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30">
          <p15:clr>
            <a:srgbClr val="747775"/>
          </p15:clr>
        </p15:guide>
        <p15:guide id="2" pos="6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0"/>
        <p:guide pos="6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5140d03fe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5140d03fe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5140d03fe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5140d03fe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55140d03fe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55140d03fe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5140d03fe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5140d03fe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50e8296ce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50e8296ce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5140d03fe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5140d03fe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55140d03fe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55140d03fe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55140d03fe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55140d03fe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5140d03fe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5140d03fe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5140d03fe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5140d03fe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5140d03fe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5140d03fe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5140d03fe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5140d03fe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5140d03fe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55140d03fe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4ebb805964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4ebb805964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4ebb805964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4ebb805964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3dc4fdb66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3dc4fdb66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55140d03fe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55140d03fe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430fb9443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430fb9443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5140d03fe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5140d03fe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5140d03fe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5140d03fe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55140d03fe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55140d03fe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5140d03fe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5140d03fe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5140d03fe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5140d03fe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30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33.png"/><Relationship Id="rId5" Type="http://schemas.openxmlformats.org/officeDocument/2006/relationships/image" Target="../media/image24.png"/><Relationship Id="rId6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37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image" Target="../media/image29.png"/><Relationship Id="rId5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Relationship Id="rId4" Type="http://schemas.openxmlformats.org/officeDocument/2006/relationships/image" Target="../media/image35.png"/><Relationship Id="rId5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750" y="4173100"/>
            <a:ext cx="1694849" cy="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737050" y="1989275"/>
            <a:ext cx="8470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Creación de cursos, carruseles y categorías</a:t>
            </a:r>
            <a:endParaRPr sz="32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37050" y="2618325"/>
            <a:ext cx="388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Módulo de LMS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" name="Google Shape;51;p13" title="mexi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02454" y="190410"/>
            <a:ext cx="505553" cy="51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2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2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Tipos de </a:t>
            </a: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tópicos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el curso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524400" y="1268125"/>
            <a:ext cx="37995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Al crear un curso, puedes agregar distintos tipos de contenido según tu objetivo: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Para entregar contenido: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Video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: Reproductor para archivos de video.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Página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: Texto enriquecido (HTML, imágenes, links externos).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URL externa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: Vincula contenido de otros sitios o plataformas.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SCORM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: Contenido interactivo en formato .zip.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PDF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: Documentos PDF incrustados en el reproductor.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PowerPoint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: Archivos .ppt o .pptx que se visualizan en línea.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Para medir el aprendizaje: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Evaluación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: Preguntas para medir el desempeño del estudiante.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Encuesta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: Recolección de opiniones o retroalimentación.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8675" y="1772074"/>
            <a:ext cx="4295000" cy="2184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3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3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Menú principal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del curso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5" name="Google Shape;155;p23"/>
          <p:cNvSpPr txBox="1"/>
          <p:nvPr/>
        </p:nvSpPr>
        <p:spPr>
          <a:xfrm>
            <a:off x="524400" y="1268125"/>
            <a:ext cx="37995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Distribución general: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General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: Datos clave del curso (nombre, duración, participantes, notas internas).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Material del curso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: Donde se agrega y organiza el contenido (unidades, capítulos y tópicos).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Ajustes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: Define el orden obligatorio y criterios de aprobación.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Información del curso: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Edita datos básicos del curso.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Activa diplomas desde una plantilla precargada.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Constancias SIRCE (México): genera certificados DC3 y DC4.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0775" y="434381"/>
            <a:ext cx="4009400" cy="177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3125" y="2330139"/>
            <a:ext cx="3419600" cy="10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6550" y="3489598"/>
            <a:ext cx="3287329" cy="147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4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Comunicación y acceso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8" name="Google Shape;168;p24"/>
          <p:cNvSpPr txBox="1"/>
          <p:nvPr/>
        </p:nvSpPr>
        <p:spPr>
          <a:xfrm>
            <a:off x="524400" y="1268125"/>
            <a:ext cx="37995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Formato de correos: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Activa o desactiva correos automáticos y recordatorios a participantes.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Gamificación: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Activa hitos que otorgan puntos por participación.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Permisos y accesos: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Define quién puede ver o gestionar el curso.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2625" y="738200"/>
            <a:ext cx="3628885" cy="16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7975" y="2840625"/>
            <a:ext cx="3877000" cy="1366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5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Instancias del curso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524400" y="1268125"/>
            <a:ext cx="37995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Una instancia en un curso de Buk es una versión específica del curso que se usa para organizar, inscribir y hacer seguimiento a un grupo de participantes.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Visualiza y gestiona todas las instancias activas.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Filtra por: nombre, tipo, vigencia, fechas, progreso, etc.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Tipos de instancia: Privada, Pública o SIRCE.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Crear nueva instancia: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Elige tipo, fechas y nombre (solo editable si es privada y no predeterminada).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1" name="Google Shape;18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7949" y="1936548"/>
            <a:ext cx="4601400" cy="202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/>
        </p:nvSpPr>
        <p:spPr>
          <a:xfrm>
            <a:off x="735002" y="1964209"/>
            <a:ext cx="609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Carruseles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Módulo de LMS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7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son los </a:t>
            </a: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carruseles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?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7" name="Google Shape;197;p27"/>
          <p:cNvSpPr txBox="1"/>
          <p:nvPr/>
        </p:nvSpPr>
        <p:spPr>
          <a:xfrm>
            <a:off x="524400" y="1268125"/>
            <a:ext cx="34119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Son secciones que aparecen en la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pantalla de inicio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 de los colaboradores.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Permiten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agrupar cursos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 por categorías, subcategorías o manualmente.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Sirven para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destacar cursos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 relevantes o nuevos.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Solo pueden configurarlos los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Super Administradores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8" name="Google Shape;19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6304" y="1668225"/>
            <a:ext cx="4961018" cy="221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8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8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Cómo gestionarlos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>
            <a:off x="524400" y="1268125"/>
            <a:ext cx="34119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Entra en Administración &gt; Carruseles del catálogo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Abre la pestaña Carruseles.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Desde ahí puedes: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Activar o desactivar su visualización en catálogo.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Editar, eliminar o cambiar el orden de los carruseles.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Ver los predeterminados: Continuar viendo, Requeridos y Estrenos.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3074" y="1455996"/>
            <a:ext cx="5143502" cy="2475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9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Crear un nuevo carrusel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524400" y="1268125"/>
            <a:ext cx="34119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Haz clic en "Agregar nuevo carrusel".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Define: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Nombre (español, inglés o portugués).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Tipo: por categoría/subcategoría o cursos manuales.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División (opcional): restringe acceso a ciertos grupos.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Selecciona los cursos y haz clic en “Terminar”.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0" name="Google Shape;22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025" y="502649"/>
            <a:ext cx="2717126" cy="16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1375" y="2354976"/>
            <a:ext cx="3138049" cy="148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07675" y="3244400"/>
            <a:ext cx="2389511" cy="148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/>
          <p:nvPr/>
        </p:nvSpPr>
        <p:spPr>
          <a:xfrm>
            <a:off x="735002" y="1964209"/>
            <a:ext cx="609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Categorías de cursos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8" name="Google Shape;228;p30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Módulo de LMS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1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1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1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son las categorías de cursos?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8" name="Google Shape;238;p31"/>
          <p:cNvSpPr txBox="1"/>
          <p:nvPr/>
        </p:nvSpPr>
        <p:spPr>
          <a:xfrm>
            <a:off x="524400" y="1268125"/>
            <a:ext cx="34119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Agrupan cursos por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temáticas 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en el catálogo e-learning.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Facilitan la navegación del colaborador desde su portal de capacitación.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Solo los puede configurar un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Super Administrador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9" name="Google Shape;23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9525" y="1468050"/>
            <a:ext cx="3292750" cy="323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428575" y="1275550"/>
            <a:ext cx="3678900" cy="28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l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Enseñar a los administradores o responsables de capacitación a crear cursos desde cero en el </a:t>
            </a:r>
            <a:r>
              <a:rPr b="1"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LMS de Buk</a:t>
            </a: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organizar su contenido visualmente en carruseles y clasificarlos mediante categorías para facilitar el aprendizaje</a:t>
            </a:r>
            <a:r>
              <a:rPr lang="en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62" name="Google Shape;62;p14" title="Capacitaciones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1575" y="1185925"/>
            <a:ext cx="4305476" cy="296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2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2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¿Cómo se crean? 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9" name="Google Shape;249;p32"/>
          <p:cNvSpPr txBox="1"/>
          <p:nvPr/>
        </p:nvSpPr>
        <p:spPr>
          <a:xfrm>
            <a:off x="524400" y="1268125"/>
            <a:ext cx="34119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Ve a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Configuraciones generales &gt; Categorías de contenido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En la sección "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Categorías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", haz clic en "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Agregar categoría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".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Ingresa el nombre, luego haz clic en "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Crear y editar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".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Desde el listado puedes: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Editar nombre, ocultar al colaborador, eliminar o crear subcategorías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0" name="Google Shape;25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400" y="415900"/>
            <a:ext cx="4362201" cy="20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7400" y="2649495"/>
            <a:ext cx="3783901" cy="1784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3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3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Asignar cursos a categorías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1" name="Google Shape;261;p33"/>
          <p:cNvSpPr txBox="1"/>
          <p:nvPr/>
        </p:nvSpPr>
        <p:spPr>
          <a:xfrm>
            <a:off x="524400" y="1268125"/>
            <a:ext cx="34119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En la sección "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Cursos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", busca el curso y asígnale una o más categorías con "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Añadir nueva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".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El colaborador verá los cursos organizados al desplegar el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menú de categorías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 en su vista.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2" name="Google Shape;26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6900" y="956550"/>
            <a:ext cx="4038993" cy="18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3875" y="2976637"/>
            <a:ext cx="4792276" cy="1492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/>
          <p:nvPr/>
        </p:nvSpPr>
        <p:spPr>
          <a:xfrm>
            <a:off x="735002" y="1964209"/>
            <a:ext cx="6099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¡Vamos a la plataforma!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9" name="Google Shape;269;p34" title="group-business-executives-discussing-laptop-their-d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7790" y="2893253"/>
            <a:ext cx="3376210" cy="225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5"/>
          <p:cNvSpPr/>
          <p:nvPr/>
        </p:nvSpPr>
        <p:spPr>
          <a:xfrm>
            <a:off x="6291638" y="1263525"/>
            <a:ext cx="4151400" cy="41514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35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¡Gracias!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7" name="Google Shape;2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5"/>
          <p:cNvSpPr txBox="1"/>
          <p:nvPr/>
        </p:nvSpPr>
        <p:spPr>
          <a:xfrm>
            <a:off x="428575" y="1263525"/>
            <a:ext cx="3678900" cy="1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Gracias por acompañarnos en esta sesión. 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 opinión es muy importante para nosotros.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favor, dedica unos minutos a responder nuestra encuesta de satisfacción. ¡Tu feedback nos ayuda a seguir mejorando juntos! 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https://forms.gle/JVK1b7F311eXUHsu9</a:t>
            </a:r>
            <a:endParaRPr b="1"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9" name="Google Shape;27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8375" y="2723730"/>
            <a:ext cx="2097847" cy="209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5" title="feliz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3225" y="1793263"/>
            <a:ext cx="3760775" cy="2510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084" y="4066325"/>
            <a:ext cx="2096426" cy="5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2925" y="2151900"/>
            <a:ext cx="5118152" cy="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735000" y="1964200"/>
            <a:ext cx="7346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Creación de cursos e-learning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Módulo de LMS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Creación 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un nuevo curso e-learning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524400" y="1268125"/>
            <a:ext cx="3048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Este procedimiento es aplicable a todos los usuarios que tengan rol "Superadmin" y "Admin" en su plataforma. 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Para acceder a la creación de un curso e-learning, debes hacer clic en "Cursos e-learning" en el menú de la izquierda, luego presionar "Cursos", "Agregar nuevo" y elegir la opción "Curso" 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400" y="1667600"/>
            <a:ext cx="4494203" cy="2193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Información 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del curso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524400" y="1268125"/>
            <a:ext cx="30480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Al seleccionar la opción Curso, se abrirá un formulario acotado, en donde se solicita 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sólo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 la información requerida para crear un curso. (existen otros campos, de carácter opcional, que pueden completarse una vez que se guarden los cambios con "Crear y editar" y al entrar a configurar el curso):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Nombre del curso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Proveedor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Duración del curso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Categoría y subcategoría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Categoría/campo customizada (en caso de tener)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9375" y="1954799"/>
            <a:ext cx="4580575" cy="23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8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Material 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del nuevo curso e-learning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524400" y="1268125"/>
            <a:ext cx="30480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Al completar la información y presionar Crear y Editar, la plataforma te llevará a la vista "Material del curso", donde deberás elegir el contenido que tendrá que ver el usuario y configurar todas sus características. Para esto, podrás crear unidades, las cuales se componen de capítulos, que se componen de tópicos. 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2450" y="1753161"/>
            <a:ext cx="5143499" cy="2523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Criterios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del nuevo curso e-learning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524400" y="1268125"/>
            <a:ext cx="3048000" cy="3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Secuencia obligatoria:</a:t>
            </a:r>
            <a:endParaRPr b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Activa si quieres que el curso se realice en el orden definido, sin poder saltarse tópicos.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Criterios de aprobación:</a:t>
            </a:r>
            <a:endParaRPr b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Aprobar todos los tópicos: Requiere completar y aprobar cada uno.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Nota promedio: Se calcula según los tópicos marcados como “Evaluación final del curso”. Debes definir una nota mínima de aprobación.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Ambas: El usuario debe aprobar todos los tópicos y alcanzar la nota mínima promedio.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2425" y="1589890"/>
            <a:ext cx="5004324" cy="24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Motor 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 edición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524400" y="1268125"/>
            <a:ext cx="3048000" cy="39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Índice del curso</a:t>
            </a:r>
            <a:endParaRPr b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Organiza el contenido jerárquicamente: unidades &gt; capítulos &gt; tópicos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Lo que puedes hacer:</a:t>
            </a:r>
            <a:endParaRPr b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Mover elementos: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Arrastra unidades, capítulos o tópicos desde el 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icono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 a la izquierda.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(Los tópicos solo se mueven dentro del mismo capítulo; los capítulos, dentro de su unidad)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Agregar contenido: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Usa el ícono “+” para añadir unidades, capítulos o tópicos.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Editar nombres: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Selecciona el ícono del lápiz para renombrar y guarda los cambios desde el ícono de la derecha.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23" name="Google Shape;12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0675" y="1829800"/>
            <a:ext cx="5263249" cy="257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1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1"/>
          <p:cNvSpPr txBox="1"/>
          <p:nvPr/>
        </p:nvSpPr>
        <p:spPr>
          <a:xfrm>
            <a:off x="428575" y="631825"/>
            <a:ext cx="545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Edición </a:t>
            </a:r>
            <a:r>
              <a:rPr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del curso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524400" y="1268125"/>
            <a:ext cx="3048000" cy="30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Las unidades y capítulos sin un tipo de tópico asignado quedan en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estado borrador.</a:t>
            </a:r>
            <a:endParaRPr b="1"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No es posible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publicar 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un curso si tiene tópicos en borrador.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Al presionar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"Publicar"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, se genera una nueva versión del curso.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Los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nuevos participantes 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verán la versión actualizada.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Source Sans Pro"/>
              <a:buChar char="●"/>
            </a:pP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Los </a:t>
            </a:r>
            <a:r>
              <a:rPr b="1" lang="en" sz="1100">
                <a:latin typeface="Source Sans Pro"/>
                <a:ea typeface="Source Sans Pro"/>
                <a:cs typeface="Source Sans Pro"/>
                <a:sym typeface="Source Sans Pro"/>
              </a:rPr>
              <a:t>participantes anteriores</a:t>
            </a:r>
            <a:r>
              <a:rPr lang="en" sz="1100">
                <a:latin typeface="Source Sans Pro"/>
                <a:ea typeface="Source Sans Pro"/>
                <a:cs typeface="Source Sans Pro"/>
                <a:sym typeface="Source Sans Pro"/>
              </a:rPr>
              <a:t> seguirán viendo la versión anterior (no verán los cambios).</a:t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1125" y="1954022"/>
            <a:ext cx="4880599" cy="237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