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18045f36da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18045f36da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0074fa16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40074fa16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0074fa16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40074fa16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0074fa16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40074fa16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40074fa161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40074fa16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0074fa16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40074fa16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40074fa161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40074fa161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0074fa161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40074fa16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0074fa161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40074fa161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40074fa161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40074fa16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40074fa161_0_2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340074fa161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0074fa161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0074fa161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40074fa161_0_3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340074fa161_0_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40074fa161_0_3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340074fa161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40074fa161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340074fa161_0_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18045f36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318045f36d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40074fa161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40074fa161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40074fa161_0_4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340074fa161_0_4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18045f36da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18045f36da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40074fa161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40074fa161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0074fa161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0074fa161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14eb81341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14eb81341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4eb81341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4eb81341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0074fa16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0074fa16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14eb81341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14eb81341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14eb81341a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14eb81341a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40074fa16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40074fa16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6.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5.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6.jpg"/><Relationship Id="rId4" Type="http://schemas.openxmlformats.org/officeDocument/2006/relationships/image" Target="../media/image5.png"/><Relationship Id="rId5"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6.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jpg"/><Relationship Id="rId4" Type="http://schemas.openxmlformats.org/officeDocument/2006/relationships/hyperlink" Target="https://forms.gle/JVK1b7F311eXUHsu9" TargetMode="External"/><Relationship Id="rId5" Type="http://schemas.openxmlformats.org/officeDocument/2006/relationships/image" Target="../media/image5.png"/><Relationship Id="rId6" Type="http://schemas.openxmlformats.org/officeDocument/2006/relationships/image" Target="../media/image29.png"/><Relationship Id="rId7"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572550" y="2011500"/>
            <a:ext cx="68514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Configuraciones iniciales</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FBBF3D"/>
                </a:solidFill>
                <a:latin typeface="Source Sans Pro"/>
                <a:ea typeface="Source Sans Pro"/>
                <a:cs typeface="Source Sans Pro"/>
                <a:sym typeface="Source Sans Pro"/>
              </a:rPr>
              <a:t>Módulo Selección</a:t>
            </a:r>
            <a:endParaRPr sz="3800">
              <a:solidFill>
                <a:srgbClr val="FBBF3D"/>
              </a:solidFill>
              <a:latin typeface="Source Sans Pro"/>
              <a:ea typeface="Source Sans Pro"/>
              <a:cs typeface="Source Sans Pro"/>
              <a:sym typeface="Source Sans Pro"/>
            </a:endParaRPr>
          </a:p>
        </p:txBody>
      </p:sp>
      <p:pic>
        <p:nvPicPr>
          <p:cNvPr id="55" name="Google Shape;55;p13"/>
          <p:cNvPicPr preferRelativeResize="0"/>
          <p:nvPr/>
        </p:nvPicPr>
        <p:blipFill>
          <a:blip r:embed="rId4">
            <a:alphaModFix/>
          </a:blip>
          <a:stretch>
            <a:fillRect/>
          </a:stretch>
        </p:blipFill>
        <p:spPr>
          <a:xfrm>
            <a:off x="7112460" y="4405000"/>
            <a:ext cx="1663489" cy="461700"/>
          </a:xfrm>
          <a:prstGeom prst="rect">
            <a:avLst/>
          </a:prstGeom>
          <a:noFill/>
          <a:ln>
            <a:noFill/>
          </a:ln>
        </p:spPr>
      </p:pic>
      <p:pic>
        <p:nvPicPr>
          <p:cNvPr id="56" name="Google Shape;56;p13"/>
          <p:cNvPicPr preferRelativeResize="0"/>
          <p:nvPr/>
        </p:nvPicPr>
        <p:blipFill rotWithShape="1">
          <a:blip r:embed="rId5">
            <a:alphaModFix/>
          </a:blip>
          <a:srcRect b="0" l="0" r="0" t="0"/>
          <a:stretch/>
        </p:blipFill>
        <p:spPr>
          <a:xfrm rot="-5400000">
            <a:off x="6476800" y="491198"/>
            <a:ext cx="2068450" cy="1516300"/>
          </a:xfrm>
          <a:prstGeom prst="rect">
            <a:avLst/>
          </a:prstGeom>
          <a:noFill/>
          <a:ln>
            <a:noFill/>
          </a:ln>
        </p:spPr>
      </p:pic>
      <p:sp>
        <p:nvSpPr>
          <p:cNvPr id="57" name="Google Shape;57;p13"/>
          <p:cNvSpPr/>
          <p:nvPr/>
        </p:nvSpPr>
        <p:spPr>
          <a:xfrm>
            <a:off x="274950" y="243462"/>
            <a:ext cx="1170000" cy="270000"/>
          </a:xfrm>
          <a:prstGeom prst="roundRect">
            <a:avLst>
              <a:gd fmla="val 50000" name="adj"/>
            </a:avLst>
          </a:prstGeom>
          <a:solidFill>
            <a:srgbClr val="F9B82C"/>
          </a:solidFill>
          <a:ln cap="flat" cmpd="sng" w="19050">
            <a:solidFill>
              <a:srgbClr val="F9B8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p>
        </p:txBody>
      </p:sp>
      <p:sp>
        <p:nvSpPr>
          <p:cNvPr id="58" name="Google Shape;58;p13"/>
          <p:cNvSpPr txBox="1"/>
          <p:nvPr/>
        </p:nvSpPr>
        <p:spPr>
          <a:xfrm>
            <a:off x="338704" y="193800"/>
            <a:ext cx="1042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FFFFFF"/>
                </a:solidFill>
                <a:latin typeface="Source Sans Pro"/>
                <a:ea typeface="Source Sans Pro"/>
                <a:cs typeface="Source Sans Pro"/>
                <a:sym typeface="Source Sans Pro"/>
              </a:rPr>
              <a:t>Masterclass</a:t>
            </a:r>
            <a:endParaRPr sz="1200">
              <a:solidFill>
                <a:srgbClr val="FFFFFF"/>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URL pública de la vacante</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151" name="Google Shape;151;p22"/>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22"/>
          <p:cNvPicPr preferRelativeResize="0"/>
          <p:nvPr/>
        </p:nvPicPr>
        <p:blipFill>
          <a:blip r:embed="rId3">
            <a:alphaModFix/>
          </a:blip>
          <a:stretch>
            <a:fillRect/>
          </a:stretch>
        </p:blipFill>
        <p:spPr>
          <a:xfrm>
            <a:off x="8090225" y="4577600"/>
            <a:ext cx="736575" cy="289100"/>
          </a:xfrm>
          <a:prstGeom prst="rect">
            <a:avLst/>
          </a:prstGeom>
          <a:noFill/>
          <a:ln>
            <a:noFill/>
          </a:ln>
        </p:spPr>
      </p:pic>
      <p:pic>
        <p:nvPicPr>
          <p:cNvPr id="153" name="Google Shape;153;p22"/>
          <p:cNvPicPr preferRelativeResize="0"/>
          <p:nvPr/>
        </p:nvPicPr>
        <p:blipFill>
          <a:blip r:embed="rId4">
            <a:alphaModFix/>
          </a:blip>
          <a:stretch>
            <a:fillRect/>
          </a:stretch>
        </p:blipFill>
        <p:spPr>
          <a:xfrm>
            <a:off x="1741125" y="1601925"/>
            <a:ext cx="7085673" cy="2523075"/>
          </a:xfrm>
          <a:prstGeom prst="rect">
            <a:avLst/>
          </a:prstGeom>
          <a:noFill/>
          <a:ln>
            <a:noFill/>
          </a:ln>
        </p:spPr>
      </p:pic>
      <p:cxnSp>
        <p:nvCxnSpPr>
          <p:cNvPr id="154" name="Google Shape;154;p22"/>
          <p:cNvCxnSpPr/>
          <p:nvPr/>
        </p:nvCxnSpPr>
        <p:spPr>
          <a:xfrm>
            <a:off x="1801925" y="2584975"/>
            <a:ext cx="664800" cy="3300"/>
          </a:xfrm>
          <a:prstGeom prst="straightConnector1">
            <a:avLst/>
          </a:prstGeom>
          <a:noFill/>
          <a:ln cap="flat" cmpd="sng" w="28575">
            <a:solidFill>
              <a:srgbClr val="FF0000"/>
            </a:solidFill>
            <a:prstDash val="solid"/>
            <a:round/>
            <a:headEnd len="med" w="med" type="none"/>
            <a:tailEnd len="med" w="med" type="triangle"/>
          </a:ln>
        </p:spPr>
      </p:cxnSp>
      <p:sp>
        <p:nvSpPr>
          <p:cNvPr id="155" name="Google Shape;155;p22"/>
          <p:cNvSpPr txBox="1"/>
          <p:nvPr/>
        </p:nvSpPr>
        <p:spPr>
          <a:xfrm>
            <a:off x="623487" y="2105425"/>
            <a:ext cx="10974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Puedes personalizar el texto y agregar variables</a:t>
            </a:r>
            <a:endParaRPr i="0" sz="900" u="none" cap="none" strike="noStrike">
              <a:solidFill>
                <a:srgbClr val="FF0000"/>
              </a:solidFill>
              <a:latin typeface="Source Sans Pro"/>
              <a:ea typeface="Source Sans Pro"/>
              <a:cs typeface="Source Sans Pro"/>
              <a:sym typeface="Source Sans Pro"/>
            </a:endParaRPr>
          </a:p>
        </p:txBody>
      </p:sp>
      <p:cxnSp>
        <p:nvCxnSpPr>
          <p:cNvPr id="156" name="Google Shape;156;p22"/>
          <p:cNvCxnSpPr/>
          <p:nvPr/>
        </p:nvCxnSpPr>
        <p:spPr>
          <a:xfrm flipH="1">
            <a:off x="4020375" y="3635550"/>
            <a:ext cx="938100" cy="15300"/>
          </a:xfrm>
          <a:prstGeom prst="straightConnector1">
            <a:avLst/>
          </a:prstGeom>
          <a:noFill/>
          <a:ln cap="flat" cmpd="sng" w="28575">
            <a:solidFill>
              <a:srgbClr val="FF0000"/>
            </a:solidFill>
            <a:prstDash val="solid"/>
            <a:round/>
            <a:headEnd len="med" w="med" type="none"/>
            <a:tailEnd len="med" w="med" type="triangle"/>
          </a:ln>
        </p:spPr>
      </p:cxnSp>
      <p:sp>
        <p:nvSpPr>
          <p:cNvPr id="157" name="Google Shape;157;p22"/>
          <p:cNvSpPr txBox="1"/>
          <p:nvPr/>
        </p:nvSpPr>
        <p:spPr>
          <a:xfrm>
            <a:off x="5173112" y="3162000"/>
            <a:ext cx="10974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Agrega detalles de la oferta de trabajo que quieras mostrar, activa o desactiva el logo de la empresa.</a:t>
            </a:r>
            <a:endParaRPr i="0" sz="900" u="none" cap="none" strike="noStrike">
              <a:solidFill>
                <a:srgbClr val="FF0000"/>
              </a:solidFill>
              <a:latin typeface="Source Sans Pro"/>
              <a:ea typeface="Source Sans Pro"/>
              <a:cs typeface="Source Sans Pro"/>
              <a:sym typeface="Source Sans Pro"/>
            </a:endParaRPr>
          </a:p>
        </p:txBody>
      </p:sp>
      <p:sp>
        <p:nvSpPr>
          <p:cNvPr id="158" name="Google Shape;158;p22"/>
          <p:cNvSpPr txBox="1"/>
          <p:nvPr/>
        </p:nvSpPr>
        <p:spPr>
          <a:xfrm>
            <a:off x="2211660" y="4178625"/>
            <a:ext cx="47535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También puedes crear campos personalizados para el módulo de selección.</a:t>
            </a:r>
            <a:endParaRPr i="0" sz="900" u="none" cap="none" strike="noStrike">
              <a:solidFill>
                <a:srgbClr val="FF0000"/>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Portal de postulación</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165" name="Google Shape;165;p23"/>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3"/>
          <p:cNvPicPr preferRelativeResize="0"/>
          <p:nvPr/>
        </p:nvPicPr>
        <p:blipFill>
          <a:blip r:embed="rId3">
            <a:alphaModFix/>
          </a:blip>
          <a:stretch>
            <a:fillRect/>
          </a:stretch>
        </p:blipFill>
        <p:spPr>
          <a:xfrm>
            <a:off x="8090225" y="4577600"/>
            <a:ext cx="736575" cy="289100"/>
          </a:xfrm>
          <a:prstGeom prst="rect">
            <a:avLst/>
          </a:prstGeom>
          <a:noFill/>
          <a:ln>
            <a:noFill/>
          </a:ln>
        </p:spPr>
      </p:pic>
      <p:pic>
        <p:nvPicPr>
          <p:cNvPr id="167" name="Google Shape;167;p23"/>
          <p:cNvPicPr preferRelativeResize="0"/>
          <p:nvPr/>
        </p:nvPicPr>
        <p:blipFill>
          <a:blip r:embed="rId4">
            <a:alphaModFix/>
          </a:blip>
          <a:stretch>
            <a:fillRect/>
          </a:stretch>
        </p:blipFill>
        <p:spPr>
          <a:xfrm>
            <a:off x="1848400" y="1949350"/>
            <a:ext cx="5447201" cy="2778974"/>
          </a:xfrm>
          <a:prstGeom prst="rect">
            <a:avLst/>
          </a:prstGeom>
          <a:noFill/>
          <a:ln>
            <a:noFill/>
          </a:ln>
        </p:spPr>
      </p:pic>
      <p:sp>
        <p:nvSpPr>
          <p:cNvPr id="168" name="Google Shape;168;p23"/>
          <p:cNvSpPr txBox="1"/>
          <p:nvPr/>
        </p:nvSpPr>
        <p:spPr>
          <a:xfrm>
            <a:off x="1161250" y="1258700"/>
            <a:ext cx="7280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El Portal de Postulación es el sitio donde los candidatos pueden explorar y postularse a las vacantes activas de la empresa. Se trata de una plataforma intuitiva y personalizable que mejora la experiencia del usuario y agiliza el proceso de selección.</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4"/>
          <p:cNvPicPr preferRelativeResize="0"/>
          <p:nvPr/>
        </p:nvPicPr>
        <p:blipFill>
          <a:blip r:embed="rId3">
            <a:alphaModFix/>
          </a:blip>
          <a:stretch>
            <a:fillRect/>
          </a:stretch>
        </p:blipFill>
        <p:spPr>
          <a:xfrm>
            <a:off x="1504575" y="1490535"/>
            <a:ext cx="7290249" cy="2976375"/>
          </a:xfrm>
          <a:prstGeom prst="rect">
            <a:avLst/>
          </a:prstGeom>
          <a:noFill/>
          <a:ln>
            <a:noFill/>
          </a:ln>
        </p:spPr>
      </p:pic>
      <p:sp>
        <p:nvSpPr>
          <p:cNvPr id="174" name="Google Shape;174;p2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Portal de postulación</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176" name="Google Shape;176;p24"/>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4"/>
          <p:cNvPicPr preferRelativeResize="0"/>
          <p:nvPr/>
        </p:nvPicPr>
        <p:blipFill>
          <a:blip r:embed="rId4">
            <a:alphaModFix/>
          </a:blip>
          <a:stretch>
            <a:fillRect/>
          </a:stretch>
        </p:blipFill>
        <p:spPr>
          <a:xfrm>
            <a:off x="8090225" y="4577600"/>
            <a:ext cx="736575" cy="289100"/>
          </a:xfrm>
          <a:prstGeom prst="rect">
            <a:avLst/>
          </a:prstGeom>
          <a:noFill/>
          <a:ln>
            <a:noFill/>
          </a:ln>
        </p:spPr>
      </p:pic>
      <p:cxnSp>
        <p:nvCxnSpPr>
          <p:cNvPr id="178" name="Google Shape;178;p24"/>
          <p:cNvCxnSpPr/>
          <p:nvPr/>
        </p:nvCxnSpPr>
        <p:spPr>
          <a:xfrm>
            <a:off x="839775" y="2977075"/>
            <a:ext cx="664800" cy="3300"/>
          </a:xfrm>
          <a:prstGeom prst="straightConnector1">
            <a:avLst/>
          </a:prstGeom>
          <a:noFill/>
          <a:ln cap="flat" cmpd="sng" w="28575">
            <a:solidFill>
              <a:srgbClr val="FF0000"/>
            </a:solidFill>
            <a:prstDash val="solid"/>
            <a:round/>
            <a:headEnd len="med" w="med" type="none"/>
            <a:tailEnd len="med" w="med" type="triangle"/>
          </a:ln>
        </p:spPr>
      </p:cxnSp>
      <p:sp>
        <p:nvSpPr>
          <p:cNvPr id="179" name="Google Shape;179;p24"/>
          <p:cNvSpPr txBox="1"/>
          <p:nvPr/>
        </p:nvSpPr>
        <p:spPr>
          <a:xfrm>
            <a:off x="573637" y="1967050"/>
            <a:ext cx="10974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Configura los datos de tu empresa</a:t>
            </a:r>
            <a:endParaRPr i="0" sz="900" u="none" cap="none" strike="noStrike">
              <a:solidFill>
                <a:srgbClr val="FF0000"/>
              </a:solidFill>
              <a:latin typeface="Source Sans Pro"/>
              <a:ea typeface="Source Sans Pro"/>
              <a:cs typeface="Source Sans Pro"/>
              <a:sym typeface="Source Sans Pro"/>
            </a:endParaRPr>
          </a:p>
        </p:txBody>
      </p:sp>
      <p:cxnSp>
        <p:nvCxnSpPr>
          <p:cNvPr id="180" name="Google Shape;180;p24"/>
          <p:cNvCxnSpPr/>
          <p:nvPr/>
        </p:nvCxnSpPr>
        <p:spPr>
          <a:xfrm rot="10800000">
            <a:off x="5781100" y="3973850"/>
            <a:ext cx="930300" cy="0"/>
          </a:xfrm>
          <a:prstGeom prst="straightConnector1">
            <a:avLst/>
          </a:prstGeom>
          <a:noFill/>
          <a:ln cap="flat" cmpd="sng" w="28575">
            <a:solidFill>
              <a:srgbClr val="FF0000"/>
            </a:solidFill>
            <a:prstDash val="solid"/>
            <a:round/>
            <a:headEnd len="med" w="med" type="none"/>
            <a:tailEnd len="med" w="med" type="triangle"/>
          </a:ln>
        </p:spPr>
      </p:cxnSp>
      <p:sp>
        <p:nvSpPr>
          <p:cNvPr id="181" name="Google Shape;181;p24"/>
          <p:cNvSpPr txBox="1"/>
          <p:nvPr/>
        </p:nvSpPr>
        <p:spPr>
          <a:xfrm>
            <a:off x="6849862" y="3492650"/>
            <a:ext cx="10974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Agrega las redes sociales</a:t>
            </a:r>
            <a:endParaRPr i="0" sz="900" u="none" cap="none" strike="noStrike">
              <a:solidFill>
                <a:srgbClr val="FF0000"/>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5"/>
          <p:cNvPicPr preferRelativeResize="0"/>
          <p:nvPr/>
        </p:nvPicPr>
        <p:blipFill>
          <a:blip r:embed="rId3">
            <a:alphaModFix/>
          </a:blip>
          <a:stretch>
            <a:fillRect/>
          </a:stretch>
        </p:blipFill>
        <p:spPr>
          <a:xfrm>
            <a:off x="2381446" y="1295575"/>
            <a:ext cx="6445350" cy="2885850"/>
          </a:xfrm>
          <a:prstGeom prst="rect">
            <a:avLst/>
          </a:prstGeom>
          <a:noFill/>
          <a:ln>
            <a:noFill/>
          </a:ln>
        </p:spPr>
      </p:pic>
      <p:sp>
        <p:nvSpPr>
          <p:cNvPr id="187" name="Google Shape;187;p2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Portal de postulación</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189" name="Google Shape;189;p25"/>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5"/>
          <p:cNvPicPr preferRelativeResize="0"/>
          <p:nvPr/>
        </p:nvPicPr>
        <p:blipFill>
          <a:blip r:embed="rId4">
            <a:alphaModFix/>
          </a:blip>
          <a:stretch>
            <a:fillRect/>
          </a:stretch>
        </p:blipFill>
        <p:spPr>
          <a:xfrm>
            <a:off x="8090225" y="4577600"/>
            <a:ext cx="736575" cy="289100"/>
          </a:xfrm>
          <a:prstGeom prst="rect">
            <a:avLst/>
          </a:prstGeom>
          <a:noFill/>
          <a:ln>
            <a:noFill/>
          </a:ln>
        </p:spPr>
      </p:pic>
      <p:cxnSp>
        <p:nvCxnSpPr>
          <p:cNvPr id="191" name="Google Shape;191;p25"/>
          <p:cNvCxnSpPr/>
          <p:nvPr/>
        </p:nvCxnSpPr>
        <p:spPr>
          <a:xfrm>
            <a:off x="1321300" y="2510700"/>
            <a:ext cx="664800" cy="3300"/>
          </a:xfrm>
          <a:prstGeom prst="straightConnector1">
            <a:avLst/>
          </a:prstGeom>
          <a:noFill/>
          <a:ln cap="flat" cmpd="sng" w="28575">
            <a:solidFill>
              <a:srgbClr val="FF0000"/>
            </a:solidFill>
            <a:prstDash val="solid"/>
            <a:round/>
            <a:headEnd len="med" w="med" type="none"/>
            <a:tailEnd len="med" w="med" type="triangle"/>
          </a:ln>
        </p:spPr>
      </p:cxnSp>
      <p:sp>
        <p:nvSpPr>
          <p:cNvPr id="192" name="Google Shape;192;p25"/>
          <p:cNvSpPr txBox="1"/>
          <p:nvPr/>
        </p:nvSpPr>
        <p:spPr>
          <a:xfrm>
            <a:off x="573637" y="3159950"/>
            <a:ext cx="10974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Agrega un video o portada institucionales</a:t>
            </a:r>
            <a:endParaRPr i="0" sz="900" u="none" cap="none" strike="noStrike">
              <a:solidFill>
                <a:srgbClr val="FF0000"/>
              </a:solidFill>
              <a:latin typeface="Source Sans Pro"/>
              <a:ea typeface="Source Sans Pro"/>
              <a:cs typeface="Source Sans Pro"/>
              <a:sym typeface="Source Sans Pro"/>
            </a:endParaRPr>
          </a:p>
        </p:txBody>
      </p:sp>
      <p:cxnSp>
        <p:nvCxnSpPr>
          <p:cNvPr id="193" name="Google Shape;193;p25"/>
          <p:cNvCxnSpPr/>
          <p:nvPr/>
        </p:nvCxnSpPr>
        <p:spPr>
          <a:xfrm>
            <a:off x="1573650" y="3639500"/>
            <a:ext cx="664800" cy="33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Portal de postulación</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200" name="Google Shape;200;p26"/>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26"/>
          <p:cNvPicPr preferRelativeResize="0"/>
          <p:nvPr/>
        </p:nvPicPr>
        <p:blipFill>
          <a:blip r:embed="rId3">
            <a:alphaModFix/>
          </a:blip>
          <a:stretch>
            <a:fillRect/>
          </a:stretch>
        </p:blipFill>
        <p:spPr>
          <a:xfrm>
            <a:off x="8090225" y="4577600"/>
            <a:ext cx="736575" cy="289100"/>
          </a:xfrm>
          <a:prstGeom prst="rect">
            <a:avLst/>
          </a:prstGeom>
          <a:noFill/>
          <a:ln>
            <a:noFill/>
          </a:ln>
        </p:spPr>
      </p:pic>
      <p:cxnSp>
        <p:nvCxnSpPr>
          <p:cNvPr id="202" name="Google Shape;202;p26"/>
          <p:cNvCxnSpPr/>
          <p:nvPr/>
        </p:nvCxnSpPr>
        <p:spPr>
          <a:xfrm>
            <a:off x="1724850" y="2495325"/>
            <a:ext cx="664800" cy="3300"/>
          </a:xfrm>
          <a:prstGeom prst="straightConnector1">
            <a:avLst/>
          </a:prstGeom>
          <a:noFill/>
          <a:ln cap="flat" cmpd="sng" w="28575">
            <a:solidFill>
              <a:srgbClr val="FF0000"/>
            </a:solidFill>
            <a:prstDash val="solid"/>
            <a:round/>
            <a:headEnd len="med" w="med" type="none"/>
            <a:tailEnd len="med" w="med" type="triangle"/>
          </a:ln>
        </p:spPr>
      </p:cxnSp>
      <p:sp>
        <p:nvSpPr>
          <p:cNvPr id="203" name="Google Shape;203;p26"/>
          <p:cNvSpPr txBox="1"/>
          <p:nvPr/>
        </p:nvSpPr>
        <p:spPr>
          <a:xfrm>
            <a:off x="627462" y="2328200"/>
            <a:ext cx="10974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Puedes agregar otras secciones y personalizar la información para fortalecer tu marca empleadora.</a:t>
            </a:r>
            <a:endParaRPr i="0" sz="900" u="none" cap="none" strike="noStrike">
              <a:solidFill>
                <a:srgbClr val="FF0000"/>
              </a:solidFill>
              <a:latin typeface="Source Sans Pro"/>
              <a:ea typeface="Source Sans Pro"/>
              <a:cs typeface="Source Sans Pro"/>
              <a:sym typeface="Source Sans Pro"/>
            </a:endParaRPr>
          </a:p>
        </p:txBody>
      </p:sp>
      <p:pic>
        <p:nvPicPr>
          <p:cNvPr id="204" name="Google Shape;204;p26"/>
          <p:cNvPicPr preferRelativeResize="0"/>
          <p:nvPr/>
        </p:nvPicPr>
        <p:blipFill>
          <a:blip r:embed="rId4">
            <a:alphaModFix/>
          </a:blip>
          <a:stretch>
            <a:fillRect/>
          </a:stretch>
        </p:blipFill>
        <p:spPr>
          <a:xfrm>
            <a:off x="2367775" y="1769900"/>
            <a:ext cx="6600748" cy="22361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Política de confidencialidad de datos</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211" name="Google Shape;211;p27"/>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27"/>
          <p:cNvPicPr preferRelativeResize="0"/>
          <p:nvPr/>
        </p:nvPicPr>
        <p:blipFill>
          <a:blip r:embed="rId3">
            <a:alphaModFix/>
          </a:blip>
          <a:stretch>
            <a:fillRect/>
          </a:stretch>
        </p:blipFill>
        <p:spPr>
          <a:xfrm>
            <a:off x="8090225" y="4577600"/>
            <a:ext cx="736575" cy="289100"/>
          </a:xfrm>
          <a:prstGeom prst="rect">
            <a:avLst/>
          </a:prstGeom>
          <a:noFill/>
          <a:ln>
            <a:noFill/>
          </a:ln>
        </p:spPr>
      </p:pic>
      <p:sp>
        <p:nvSpPr>
          <p:cNvPr id="213" name="Google Shape;213;p27"/>
          <p:cNvSpPr txBox="1"/>
          <p:nvPr/>
        </p:nvSpPr>
        <p:spPr>
          <a:xfrm>
            <a:off x="1161250" y="1258700"/>
            <a:ext cx="7280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Es un documento que establece las reglas y compromisos sobre el manejo, almacenamiento y protección de la información personal de los postulantes durante un proceso de selección.</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2F48A7"/>
              </a:solidFill>
              <a:highlight>
                <a:schemeClr val="lt1"/>
              </a:highlight>
              <a:latin typeface="Source Sans Pro"/>
              <a:ea typeface="Source Sans Pro"/>
              <a:cs typeface="Source Sans Pro"/>
              <a:sym typeface="Source Sans Pro"/>
            </a:endParaRPr>
          </a:p>
          <a:p>
            <a:pPr indent="-292100" lvl="0" marL="457200" rtl="0" algn="l">
              <a:spcBef>
                <a:spcPts val="0"/>
              </a:spcBef>
              <a:spcAft>
                <a:spcPts val="0"/>
              </a:spcAft>
              <a:buClr>
                <a:srgbClr val="2F48A7"/>
              </a:buClr>
              <a:buSzPts val="1000"/>
              <a:buFont typeface="Source Sans Pro"/>
              <a:buChar char="●"/>
            </a:pPr>
            <a:r>
              <a:rPr b="1" lang="en" sz="1000">
                <a:solidFill>
                  <a:srgbClr val="2F48A7"/>
                </a:solidFill>
                <a:highlight>
                  <a:schemeClr val="lt1"/>
                </a:highlight>
                <a:latin typeface="Source Sans Pro"/>
                <a:ea typeface="Source Sans Pro"/>
                <a:cs typeface="Source Sans Pro"/>
                <a:sym typeface="Source Sans Pro"/>
              </a:rPr>
              <a:t>Importancia en Buk:</a:t>
            </a:r>
            <a:r>
              <a:rPr lang="en" sz="1000">
                <a:solidFill>
                  <a:srgbClr val="2F48A7"/>
                </a:solidFill>
                <a:highlight>
                  <a:schemeClr val="lt1"/>
                </a:highlight>
                <a:latin typeface="Source Sans Pro"/>
                <a:ea typeface="Source Sans Pro"/>
                <a:cs typeface="Source Sans Pro"/>
                <a:sym typeface="Source Sans Pro"/>
              </a:rPr>
              <a:t> Al configurar una política de confidencialidad en el módulo de Selección, se garantiza que todos los postulantes acepten los términos antes de enviar su información, alineándose con mejores prácticas de protección de datos.</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pic>
        <p:nvPicPr>
          <p:cNvPr id="214" name="Google Shape;214;p27"/>
          <p:cNvPicPr preferRelativeResize="0"/>
          <p:nvPr/>
        </p:nvPicPr>
        <p:blipFill>
          <a:blip r:embed="rId4">
            <a:alphaModFix/>
          </a:blip>
          <a:stretch>
            <a:fillRect/>
          </a:stretch>
        </p:blipFill>
        <p:spPr>
          <a:xfrm>
            <a:off x="2416163" y="2334900"/>
            <a:ext cx="4770272" cy="2317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Política de confidencialidad de datos</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221" name="Google Shape;221;p28"/>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8"/>
          <p:cNvPicPr preferRelativeResize="0"/>
          <p:nvPr/>
        </p:nvPicPr>
        <p:blipFill>
          <a:blip r:embed="rId3">
            <a:alphaModFix/>
          </a:blip>
          <a:stretch>
            <a:fillRect/>
          </a:stretch>
        </p:blipFill>
        <p:spPr>
          <a:xfrm>
            <a:off x="8090225" y="4577600"/>
            <a:ext cx="736575" cy="289100"/>
          </a:xfrm>
          <a:prstGeom prst="rect">
            <a:avLst/>
          </a:prstGeom>
          <a:noFill/>
          <a:ln>
            <a:noFill/>
          </a:ln>
        </p:spPr>
      </p:pic>
      <p:pic>
        <p:nvPicPr>
          <p:cNvPr id="223" name="Google Shape;223;p28"/>
          <p:cNvPicPr preferRelativeResize="0"/>
          <p:nvPr/>
        </p:nvPicPr>
        <p:blipFill>
          <a:blip r:embed="rId4">
            <a:alphaModFix/>
          </a:blip>
          <a:stretch>
            <a:fillRect/>
          </a:stretch>
        </p:blipFill>
        <p:spPr>
          <a:xfrm>
            <a:off x="710650" y="1464950"/>
            <a:ext cx="6069949" cy="2873450"/>
          </a:xfrm>
          <a:prstGeom prst="rect">
            <a:avLst/>
          </a:prstGeom>
          <a:noFill/>
          <a:ln>
            <a:noFill/>
          </a:ln>
        </p:spPr>
      </p:pic>
      <p:cxnSp>
        <p:nvCxnSpPr>
          <p:cNvPr id="224" name="Google Shape;224;p28"/>
          <p:cNvCxnSpPr/>
          <p:nvPr/>
        </p:nvCxnSpPr>
        <p:spPr>
          <a:xfrm flipH="1">
            <a:off x="2498275" y="2087825"/>
            <a:ext cx="918000" cy="2400"/>
          </a:xfrm>
          <a:prstGeom prst="straightConnector1">
            <a:avLst/>
          </a:prstGeom>
          <a:noFill/>
          <a:ln cap="flat" cmpd="sng" w="28575">
            <a:solidFill>
              <a:srgbClr val="FF0000"/>
            </a:solidFill>
            <a:prstDash val="solid"/>
            <a:round/>
            <a:headEnd len="med" w="med" type="none"/>
            <a:tailEnd len="med" w="med" type="triangle"/>
          </a:ln>
        </p:spPr>
      </p:cxnSp>
      <p:sp>
        <p:nvSpPr>
          <p:cNvPr id="225" name="Google Shape;225;p28"/>
          <p:cNvSpPr txBox="1"/>
          <p:nvPr/>
        </p:nvSpPr>
        <p:spPr>
          <a:xfrm>
            <a:off x="4302487" y="1607825"/>
            <a:ext cx="10974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Puedes activarla o desactivarla, así como cambiar el nombre.</a:t>
            </a:r>
            <a:endParaRPr i="0" sz="900" u="none" cap="none" strike="noStrike">
              <a:solidFill>
                <a:srgbClr val="FF0000"/>
              </a:solidFill>
              <a:latin typeface="Source Sans Pro"/>
              <a:ea typeface="Source Sans Pro"/>
              <a:cs typeface="Source Sans Pro"/>
              <a:sym typeface="Source Sans Pro"/>
            </a:endParaRPr>
          </a:p>
        </p:txBody>
      </p:sp>
      <p:cxnSp>
        <p:nvCxnSpPr>
          <p:cNvPr id="226" name="Google Shape;226;p28"/>
          <p:cNvCxnSpPr/>
          <p:nvPr/>
        </p:nvCxnSpPr>
        <p:spPr>
          <a:xfrm rot="10800000">
            <a:off x="6965225" y="2835950"/>
            <a:ext cx="591900" cy="0"/>
          </a:xfrm>
          <a:prstGeom prst="straightConnector1">
            <a:avLst/>
          </a:prstGeom>
          <a:noFill/>
          <a:ln cap="flat" cmpd="sng" w="28575">
            <a:solidFill>
              <a:srgbClr val="FF0000"/>
            </a:solidFill>
            <a:prstDash val="solid"/>
            <a:round/>
            <a:headEnd len="med" w="med" type="none"/>
            <a:tailEnd len="med" w="med" type="triangle"/>
          </a:ln>
        </p:spPr>
      </p:cxnSp>
      <p:sp>
        <p:nvSpPr>
          <p:cNvPr id="227" name="Google Shape;227;p28"/>
          <p:cNvSpPr txBox="1"/>
          <p:nvPr/>
        </p:nvSpPr>
        <p:spPr>
          <a:xfrm>
            <a:off x="7678562" y="2354750"/>
            <a:ext cx="10974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Agrega variables y el texto que verán los postulantes.</a:t>
            </a:r>
            <a:endParaRPr i="0" sz="900" u="none" cap="none" strike="noStrike">
              <a:solidFill>
                <a:srgbClr val="FF0000"/>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9"/>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Información de la empresa</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234" name="Google Shape;234;p29"/>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29"/>
          <p:cNvPicPr preferRelativeResize="0"/>
          <p:nvPr/>
        </p:nvPicPr>
        <p:blipFill>
          <a:blip r:embed="rId3">
            <a:alphaModFix/>
          </a:blip>
          <a:stretch>
            <a:fillRect/>
          </a:stretch>
        </p:blipFill>
        <p:spPr>
          <a:xfrm>
            <a:off x="8090225" y="4577600"/>
            <a:ext cx="736575" cy="289100"/>
          </a:xfrm>
          <a:prstGeom prst="rect">
            <a:avLst/>
          </a:prstGeom>
          <a:noFill/>
          <a:ln>
            <a:noFill/>
          </a:ln>
        </p:spPr>
      </p:pic>
      <p:sp>
        <p:nvSpPr>
          <p:cNvPr id="236" name="Google Shape;236;p29"/>
          <p:cNvSpPr txBox="1"/>
          <p:nvPr/>
        </p:nvSpPr>
        <p:spPr>
          <a:xfrm>
            <a:off x="1161250" y="1258700"/>
            <a:ext cx="7280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La Configuración de Empresas en un proceso de selección permite personalizar y adaptar la plataforma a las necesidades específicas de las empresas que están utilizando el sistema. Al configurar el logo y el nombre de fantasía de cada empresa.</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Gestión múltiple de empresas: Si la plataforma está configurada para varias empresas (por ejemplo, si estás gestionando procesos de selección para más de una), poder editar los logos y nombres de fantasía ayuda a organizar y segmentar los procesos de manera eficiente.</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pic>
        <p:nvPicPr>
          <p:cNvPr id="237" name="Google Shape;237;p29"/>
          <p:cNvPicPr preferRelativeResize="0"/>
          <p:nvPr/>
        </p:nvPicPr>
        <p:blipFill>
          <a:blip r:embed="rId4">
            <a:alphaModFix/>
          </a:blip>
          <a:stretch>
            <a:fillRect/>
          </a:stretch>
        </p:blipFill>
        <p:spPr>
          <a:xfrm>
            <a:off x="2311875" y="2520925"/>
            <a:ext cx="4978851" cy="2206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30"/>
          <p:cNvSpPr txBox="1"/>
          <p:nvPr/>
        </p:nvSpPr>
        <p:spPr>
          <a:xfrm>
            <a:off x="938125" y="1767125"/>
            <a:ext cx="65190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03.</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Configuraciones adicionales</a:t>
            </a:r>
            <a:endParaRPr sz="3800">
              <a:solidFill>
                <a:srgbClr val="2F48A7"/>
              </a:solidFill>
              <a:latin typeface="Source Sans Pro"/>
              <a:ea typeface="Source Sans Pro"/>
              <a:cs typeface="Source Sans Pro"/>
              <a:sym typeface="Source Sans Pro"/>
            </a:endParaRPr>
          </a:p>
        </p:txBody>
      </p:sp>
      <p:pic>
        <p:nvPicPr>
          <p:cNvPr id="243" name="Google Shape;243;p30"/>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1"/>
          <p:cNvPicPr preferRelativeResize="0"/>
          <p:nvPr/>
        </p:nvPicPr>
        <p:blipFill>
          <a:blip r:embed="rId3">
            <a:alphaModFix/>
          </a:blip>
          <a:stretch>
            <a:fillRect/>
          </a:stretch>
        </p:blipFill>
        <p:spPr>
          <a:xfrm>
            <a:off x="1184400" y="2285938"/>
            <a:ext cx="2763649" cy="1947469"/>
          </a:xfrm>
          <a:prstGeom prst="rect">
            <a:avLst/>
          </a:prstGeom>
          <a:noFill/>
          <a:ln>
            <a:noFill/>
          </a:ln>
        </p:spPr>
      </p:pic>
      <p:pic>
        <p:nvPicPr>
          <p:cNvPr id="249" name="Google Shape;249;p31"/>
          <p:cNvPicPr preferRelativeResize="0"/>
          <p:nvPr/>
        </p:nvPicPr>
        <p:blipFill>
          <a:blip r:embed="rId4">
            <a:alphaModFix/>
          </a:blip>
          <a:stretch>
            <a:fillRect/>
          </a:stretch>
        </p:blipFill>
        <p:spPr>
          <a:xfrm>
            <a:off x="1132075" y="1317150"/>
            <a:ext cx="4943475" cy="657225"/>
          </a:xfrm>
          <a:prstGeom prst="rect">
            <a:avLst/>
          </a:prstGeom>
          <a:noFill/>
          <a:ln>
            <a:noFill/>
          </a:ln>
        </p:spPr>
      </p:pic>
      <p:sp>
        <p:nvSpPr>
          <p:cNvPr id="250" name="Google Shape;250;p3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1" name="Google Shape;251;p31"/>
          <p:cNvPicPr preferRelativeResize="0"/>
          <p:nvPr/>
        </p:nvPicPr>
        <p:blipFill rotWithShape="1">
          <a:blip r:embed="rId5">
            <a:alphaModFix/>
          </a:blip>
          <a:srcRect b="0" l="0" r="0" t="0"/>
          <a:stretch/>
        </p:blipFill>
        <p:spPr>
          <a:xfrm>
            <a:off x="8090225" y="4577609"/>
            <a:ext cx="685726" cy="289091"/>
          </a:xfrm>
          <a:prstGeom prst="rect">
            <a:avLst/>
          </a:prstGeom>
          <a:noFill/>
          <a:ln>
            <a:noFill/>
          </a:ln>
        </p:spPr>
      </p:pic>
      <p:sp>
        <p:nvSpPr>
          <p:cNvPr id="252" name="Google Shape;252;p31"/>
          <p:cNvSpPr txBox="1"/>
          <p:nvPr/>
        </p:nvSpPr>
        <p:spPr>
          <a:xfrm>
            <a:off x="1076154" y="204050"/>
            <a:ext cx="7978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n" sz="2600">
                <a:solidFill>
                  <a:srgbClr val="2F48A7"/>
                </a:solidFill>
                <a:latin typeface="Source Sans Pro"/>
                <a:ea typeface="Source Sans Pro"/>
                <a:cs typeface="Source Sans Pro"/>
                <a:sym typeface="Source Sans Pro"/>
              </a:rPr>
              <a:t>Otras configuraciones</a:t>
            </a:r>
            <a:endParaRPr i="0" u="none" cap="none" strike="noStrike">
              <a:solidFill>
                <a:srgbClr val="000000"/>
              </a:solidFill>
              <a:latin typeface="Source Sans Pro"/>
              <a:ea typeface="Source Sans Pro"/>
              <a:cs typeface="Source Sans Pro"/>
              <a:sym typeface="Source Sans Pro"/>
            </a:endParaRPr>
          </a:p>
        </p:txBody>
      </p:sp>
      <p:sp>
        <p:nvSpPr>
          <p:cNvPr id="253" name="Google Shape;253;p31"/>
          <p:cNvSpPr txBox="1"/>
          <p:nvPr/>
        </p:nvSpPr>
        <p:spPr>
          <a:xfrm>
            <a:off x="1076148" y="691250"/>
            <a:ext cx="7411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FBBF3D"/>
                </a:solidFill>
                <a:latin typeface="Source Sans Pro"/>
                <a:ea typeface="Source Sans Pro"/>
                <a:cs typeface="Source Sans Pro"/>
                <a:sym typeface="Source Sans Pro"/>
              </a:rPr>
              <a:t>Ruta:</a:t>
            </a:r>
            <a:r>
              <a:rPr i="0" lang="en" sz="1600" u="none" cap="none" strike="noStrike">
                <a:solidFill>
                  <a:srgbClr val="2F48A7"/>
                </a:solidFill>
                <a:latin typeface="Source Sans Pro"/>
                <a:ea typeface="Source Sans Pro"/>
                <a:cs typeface="Source Sans Pro"/>
                <a:sym typeface="Source Sans Pro"/>
              </a:rPr>
              <a:t> </a:t>
            </a:r>
            <a:r>
              <a:rPr lang="en" sz="1600">
                <a:solidFill>
                  <a:srgbClr val="2F48A7"/>
                </a:solidFill>
                <a:latin typeface="Source Sans Pro"/>
                <a:ea typeface="Source Sans Pro"/>
                <a:cs typeface="Source Sans Pro"/>
                <a:sym typeface="Source Sans Pro"/>
              </a:rPr>
              <a:t>Menú horizontal</a:t>
            </a:r>
            <a:r>
              <a:rPr lang="en" sz="1600">
                <a:solidFill>
                  <a:srgbClr val="2F48A7"/>
                </a:solidFill>
                <a:latin typeface="Source Sans Pro"/>
                <a:ea typeface="Source Sans Pro"/>
                <a:cs typeface="Source Sans Pro"/>
                <a:sym typeface="Source Sans Pro"/>
              </a:rPr>
              <a:t> </a:t>
            </a:r>
            <a:r>
              <a:rPr i="0" lang="en" sz="1600" u="none" cap="none" strike="noStrike">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Administración </a:t>
            </a:r>
            <a:r>
              <a:rPr lang="en" sz="1600">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Parámetros generales</a:t>
            </a:r>
            <a:endParaRPr i="0" sz="1600" u="none" cap="none" strike="noStrike">
              <a:solidFill>
                <a:srgbClr val="2F48A7"/>
              </a:solidFill>
              <a:latin typeface="Source Sans Pro"/>
              <a:ea typeface="Source Sans Pro"/>
              <a:cs typeface="Source Sans Pro"/>
              <a:sym typeface="Source Sans Pro"/>
            </a:endParaRPr>
          </a:p>
        </p:txBody>
      </p:sp>
      <p:sp>
        <p:nvSpPr>
          <p:cNvPr id="254" name="Google Shape;254;p31"/>
          <p:cNvSpPr txBox="1"/>
          <p:nvPr/>
        </p:nvSpPr>
        <p:spPr>
          <a:xfrm>
            <a:off x="1132075" y="4544975"/>
            <a:ext cx="6795600" cy="43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p:txBody>
      </p:sp>
      <p:sp>
        <p:nvSpPr>
          <p:cNvPr id="255" name="Google Shape;255;p31"/>
          <p:cNvSpPr/>
          <p:nvPr/>
        </p:nvSpPr>
        <p:spPr>
          <a:xfrm>
            <a:off x="3651450" y="1379300"/>
            <a:ext cx="593400" cy="530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56" name="Google Shape;256;p31"/>
          <p:cNvCxnSpPr/>
          <p:nvPr/>
        </p:nvCxnSpPr>
        <p:spPr>
          <a:xfrm rot="10800000">
            <a:off x="3948050" y="3452825"/>
            <a:ext cx="591900" cy="0"/>
          </a:xfrm>
          <a:prstGeom prst="straightConnector1">
            <a:avLst/>
          </a:prstGeom>
          <a:noFill/>
          <a:ln cap="flat" cmpd="sng" w="28575">
            <a:solidFill>
              <a:srgbClr val="FF0000"/>
            </a:solidFill>
            <a:prstDash val="solid"/>
            <a:round/>
            <a:headEnd len="med" w="med" type="none"/>
            <a:tailEnd len="med" w="med" type="triangle"/>
          </a:ln>
        </p:spPr>
      </p:cxnSp>
      <p:cxnSp>
        <p:nvCxnSpPr>
          <p:cNvPr id="257" name="Google Shape;257;p31"/>
          <p:cNvCxnSpPr/>
          <p:nvPr/>
        </p:nvCxnSpPr>
        <p:spPr>
          <a:xfrm rot="10800000">
            <a:off x="3859100" y="3987825"/>
            <a:ext cx="591900" cy="0"/>
          </a:xfrm>
          <a:prstGeom prst="straightConnector1">
            <a:avLst/>
          </a:prstGeom>
          <a:noFill/>
          <a:ln cap="flat" cmpd="sng" w="28575">
            <a:solidFill>
              <a:srgbClr val="FF0000"/>
            </a:solidFill>
            <a:prstDash val="solid"/>
            <a:round/>
            <a:headEnd len="med" w="med" type="none"/>
            <a:tailEnd len="med" w="med" type="triangle"/>
          </a:ln>
        </p:spPr>
      </p:cxnSp>
      <p:sp>
        <p:nvSpPr>
          <p:cNvPr id="258" name="Google Shape;258;p31"/>
          <p:cNvSpPr txBox="1"/>
          <p:nvPr/>
        </p:nvSpPr>
        <p:spPr>
          <a:xfrm>
            <a:off x="4558826" y="2931400"/>
            <a:ext cx="32442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Configura todo lo relacionado a Selección</a:t>
            </a:r>
            <a:endParaRPr i="0" sz="900" u="none" cap="none" strike="noStrike">
              <a:solidFill>
                <a:srgbClr val="FF0000"/>
              </a:solidFill>
              <a:latin typeface="Source Sans Pro"/>
              <a:ea typeface="Source Sans Pro"/>
              <a:cs typeface="Source Sans Pro"/>
              <a:sym typeface="Source Sans Pro"/>
            </a:endParaRPr>
          </a:p>
        </p:txBody>
      </p:sp>
      <p:sp>
        <p:nvSpPr>
          <p:cNvPr id="259" name="Google Shape;259;p31"/>
          <p:cNvSpPr txBox="1"/>
          <p:nvPr/>
        </p:nvSpPr>
        <p:spPr>
          <a:xfrm>
            <a:off x="4558826" y="3452825"/>
            <a:ext cx="32442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Agrega campos que necesites para tus procesos</a:t>
            </a:r>
            <a:endParaRPr i="0" sz="900" u="none" cap="none" strike="noStrike">
              <a:solidFill>
                <a:srgbClr val="FF0000"/>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1161250" y="715500"/>
            <a:ext cx="1999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Contenido</a:t>
            </a:r>
            <a:endParaRPr b="1" sz="2600">
              <a:solidFill>
                <a:srgbClr val="2F48A7"/>
              </a:solidFill>
              <a:latin typeface="Source Sans Pro"/>
              <a:ea typeface="Source Sans Pro"/>
              <a:cs typeface="Source Sans Pro"/>
              <a:sym typeface="Source Sans Pro"/>
            </a:endParaRPr>
          </a:p>
        </p:txBody>
      </p:sp>
      <p:sp>
        <p:nvSpPr>
          <p:cNvPr id="64" name="Google Shape;64;p14"/>
          <p:cNvSpPr txBox="1"/>
          <p:nvPr/>
        </p:nvSpPr>
        <p:spPr>
          <a:xfrm>
            <a:off x="1593031" y="1663575"/>
            <a:ext cx="4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F48A7"/>
                </a:solidFill>
                <a:latin typeface="Source Sans Pro"/>
                <a:ea typeface="Source Sans Pro"/>
                <a:cs typeface="Source Sans Pro"/>
                <a:sym typeface="Source Sans Pro"/>
              </a:rPr>
              <a:t>01.</a:t>
            </a:r>
            <a:endParaRPr sz="1200">
              <a:solidFill>
                <a:srgbClr val="2F48A7"/>
              </a:solidFill>
              <a:latin typeface="Source Sans Pro"/>
              <a:ea typeface="Source Sans Pro"/>
              <a:cs typeface="Source Sans Pro"/>
              <a:sym typeface="Source Sans Pro"/>
            </a:endParaRPr>
          </a:p>
        </p:txBody>
      </p:sp>
      <p:sp>
        <p:nvSpPr>
          <p:cNvPr id="65" name="Google Shape;65;p14"/>
          <p:cNvSpPr txBox="1"/>
          <p:nvPr/>
        </p:nvSpPr>
        <p:spPr>
          <a:xfrm>
            <a:off x="2077429" y="1663575"/>
            <a:ext cx="174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2F48A7"/>
                </a:solidFill>
                <a:latin typeface="Source Sans Pro"/>
                <a:ea typeface="Source Sans Pro"/>
                <a:cs typeface="Source Sans Pro"/>
                <a:sym typeface="Source Sans Pro"/>
              </a:rPr>
              <a:t>Módulo de Selección</a:t>
            </a:r>
            <a:endParaRPr b="1" sz="1200">
              <a:solidFill>
                <a:srgbClr val="2F48A7"/>
              </a:solidFill>
              <a:latin typeface="Source Sans Pro"/>
              <a:ea typeface="Source Sans Pro"/>
              <a:cs typeface="Source Sans Pro"/>
              <a:sym typeface="Source Sans Pro"/>
            </a:endParaRPr>
          </a:p>
        </p:txBody>
      </p:sp>
      <p:sp>
        <p:nvSpPr>
          <p:cNvPr id="66" name="Google Shape;66;p14"/>
          <p:cNvSpPr txBox="1"/>
          <p:nvPr/>
        </p:nvSpPr>
        <p:spPr>
          <a:xfrm>
            <a:off x="1593031" y="2127548"/>
            <a:ext cx="4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F48A7"/>
                </a:solidFill>
                <a:latin typeface="Source Sans Pro"/>
                <a:ea typeface="Source Sans Pro"/>
                <a:cs typeface="Source Sans Pro"/>
                <a:sym typeface="Source Sans Pro"/>
              </a:rPr>
              <a:t>02.</a:t>
            </a:r>
            <a:endParaRPr sz="1200">
              <a:solidFill>
                <a:srgbClr val="2F48A7"/>
              </a:solidFill>
              <a:latin typeface="Source Sans Pro"/>
              <a:ea typeface="Source Sans Pro"/>
              <a:cs typeface="Source Sans Pro"/>
              <a:sym typeface="Source Sans Pro"/>
            </a:endParaRPr>
          </a:p>
        </p:txBody>
      </p:sp>
      <p:sp>
        <p:nvSpPr>
          <p:cNvPr id="67" name="Google Shape;67;p14"/>
          <p:cNvSpPr txBox="1"/>
          <p:nvPr/>
        </p:nvSpPr>
        <p:spPr>
          <a:xfrm>
            <a:off x="2077429" y="2127548"/>
            <a:ext cx="174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2F48A7"/>
                </a:solidFill>
                <a:latin typeface="Source Sans Pro"/>
                <a:ea typeface="Source Sans Pro"/>
                <a:cs typeface="Source Sans Pro"/>
                <a:sym typeface="Source Sans Pro"/>
              </a:rPr>
              <a:t>Configuraciones</a:t>
            </a:r>
            <a:endParaRPr b="1" sz="1200">
              <a:solidFill>
                <a:srgbClr val="2F48A7"/>
              </a:solidFill>
              <a:latin typeface="Source Sans Pro"/>
              <a:ea typeface="Source Sans Pro"/>
              <a:cs typeface="Source Sans Pro"/>
              <a:sym typeface="Source Sans Pro"/>
            </a:endParaRPr>
          </a:p>
        </p:txBody>
      </p:sp>
      <p:sp>
        <p:nvSpPr>
          <p:cNvPr id="68" name="Google Shape;68;p14"/>
          <p:cNvSpPr txBox="1"/>
          <p:nvPr/>
        </p:nvSpPr>
        <p:spPr>
          <a:xfrm>
            <a:off x="1593031" y="2591523"/>
            <a:ext cx="4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F48A7"/>
                </a:solidFill>
                <a:latin typeface="Source Sans Pro"/>
                <a:ea typeface="Source Sans Pro"/>
                <a:cs typeface="Source Sans Pro"/>
                <a:sym typeface="Source Sans Pro"/>
              </a:rPr>
              <a:t>03.</a:t>
            </a:r>
            <a:endParaRPr sz="1200">
              <a:solidFill>
                <a:srgbClr val="2F48A7"/>
              </a:solidFill>
              <a:latin typeface="Source Sans Pro"/>
              <a:ea typeface="Source Sans Pro"/>
              <a:cs typeface="Source Sans Pro"/>
              <a:sym typeface="Source Sans Pro"/>
            </a:endParaRPr>
          </a:p>
        </p:txBody>
      </p:sp>
      <p:sp>
        <p:nvSpPr>
          <p:cNvPr id="69" name="Google Shape;69;p14"/>
          <p:cNvSpPr txBox="1"/>
          <p:nvPr/>
        </p:nvSpPr>
        <p:spPr>
          <a:xfrm>
            <a:off x="2077424" y="2591525"/>
            <a:ext cx="232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2F48A7"/>
                </a:solidFill>
                <a:latin typeface="Source Sans Pro"/>
                <a:ea typeface="Source Sans Pro"/>
                <a:cs typeface="Source Sans Pro"/>
                <a:sym typeface="Source Sans Pro"/>
              </a:rPr>
              <a:t>Configuraciones adicionales</a:t>
            </a:r>
            <a:endParaRPr b="1" sz="1200">
              <a:solidFill>
                <a:srgbClr val="2F48A7"/>
              </a:solidFill>
              <a:latin typeface="Source Sans Pro"/>
              <a:ea typeface="Source Sans Pro"/>
              <a:cs typeface="Source Sans Pro"/>
              <a:sym typeface="Source Sans Pro"/>
            </a:endParaRPr>
          </a:p>
        </p:txBody>
      </p:sp>
      <p:sp>
        <p:nvSpPr>
          <p:cNvPr id="70" name="Google Shape;70;p14"/>
          <p:cNvSpPr txBox="1"/>
          <p:nvPr/>
        </p:nvSpPr>
        <p:spPr>
          <a:xfrm>
            <a:off x="1593031" y="3050760"/>
            <a:ext cx="4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F48A7"/>
                </a:solidFill>
                <a:latin typeface="Source Sans Pro"/>
                <a:ea typeface="Source Sans Pro"/>
                <a:cs typeface="Source Sans Pro"/>
                <a:sym typeface="Source Sans Pro"/>
              </a:rPr>
              <a:t>04.</a:t>
            </a:r>
            <a:endParaRPr sz="1200">
              <a:solidFill>
                <a:srgbClr val="2F48A7"/>
              </a:solidFill>
              <a:latin typeface="Source Sans Pro"/>
              <a:ea typeface="Source Sans Pro"/>
              <a:cs typeface="Source Sans Pro"/>
              <a:sym typeface="Source Sans Pro"/>
            </a:endParaRPr>
          </a:p>
        </p:txBody>
      </p:sp>
      <p:sp>
        <p:nvSpPr>
          <p:cNvPr id="71" name="Google Shape;71;p14"/>
          <p:cNvSpPr txBox="1"/>
          <p:nvPr/>
        </p:nvSpPr>
        <p:spPr>
          <a:xfrm>
            <a:off x="2077429" y="3050760"/>
            <a:ext cx="174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2F48A7"/>
                </a:solidFill>
                <a:latin typeface="Source Sans Pro"/>
                <a:ea typeface="Source Sans Pro"/>
                <a:cs typeface="Source Sans Pro"/>
                <a:sym typeface="Source Sans Pro"/>
              </a:rPr>
              <a:t>Práctica</a:t>
            </a:r>
            <a:endParaRPr b="1" sz="1200">
              <a:solidFill>
                <a:srgbClr val="2F48A7"/>
              </a:solidFill>
              <a:latin typeface="Source Sans Pro"/>
              <a:ea typeface="Source Sans Pro"/>
              <a:cs typeface="Source Sans Pro"/>
              <a:sym typeface="Source Sans Pro"/>
            </a:endParaRPr>
          </a:p>
        </p:txBody>
      </p:sp>
      <p:sp>
        <p:nvSpPr>
          <p:cNvPr id="72" name="Google Shape;72;p14"/>
          <p:cNvSpPr txBox="1"/>
          <p:nvPr/>
        </p:nvSpPr>
        <p:spPr>
          <a:xfrm>
            <a:off x="1593031" y="3509973"/>
            <a:ext cx="45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2F48A7"/>
                </a:solidFill>
                <a:latin typeface="Source Sans Pro"/>
                <a:ea typeface="Source Sans Pro"/>
                <a:cs typeface="Source Sans Pro"/>
                <a:sym typeface="Source Sans Pro"/>
              </a:rPr>
              <a:t>05.</a:t>
            </a:r>
            <a:endParaRPr sz="1200">
              <a:solidFill>
                <a:srgbClr val="2F48A7"/>
              </a:solidFill>
              <a:latin typeface="Source Sans Pro"/>
              <a:ea typeface="Source Sans Pro"/>
              <a:cs typeface="Source Sans Pro"/>
              <a:sym typeface="Source Sans Pro"/>
            </a:endParaRPr>
          </a:p>
        </p:txBody>
      </p:sp>
      <p:sp>
        <p:nvSpPr>
          <p:cNvPr id="73" name="Google Shape;73;p14"/>
          <p:cNvSpPr txBox="1"/>
          <p:nvPr/>
        </p:nvSpPr>
        <p:spPr>
          <a:xfrm>
            <a:off x="2077429" y="3509973"/>
            <a:ext cx="1749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2F48A7"/>
                </a:solidFill>
                <a:latin typeface="Source Sans Pro"/>
                <a:ea typeface="Source Sans Pro"/>
                <a:cs typeface="Source Sans Pro"/>
                <a:sym typeface="Source Sans Pro"/>
              </a:rPr>
              <a:t>Próximos eventos</a:t>
            </a:r>
            <a:endParaRPr b="1" sz="1200">
              <a:solidFill>
                <a:srgbClr val="2F48A7"/>
              </a:solidFill>
              <a:latin typeface="Source Sans Pro"/>
              <a:ea typeface="Source Sans Pro"/>
              <a:cs typeface="Source Sans Pro"/>
              <a:sym typeface="Source Sans Pro"/>
            </a:endParaRPr>
          </a:p>
        </p:txBody>
      </p:sp>
      <p:pic>
        <p:nvPicPr>
          <p:cNvPr id="74" name="Google Shape;74;p14"/>
          <p:cNvPicPr preferRelativeResize="0"/>
          <p:nvPr/>
        </p:nvPicPr>
        <p:blipFill>
          <a:blip r:embed="rId3">
            <a:alphaModFix/>
          </a:blip>
          <a:stretch>
            <a:fillRect/>
          </a:stretch>
        </p:blipFill>
        <p:spPr>
          <a:xfrm>
            <a:off x="8090225" y="4577600"/>
            <a:ext cx="736575" cy="289100"/>
          </a:xfrm>
          <a:prstGeom prst="rect">
            <a:avLst/>
          </a:prstGeom>
          <a:noFill/>
          <a:ln>
            <a:noFill/>
          </a:ln>
        </p:spPr>
      </p:pic>
      <p:sp>
        <p:nvSpPr>
          <p:cNvPr id="75" name="Google Shape;75;p14"/>
          <p:cNvSpPr/>
          <p:nvPr/>
        </p:nvSpPr>
        <p:spPr>
          <a:xfrm>
            <a:off x="1161250" y="12243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4"/>
          <p:cNvPicPr preferRelativeResize="0"/>
          <p:nvPr/>
        </p:nvPicPr>
        <p:blipFill rotWithShape="1">
          <a:blip r:embed="rId4">
            <a:alphaModFix/>
          </a:blip>
          <a:srcRect b="0" l="0" r="0" t="0"/>
          <a:stretch/>
        </p:blipFill>
        <p:spPr>
          <a:xfrm rot="-5400000">
            <a:off x="6476800" y="491198"/>
            <a:ext cx="2068450" cy="1516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2"/>
          <p:cNvPicPr preferRelativeResize="0"/>
          <p:nvPr/>
        </p:nvPicPr>
        <p:blipFill>
          <a:blip r:embed="rId3">
            <a:alphaModFix/>
          </a:blip>
          <a:stretch>
            <a:fillRect/>
          </a:stretch>
        </p:blipFill>
        <p:spPr>
          <a:xfrm>
            <a:off x="1893025" y="1173280"/>
            <a:ext cx="5273699" cy="1149725"/>
          </a:xfrm>
          <a:prstGeom prst="rect">
            <a:avLst/>
          </a:prstGeom>
          <a:noFill/>
          <a:ln>
            <a:noFill/>
          </a:ln>
        </p:spPr>
      </p:pic>
      <p:sp>
        <p:nvSpPr>
          <p:cNvPr id="265" name="Google Shape;265;p3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6" name="Google Shape;266;p32"/>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267" name="Google Shape;267;p32"/>
          <p:cNvSpPr txBox="1"/>
          <p:nvPr/>
        </p:nvSpPr>
        <p:spPr>
          <a:xfrm>
            <a:off x="1076154" y="204050"/>
            <a:ext cx="7978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n" sz="2600">
                <a:solidFill>
                  <a:srgbClr val="2F48A7"/>
                </a:solidFill>
                <a:latin typeface="Source Sans Pro"/>
                <a:ea typeface="Source Sans Pro"/>
                <a:cs typeface="Source Sans Pro"/>
                <a:sym typeface="Source Sans Pro"/>
              </a:rPr>
              <a:t>Otras configuraciones</a:t>
            </a:r>
            <a:endParaRPr i="0" u="none" cap="none" strike="noStrike">
              <a:solidFill>
                <a:srgbClr val="000000"/>
              </a:solidFill>
              <a:latin typeface="Source Sans Pro"/>
              <a:ea typeface="Source Sans Pro"/>
              <a:cs typeface="Source Sans Pro"/>
              <a:sym typeface="Source Sans Pro"/>
            </a:endParaRPr>
          </a:p>
        </p:txBody>
      </p:sp>
      <p:sp>
        <p:nvSpPr>
          <p:cNvPr id="268" name="Google Shape;268;p32"/>
          <p:cNvSpPr txBox="1"/>
          <p:nvPr/>
        </p:nvSpPr>
        <p:spPr>
          <a:xfrm>
            <a:off x="1076148" y="691250"/>
            <a:ext cx="7411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FBBF3D"/>
                </a:solidFill>
                <a:latin typeface="Source Sans Pro"/>
                <a:ea typeface="Source Sans Pro"/>
                <a:cs typeface="Source Sans Pro"/>
                <a:sym typeface="Source Sans Pro"/>
              </a:rPr>
              <a:t>Ruta:</a:t>
            </a:r>
            <a:r>
              <a:rPr i="0" lang="en" sz="1600" u="none" cap="none" strike="noStrike">
                <a:solidFill>
                  <a:srgbClr val="2F48A7"/>
                </a:solidFill>
                <a:latin typeface="Source Sans Pro"/>
                <a:ea typeface="Source Sans Pro"/>
                <a:cs typeface="Source Sans Pro"/>
                <a:sym typeface="Source Sans Pro"/>
              </a:rPr>
              <a:t> </a:t>
            </a:r>
            <a:r>
              <a:rPr lang="en" sz="1600">
                <a:solidFill>
                  <a:srgbClr val="2F48A7"/>
                </a:solidFill>
                <a:latin typeface="Source Sans Pro"/>
                <a:ea typeface="Source Sans Pro"/>
                <a:cs typeface="Source Sans Pro"/>
                <a:sym typeface="Source Sans Pro"/>
              </a:rPr>
              <a:t>Menú horizontal </a:t>
            </a:r>
            <a:r>
              <a:rPr i="0" lang="en" sz="1600" u="none" cap="none" strike="noStrike">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Administración </a:t>
            </a:r>
            <a:r>
              <a:rPr lang="en" sz="1600">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Parámetros generales</a:t>
            </a:r>
            <a:endParaRPr i="0" sz="1600" u="none" cap="none" strike="noStrike">
              <a:solidFill>
                <a:srgbClr val="2F48A7"/>
              </a:solidFill>
              <a:latin typeface="Source Sans Pro"/>
              <a:ea typeface="Source Sans Pro"/>
              <a:cs typeface="Source Sans Pro"/>
              <a:sym typeface="Source Sans Pro"/>
            </a:endParaRPr>
          </a:p>
        </p:txBody>
      </p:sp>
      <p:cxnSp>
        <p:nvCxnSpPr>
          <p:cNvPr id="269" name="Google Shape;269;p32"/>
          <p:cNvCxnSpPr/>
          <p:nvPr/>
        </p:nvCxnSpPr>
        <p:spPr>
          <a:xfrm rot="10800000">
            <a:off x="3948050" y="3452825"/>
            <a:ext cx="591900" cy="0"/>
          </a:xfrm>
          <a:prstGeom prst="straightConnector1">
            <a:avLst/>
          </a:prstGeom>
          <a:noFill/>
          <a:ln cap="flat" cmpd="sng" w="28575">
            <a:solidFill>
              <a:srgbClr val="FF0000"/>
            </a:solidFill>
            <a:prstDash val="solid"/>
            <a:round/>
            <a:headEnd len="med" w="med" type="none"/>
            <a:tailEnd len="med" w="med" type="triangle"/>
          </a:ln>
        </p:spPr>
      </p:cxnSp>
      <p:sp>
        <p:nvSpPr>
          <p:cNvPr id="270" name="Google Shape;270;p32"/>
          <p:cNvSpPr txBox="1"/>
          <p:nvPr/>
        </p:nvSpPr>
        <p:spPr>
          <a:xfrm>
            <a:off x="5810751" y="2804675"/>
            <a:ext cx="32442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Agrega la integración con Outlook para crear la cita en los calendarios. </a:t>
            </a:r>
            <a:endParaRPr sz="900">
              <a:solidFill>
                <a:srgbClr val="FF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500"/>
              <a:buFont typeface="Arial"/>
              <a:buNone/>
            </a:pPr>
            <a:r>
              <a:t/>
            </a:r>
            <a:endParaRPr sz="900">
              <a:solidFill>
                <a:srgbClr val="FF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Cambia el nombre del mail que recibirán los candidatos</a:t>
            </a:r>
            <a:endParaRPr sz="900">
              <a:solidFill>
                <a:srgbClr val="FF0000"/>
              </a:solidFill>
              <a:latin typeface="Source Sans Pro"/>
              <a:ea typeface="Source Sans Pro"/>
              <a:cs typeface="Source Sans Pro"/>
              <a:sym typeface="Source Sans Pro"/>
            </a:endParaRPr>
          </a:p>
        </p:txBody>
      </p:sp>
      <p:pic>
        <p:nvPicPr>
          <p:cNvPr id="271" name="Google Shape;271;p32"/>
          <p:cNvPicPr preferRelativeResize="0"/>
          <p:nvPr/>
        </p:nvPicPr>
        <p:blipFill>
          <a:blip r:embed="rId5">
            <a:alphaModFix/>
          </a:blip>
          <a:stretch>
            <a:fillRect/>
          </a:stretch>
        </p:blipFill>
        <p:spPr>
          <a:xfrm>
            <a:off x="1851925" y="2583925"/>
            <a:ext cx="3824417" cy="1403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33"/>
          <p:cNvPicPr preferRelativeResize="0"/>
          <p:nvPr/>
        </p:nvPicPr>
        <p:blipFill>
          <a:blip r:embed="rId3">
            <a:alphaModFix/>
          </a:blip>
          <a:stretch>
            <a:fillRect/>
          </a:stretch>
        </p:blipFill>
        <p:spPr>
          <a:xfrm>
            <a:off x="2953300" y="1449576"/>
            <a:ext cx="5561938" cy="2801226"/>
          </a:xfrm>
          <a:prstGeom prst="rect">
            <a:avLst/>
          </a:prstGeom>
          <a:noFill/>
          <a:ln>
            <a:noFill/>
          </a:ln>
        </p:spPr>
      </p:pic>
      <p:pic>
        <p:nvPicPr>
          <p:cNvPr id="277" name="Google Shape;277;p33"/>
          <p:cNvPicPr preferRelativeResize="0"/>
          <p:nvPr/>
        </p:nvPicPr>
        <p:blipFill>
          <a:blip r:embed="rId4">
            <a:alphaModFix/>
          </a:blip>
          <a:stretch>
            <a:fillRect/>
          </a:stretch>
        </p:blipFill>
        <p:spPr>
          <a:xfrm>
            <a:off x="1198419" y="1714500"/>
            <a:ext cx="1754875" cy="2350200"/>
          </a:xfrm>
          <a:prstGeom prst="rect">
            <a:avLst/>
          </a:prstGeom>
          <a:noFill/>
          <a:ln>
            <a:noFill/>
          </a:ln>
        </p:spPr>
      </p:pic>
      <p:sp>
        <p:nvSpPr>
          <p:cNvPr id="278" name="Google Shape;278;p3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9" name="Google Shape;279;p33"/>
          <p:cNvPicPr preferRelativeResize="0"/>
          <p:nvPr/>
        </p:nvPicPr>
        <p:blipFill rotWithShape="1">
          <a:blip r:embed="rId5">
            <a:alphaModFix/>
          </a:blip>
          <a:srcRect b="0" l="0" r="0" t="0"/>
          <a:stretch/>
        </p:blipFill>
        <p:spPr>
          <a:xfrm>
            <a:off x="8090225" y="4577609"/>
            <a:ext cx="685726" cy="289091"/>
          </a:xfrm>
          <a:prstGeom prst="rect">
            <a:avLst/>
          </a:prstGeom>
          <a:noFill/>
          <a:ln>
            <a:noFill/>
          </a:ln>
        </p:spPr>
      </p:pic>
      <p:sp>
        <p:nvSpPr>
          <p:cNvPr id="280" name="Google Shape;280;p33"/>
          <p:cNvSpPr txBox="1"/>
          <p:nvPr/>
        </p:nvSpPr>
        <p:spPr>
          <a:xfrm>
            <a:off x="1076154" y="204050"/>
            <a:ext cx="7978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n" sz="2600">
                <a:solidFill>
                  <a:srgbClr val="2F48A7"/>
                </a:solidFill>
                <a:latin typeface="Source Sans Pro"/>
                <a:ea typeface="Source Sans Pro"/>
                <a:cs typeface="Source Sans Pro"/>
                <a:sym typeface="Source Sans Pro"/>
              </a:rPr>
              <a:t>Otras configuraciones</a:t>
            </a:r>
            <a:endParaRPr i="0" u="none" cap="none" strike="noStrike">
              <a:solidFill>
                <a:srgbClr val="000000"/>
              </a:solidFill>
              <a:latin typeface="Source Sans Pro"/>
              <a:ea typeface="Source Sans Pro"/>
              <a:cs typeface="Source Sans Pro"/>
              <a:sym typeface="Source Sans Pro"/>
            </a:endParaRPr>
          </a:p>
        </p:txBody>
      </p:sp>
      <p:sp>
        <p:nvSpPr>
          <p:cNvPr id="281" name="Google Shape;281;p33"/>
          <p:cNvSpPr txBox="1"/>
          <p:nvPr/>
        </p:nvSpPr>
        <p:spPr>
          <a:xfrm>
            <a:off x="1076148" y="691250"/>
            <a:ext cx="7411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FBBF3D"/>
                </a:solidFill>
                <a:latin typeface="Source Sans Pro"/>
                <a:ea typeface="Source Sans Pro"/>
                <a:cs typeface="Source Sans Pro"/>
                <a:sym typeface="Source Sans Pro"/>
              </a:rPr>
              <a:t>Ruta:</a:t>
            </a:r>
            <a:r>
              <a:rPr i="0" lang="en" sz="1600" u="none" cap="none" strike="noStrike">
                <a:solidFill>
                  <a:srgbClr val="2F48A7"/>
                </a:solidFill>
                <a:latin typeface="Source Sans Pro"/>
                <a:ea typeface="Source Sans Pro"/>
                <a:cs typeface="Source Sans Pro"/>
                <a:sym typeface="Source Sans Pro"/>
              </a:rPr>
              <a:t> </a:t>
            </a:r>
            <a:r>
              <a:rPr lang="en" sz="1600">
                <a:solidFill>
                  <a:srgbClr val="2F48A7"/>
                </a:solidFill>
                <a:latin typeface="Source Sans Pro"/>
                <a:ea typeface="Source Sans Pro"/>
                <a:cs typeface="Source Sans Pro"/>
                <a:sym typeface="Source Sans Pro"/>
              </a:rPr>
              <a:t>Menú lateral </a:t>
            </a:r>
            <a:r>
              <a:rPr i="0" lang="en" sz="1600" u="none" cap="none" strike="noStrike">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Marketplace </a:t>
            </a:r>
            <a:r>
              <a:rPr lang="en" sz="1600">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Integraciones</a:t>
            </a:r>
            <a:endParaRPr i="0" sz="1600" u="none" cap="none" strike="noStrike">
              <a:solidFill>
                <a:srgbClr val="2F48A7"/>
              </a:solidFill>
              <a:latin typeface="Source Sans Pro"/>
              <a:ea typeface="Source Sans Pro"/>
              <a:cs typeface="Source Sans Pro"/>
              <a:sym typeface="Source Sans Pro"/>
            </a:endParaRPr>
          </a:p>
        </p:txBody>
      </p:sp>
      <p:cxnSp>
        <p:nvCxnSpPr>
          <p:cNvPr id="282" name="Google Shape;282;p33"/>
          <p:cNvCxnSpPr/>
          <p:nvPr/>
        </p:nvCxnSpPr>
        <p:spPr>
          <a:xfrm rot="10800000">
            <a:off x="2597800" y="2522525"/>
            <a:ext cx="591900" cy="0"/>
          </a:xfrm>
          <a:prstGeom prst="straightConnector1">
            <a:avLst/>
          </a:prstGeom>
          <a:noFill/>
          <a:ln cap="flat" cmpd="sng" w="28575">
            <a:solidFill>
              <a:srgbClr val="FF0000"/>
            </a:solidFill>
            <a:prstDash val="solid"/>
            <a:round/>
            <a:headEnd len="med" w="med" type="none"/>
            <a:tailEnd len="med" w="med" type="triangle"/>
          </a:ln>
        </p:spPr>
      </p:cxnSp>
      <p:sp>
        <p:nvSpPr>
          <p:cNvPr id="283" name="Google Shape;283;p33"/>
          <p:cNvSpPr txBox="1"/>
          <p:nvPr/>
        </p:nvSpPr>
        <p:spPr>
          <a:xfrm>
            <a:off x="7052575" y="2582675"/>
            <a:ext cx="13110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Puedes solicitar la integración con LinkedIn y OCC</a:t>
            </a:r>
            <a:endParaRPr sz="900">
              <a:solidFill>
                <a:srgbClr val="FF0000"/>
              </a:solidFill>
              <a:latin typeface="Source Sans Pro"/>
              <a:ea typeface="Source Sans Pro"/>
              <a:cs typeface="Source Sans Pro"/>
              <a:sym typeface="Source Sans Pro"/>
            </a:endParaRPr>
          </a:p>
        </p:txBody>
      </p:sp>
      <p:cxnSp>
        <p:nvCxnSpPr>
          <p:cNvPr id="284" name="Google Shape;284;p33"/>
          <p:cNvCxnSpPr/>
          <p:nvPr/>
        </p:nvCxnSpPr>
        <p:spPr>
          <a:xfrm rot="10800000">
            <a:off x="1612238" y="3743600"/>
            <a:ext cx="591900" cy="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4"/>
          <p:cNvPicPr preferRelativeResize="0"/>
          <p:nvPr/>
        </p:nvPicPr>
        <p:blipFill>
          <a:blip r:embed="rId3">
            <a:alphaModFix/>
          </a:blip>
          <a:stretch>
            <a:fillRect/>
          </a:stretch>
        </p:blipFill>
        <p:spPr>
          <a:xfrm>
            <a:off x="1257300" y="1220775"/>
            <a:ext cx="6174148" cy="3064689"/>
          </a:xfrm>
          <a:prstGeom prst="rect">
            <a:avLst/>
          </a:prstGeom>
          <a:noFill/>
          <a:ln>
            <a:noFill/>
          </a:ln>
        </p:spPr>
      </p:pic>
      <p:sp>
        <p:nvSpPr>
          <p:cNvPr id="290" name="Google Shape;290;p3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1" name="Google Shape;291;p34"/>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292" name="Google Shape;292;p34"/>
          <p:cNvSpPr txBox="1"/>
          <p:nvPr/>
        </p:nvSpPr>
        <p:spPr>
          <a:xfrm>
            <a:off x="1076154" y="204050"/>
            <a:ext cx="7978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n" sz="2600">
                <a:solidFill>
                  <a:srgbClr val="2F48A7"/>
                </a:solidFill>
                <a:latin typeface="Source Sans Pro"/>
                <a:ea typeface="Source Sans Pro"/>
                <a:cs typeface="Source Sans Pro"/>
                <a:sym typeface="Source Sans Pro"/>
              </a:rPr>
              <a:t>Integración con OCC</a:t>
            </a:r>
            <a:endParaRPr i="0" u="none" cap="none" strike="noStrike">
              <a:solidFill>
                <a:srgbClr val="000000"/>
              </a:solidFill>
              <a:latin typeface="Source Sans Pro"/>
              <a:ea typeface="Source Sans Pro"/>
              <a:cs typeface="Source Sans Pro"/>
              <a:sym typeface="Source Sans Pro"/>
            </a:endParaRPr>
          </a:p>
        </p:txBody>
      </p:sp>
      <p:sp>
        <p:nvSpPr>
          <p:cNvPr id="293" name="Google Shape;293;p34"/>
          <p:cNvSpPr txBox="1"/>
          <p:nvPr/>
        </p:nvSpPr>
        <p:spPr>
          <a:xfrm>
            <a:off x="1076148" y="691250"/>
            <a:ext cx="7411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FBBF3D"/>
                </a:solidFill>
                <a:latin typeface="Source Sans Pro"/>
                <a:ea typeface="Source Sans Pro"/>
                <a:cs typeface="Source Sans Pro"/>
                <a:sym typeface="Source Sans Pro"/>
              </a:rPr>
              <a:t>Ruta:</a:t>
            </a:r>
            <a:r>
              <a:rPr i="0" lang="en" sz="1600" u="none" cap="none" strike="noStrike">
                <a:solidFill>
                  <a:srgbClr val="2F48A7"/>
                </a:solidFill>
                <a:latin typeface="Source Sans Pro"/>
                <a:ea typeface="Source Sans Pro"/>
                <a:cs typeface="Source Sans Pro"/>
                <a:sym typeface="Source Sans Pro"/>
              </a:rPr>
              <a:t> </a:t>
            </a:r>
            <a:r>
              <a:rPr lang="en" sz="1600">
                <a:solidFill>
                  <a:srgbClr val="2F48A7"/>
                </a:solidFill>
                <a:latin typeface="Source Sans Pro"/>
                <a:ea typeface="Source Sans Pro"/>
                <a:cs typeface="Source Sans Pro"/>
                <a:sym typeface="Source Sans Pro"/>
              </a:rPr>
              <a:t>Menú lateral </a:t>
            </a:r>
            <a:r>
              <a:rPr i="0" lang="en" sz="1600" u="none" cap="none" strike="noStrike">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Marketplace </a:t>
            </a:r>
            <a:r>
              <a:rPr lang="en" sz="1600">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Integraciones</a:t>
            </a:r>
            <a:endParaRPr i="0" sz="1600" u="none" cap="none" strike="noStrike">
              <a:solidFill>
                <a:srgbClr val="2F48A7"/>
              </a:solidFill>
              <a:latin typeface="Source Sans Pro"/>
              <a:ea typeface="Source Sans Pro"/>
              <a:cs typeface="Source Sans Pro"/>
              <a:sym typeface="Source Sans Pro"/>
            </a:endParaRPr>
          </a:p>
        </p:txBody>
      </p:sp>
      <p:sp>
        <p:nvSpPr>
          <p:cNvPr id="294" name="Google Shape;294;p34"/>
          <p:cNvSpPr txBox="1"/>
          <p:nvPr/>
        </p:nvSpPr>
        <p:spPr>
          <a:xfrm>
            <a:off x="5145850" y="2105425"/>
            <a:ext cx="1311000" cy="9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Inicia sesión con tus credenciales de OCC</a:t>
            </a:r>
            <a:endParaRPr sz="900">
              <a:solidFill>
                <a:srgbClr val="FF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500"/>
              <a:buFont typeface="Arial"/>
              <a:buNone/>
            </a:pPr>
            <a:r>
              <a:t/>
            </a:r>
            <a:endParaRPr sz="900">
              <a:solidFill>
                <a:srgbClr val="FF00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500"/>
              <a:buFont typeface="Arial"/>
              <a:buNone/>
            </a:pPr>
            <a:r>
              <a:rPr lang="en" sz="900">
                <a:solidFill>
                  <a:srgbClr val="FF0000"/>
                </a:solidFill>
                <a:latin typeface="Source Sans Pro"/>
                <a:ea typeface="Source Sans Pro"/>
                <a:cs typeface="Source Sans Pro"/>
                <a:sym typeface="Source Sans Pro"/>
              </a:rPr>
              <a:t>Solo se puede usar una cuenta, por lo que recomendamos integrar todas las postulaciones en una sola. </a:t>
            </a:r>
            <a:endParaRPr sz="900">
              <a:solidFill>
                <a:srgbClr val="FF0000"/>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35"/>
          <p:cNvSpPr txBox="1"/>
          <p:nvPr/>
        </p:nvSpPr>
        <p:spPr>
          <a:xfrm>
            <a:off x="5155575" y="2048400"/>
            <a:ext cx="26553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000"/>
              <a:buFont typeface="Arial"/>
              <a:buNone/>
            </a:pPr>
            <a:r>
              <a:rPr b="1" i="0" lang="en" sz="3500" u="none" cap="none" strike="noStrike">
                <a:solidFill>
                  <a:srgbClr val="2F48A7"/>
                </a:solidFill>
                <a:latin typeface="Source Sans Pro"/>
                <a:ea typeface="Source Sans Pro"/>
                <a:cs typeface="Source Sans Pro"/>
                <a:sym typeface="Source Sans Pro"/>
              </a:rPr>
              <a:t>¡Vamos a la plataforma!</a:t>
            </a:r>
            <a:endParaRPr b="1" i="0" sz="3500" u="none" cap="none" strike="noStrike">
              <a:solidFill>
                <a:srgbClr val="2F48A7"/>
              </a:solidFill>
              <a:latin typeface="Source Sans Pro"/>
              <a:ea typeface="Source Sans Pro"/>
              <a:cs typeface="Source Sans Pro"/>
              <a:sym typeface="Source Sans Pro"/>
            </a:endParaRPr>
          </a:p>
        </p:txBody>
      </p:sp>
      <p:pic>
        <p:nvPicPr>
          <p:cNvPr id="300" name="Google Shape;300;p35"/>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301" name="Google Shape;301;p35" title="group-business-executives-discussing-laptop-their-des.png"/>
          <p:cNvPicPr preferRelativeResize="0"/>
          <p:nvPr/>
        </p:nvPicPr>
        <p:blipFill>
          <a:blip r:embed="rId5">
            <a:alphaModFix/>
          </a:blip>
          <a:stretch>
            <a:fillRect/>
          </a:stretch>
        </p:blipFill>
        <p:spPr>
          <a:xfrm>
            <a:off x="0" y="998125"/>
            <a:ext cx="4850775" cy="32330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p36"/>
          <p:cNvSpPr txBox="1"/>
          <p:nvPr/>
        </p:nvSpPr>
        <p:spPr>
          <a:xfrm>
            <a:off x="938125" y="1767125"/>
            <a:ext cx="65190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05.</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Próximos eventos</a:t>
            </a:r>
            <a:endParaRPr sz="3800">
              <a:solidFill>
                <a:srgbClr val="2F48A7"/>
              </a:solidFill>
              <a:latin typeface="Source Sans Pro"/>
              <a:ea typeface="Source Sans Pro"/>
              <a:cs typeface="Source Sans Pro"/>
              <a:sym typeface="Source Sans Pro"/>
            </a:endParaRPr>
          </a:p>
        </p:txBody>
      </p:sp>
      <p:pic>
        <p:nvPicPr>
          <p:cNvPr id="307" name="Google Shape;307;p36"/>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3" name="Google Shape;313;p37"/>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pic>
        <p:nvPicPr>
          <p:cNvPr id="314" name="Google Shape;314;p37" title="LoNuevodeBuk_1Q_Difusion_MX_Post Linkedin.png"/>
          <p:cNvPicPr preferRelativeResize="0"/>
          <p:nvPr/>
        </p:nvPicPr>
        <p:blipFill>
          <a:blip r:embed="rId4">
            <a:alphaModFix/>
          </a:blip>
          <a:stretch>
            <a:fillRect/>
          </a:stretch>
        </p:blipFill>
        <p:spPr>
          <a:xfrm>
            <a:off x="2152650" y="83200"/>
            <a:ext cx="4838702" cy="48387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8" name="Shape 318"/>
        <p:cNvGrpSpPr/>
        <p:nvPr/>
      </p:nvGrpSpPr>
      <p:grpSpPr>
        <a:xfrm>
          <a:off x="0" y="0"/>
          <a:ext cx="0" cy="0"/>
          <a:chOff x="0" y="0"/>
          <a:chExt cx="0" cy="0"/>
        </a:xfrm>
      </p:grpSpPr>
      <p:sp>
        <p:nvSpPr>
          <p:cNvPr id="319" name="Google Shape;319;p38"/>
          <p:cNvSpPr txBox="1"/>
          <p:nvPr/>
        </p:nvSpPr>
        <p:spPr>
          <a:xfrm>
            <a:off x="4065575" y="611750"/>
            <a:ext cx="4121700" cy="18471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Gracias por acompañarnos en esta sesión.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Tu opinión es muy importante para nosotros 💙.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a:solidFill>
                  <a:srgbClr val="2F48A7"/>
                </a:solidFill>
                <a:latin typeface="Source Sans Pro"/>
                <a:ea typeface="Source Sans Pro"/>
                <a:cs typeface="Source Sans Pro"/>
                <a:sym typeface="Source Sans Pro"/>
              </a:rPr>
              <a:t>Por favor, dedica unos minutos a responder nuestra encuesta de satisfacción. ¡Tu feedback nos ayuda a seguir mejorando juntos! 😊</a:t>
            </a:r>
            <a:endParaRPr sz="1500">
              <a:solidFill>
                <a:srgbClr val="2F48A7"/>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t/>
            </a:r>
            <a:endParaRPr sz="1500">
              <a:solidFill>
                <a:srgbClr val="FFD966"/>
              </a:solidFill>
              <a:latin typeface="Source Sans Pro"/>
              <a:ea typeface="Source Sans Pro"/>
              <a:cs typeface="Source Sans Pro"/>
              <a:sym typeface="Source Sans Pro"/>
            </a:endParaRPr>
          </a:p>
          <a:p>
            <a:pPr indent="0" lvl="0" marL="0" rtl="0" algn="ctr">
              <a:lnSpc>
                <a:spcPct val="80000"/>
              </a:lnSpc>
              <a:spcBef>
                <a:spcPts val="0"/>
              </a:spcBef>
              <a:spcAft>
                <a:spcPts val="0"/>
              </a:spcAft>
              <a:buNone/>
            </a:pPr>
            <a:r>
              <a:rPr lang="en" sz="1500" u="sng">
                <a:solidFill>
                  <a:srgbClr val="FFD966"/>
                </a:solidFill>
                <a:latin typeface="Source Sans Pro"/>
                <a:ea typeface="Source Sans Pro"/>
                <a:cs typeface="Source Sans Pro"/>
                <a:sym typeface="Source Sans Pro"/>
                <a:hlinkClick r:id="rId4">
                  <a:extLst>
                    <a:ext uri="{A12FA001-AC4F-418D-AE19-62706E023703}">
                      <ahyp:hlinkClr val="tx"/>
                    </a:ext>
                  </a:extLst>
                </a:hlinkClick>
              </a:rPr>
              <a:t>https://forms.gle/JVK1b7F311eXUHsu9</a:t>
            </a:r>
            <a:endParaRPr sz="1500">
              <a:solidFill>
                <a:srgbClr val="FFD966"/>
              </a:solidFill>
              <a:latin typeface="Source Sans Pro"/>
              <a:ea typeface="Source Sans Pro"/>
              <a:cs typeface="Source Sans Pro"/>
              <a:sym typeface="Source Sans Pro"/>
            </a:endParaRPr>
          </a:p>
        </p:txBody>
      </p:sp>
      <p:pic>
        <p:nvPicPr>
          <p:cNvPr id="320" name="Google Shape;320;p38"/>
          <p:cNvPicPr preferRelativeResize="0"/>
          <p:nvPr/>
        </p:nvPicPr>
        <p:blipFill>
          <a:blip r:embed="rId5">
            <a:alphaModFix/>
          </a:blip>
          <a:stretch>
            <a:fillRect/>
          </a:stretch>
        </p:blipFill>
        <p:spPr>
          <a:xfrm>
            <a:off x="8090225" y="4577609"/>
            <a:ext cx="685726" cy="289091"/>
          </a:xfrm>
          <a:prstGeom prst="rect">
            <a:avLst/>
          </a:prstGeom>
          <a:noFill/>
          <a:ln>
            <a:noFill/>
          </a:ln>
        </p:spPr>
      </p:pic>
      <p:pic>
        <p:nvPicPr>
          <p:cNvPr id="321" name="Google Shape;321;p38"/>
          <p:cNvPicPr preferRelativeResize="0"/>
          <p:nvPr/>
        </p:nvPicPr>
        <p:blipFill>
          <a:blip r:embed="rId6">
            <a:alphaModFix/>
          </a:blip>
          <a:stretch>
            <a:fillRect/>
          </a:stretch>
        </p:blipFill>
        <p:spPr>
          <a:xfrm>
            <a:off x="5077500" y="2588030"/>
            <a:ext cx="2097847" cy="2097847"/>
          </a:xfrm>
          <a:prstGeom prst="rect">
            <a:avLst/>
          </a:prstGeom>
          <a:noFill/>
          <a:ln>
            <a:noFill/>
          </a:ln>
        </p:spPr>
      </p:pic>
      <p:pic>
        <p:nvPicPr>
          <p:cNvPr id="322" name="Google Shape;322;p38" title="feliz.png"/>
          <p:cNvPicPr preferRelativeResize="0"/>
          <p:nvPr/>
        </p:nvPicPr>
        <p:blipFill>
          <a:blip r:embed="rId7">
            <a:alphaModFix/>
          </a:blip>
          <a:stretch>
            <a:fillRect/>
          </a:stretch>
        </p:blipFill>
        <p:spPr>
          <a:xfrm>
            <a:off x="-378100" y="1316588"/>
            <a:ext cx="3760775" cy="25103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6" name="Shape 326"/>
        <p:cNvGrpSpPr/>
        <p:nvPr/>
      </p:nvGrpSpPr>
      <p:grpSpPr>
        <a:xfrm>
          <a:off x="0" y="0"/>
          <a:ext cx="0" cy="0"/>
          <a:chOff x="0" y="0"/>
          <a:chExt cx="0" cy="0"/>
        </a:xfrm>
      </p:grpSpPr>
      <p:pic>
        <p:nvPicPr>
          <p:cNvPr id="327" name="Google Shape;327;p39"/>
          <p:cNvPicPr preferRelativeResize="0"/>
          <p:nvPr/>
        </p:nvPicPr>
        <p:blipFill>
          <a:blip r:embed="rId4">
            <a:alphaModFix/>
          </a:blip>
          <a:stretch>
            <a:fillRect/>
          </a:stretch>
        </p:blipFill>
        <p:spPr>
          <a:xfrm>
            <a:off x="3877706" y="4346750"/>
            <a:ext cx="1663489" cy="461700"/>
          </a:xfrm>
          <a:prstGeom prst="rect">
            <a:avLst/>
          </a:prstGeom>
          <a:noFill/>
          <a:ln>
            <a:noFill/>
          </a:ln>
        </p:spPr>
      </p:pic>
      <p:pic>
        <p:nvPicPr>
          <p:cNvPr id="328" name="Google Shape;328;p39"/>
          <p:cNvPicPr preferRelativeResize="0"/>
          <p:nvPr/>
        </p:nvPicPr>
        <p:blipFill>
          <a:blip r:embed="rId5">
            <a:alphaModFix/>
          </a:blip>
          <a:stretch>
            <a:fillRect/>
          </a:stretch>
        </p:blipFill>
        <p:spPr>
          <a:xfrm>
            <a:off x="2073663" y="1953287"/>
            <a:ext cx="4996675" cy="81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5"/>
          <p:cNvSpPr txBox="1"/>
          <p:nvPr/>
        </p:nvSpPr>
        <p:spPr>
          <a:xfrm>
            <a:off x="938125" y="1767125"/>
            <a:ext cx="60348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01.</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Módulo de Selección</a:t>
            </a:r>
            <a:endParaRPr sz="3800">
              <a:solidFill>
                <a:srgbClr val="2F48A7"/>
              </a:solidFill>
              <a:latin typeface="Source Sans Pro"/>
              <a:ea typeface="Source Sans Pro"/>
              <a:cs typeface="Source Sans Pro"/>
              <a:sym typeface="Source Sans Pro"/>
            </a:endParaRPr>
          </a:p>
        </p:txBody>
      </p:sp>
      <p:pic>
        <p:nvPicPr>
          <p:cNvPr id="83" name="Google Shape;83;p15"/>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nvSpPr>
        <p:spPr>
          <a:xfrm>
            <a:off x="1161250" y="563100"/>
            <a:ext cx="3444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Módulo de Selección</a:t>
            </a:r>
            <a:endParaRPr b="1" sz="2600">
              <a:solidFill>
                <a:srgbClr val="2F48A7"/>
              </a:solidFill>
              <a:latin typeface="Source Sans Pro"/>
              <a:ea typeface="Source Sans Pro"/>
              <a:cs typeface="Source Sans Pro"/>
              <a:sym typeface="Source Sans Pro"/>
            </a:endParaRPr>
          </a:p>
        </p:txBody>
      </p:sp>
      <p:pic>
        <p:nvPicPr>
          <p:cNvPr id="90" name="Google Shape;90;p16"/>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91" name="Google Shape;91;p16"/>
          <p:cNvSpPr txBox="1"/>
          <p:nvPr/>
        </p:nvSpPr>
        <p:spPr>
          <a:xfrm>
            <a:off x="1161250" y="2071113"/>
            <a:ext cx="40551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rgbClr val="000000"/>
              </a:buClr>
              <a:buSzPts val="1100"/>
              <a:buFont typeface="Arial"/>
              <a:buNone/>
            </a:pPr>
            <a:r>
              <a:rPr lang="en">
                <a:solidFill>
                  <a:srgbClr val="2F48A7"/>
                </a:solidFill>
                <a:highlight>
                  <a:schemeClr val="lt1"/>
                </a:highlight>
                <a:latin typeface="Source Sans Pro"/>
                <a:ea typeface="Source Sans Pro"/>
                <a:cs typeface="Source Sans Pro"/>
                <a:sym typeface="Source Sans Pro"/>
              </a:rPr>
              <a:t>El módulo de Selección de Buk es un </a:t>
            </a:r>
            <a:r>
              <a:rPr b="1" lang="en">
                <a:solidFill>
                  <a:srgbClr val="2F48A7"/>
                </a:solidFill>
                <a:highlight>
                  <a:schemeClr val="lt1"/>
                </a:highlight>
                <a:latin typeface="Source Sans Pro"/>
                <a:ea typeface="Source Sans Pro"/>
                <a:cs typeface="Source Sans Pro"/>
                <a:sym typeface="Source Sans Pro"/>
              </a:rPr>
              <a:t>Sistema de Gestión del Reclutamiento</a:t>
            </a:r>
            <a:r>
              <a:rPr lang="en">
                <a:solidFill>
                  <a:srgbClr val="2F48A7"/>
                </a:solidFill>
                <a:highlight>
                  <a:schemeClr val="lt1"/>
                </a:highlight>
                <a:latin typeface="Source Sans Pro"/>
                <a:ea typeface="Source Sans Pro"/>
                <a:cs typeface="Source Sans Pro"/>
                <a:sym typeface="Source Sans Pro"/>
              </a:rPr>
              <a:t> (ATS - Applicant Tracking System) completamente integrado dentro de la plataforma, diseñado para digitalizar y optimizar cada etapa del proceso de selección de talento.</a:t>
            </a:r>
            <a:endParaRPr>
              <a:solidFill>
                <a:srgbClr val="2F48A7"/>
              </a:solidFill>
              <a:highlight>
                <a:schemeClr val="lt1"/>
              </a:highlight>
              <a:latin typeface="Source Sans Pro"/>
              <a:ea typeface="Source Sans Pro"/>
              <a:cs typeface="Source Sans Pro"/>
              <a:sym typeface="Source Sans Pro"/>
            </a:endParaRPr>
          </a:p>
        </p:txBody>
      </p:sp>
      <p:sp>
        <p:nvSpPr>
          <p:cNvPr id="92" name="Google Shape;92;p16"/>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6" title="manolupa-seleccion (1).png"/>
          <p:cNvPicPr preferRelativeResize="0"/>
          <p:nvPr/>
        </p:nvPicPr>
        <p:blipFill>
          <a:blip r:embed="rId4">
            <a:alphaModFix/>
          </a:blip>
          <a:stretch>
            <a:fillRect/>
          </a:stretch>
        </p:blipFill>
        <p:spPr>
          <a:xfrm>
            <a:off x="4367825" y="1522300"/>
            <a:ext cx="4776177" cy="2098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nvSpPr>
        <p:spPr>
          <a:xfrm>
            <a:off x="1161250" y="563100"/>
            <a:ext cx="6888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Beneficios </a:t>
            </a:r>
            <a:endParaRPr b="1" sz="2600">
              <a:solidFill>
                <a:srgbClr val="2F48A7"/>
              </a:solidFill>
              <a:latin typeface="Source Sans Pro"/>
              <a:ea typeface="Source Sans Pro"/>
              <a:cs typeface="Source Sans Pro"/>
              <a:sym typeface="Source Sans Pro"/>
            </a:endParaRPr>
          </a:p>
        </p:txBody>
      </p:sp>
      <p:pic>
        <p:nvPicPr>
          <p:cNvPr id="100" name="Google Shape;100;p17"/>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01" name="Google Shape;101;p17"/>
          <p:cNvSpPr txBox="1"/>
          <p:nvPr/>
        </p:nvSpPr>
        <p:spPr>
          <a:xfrm>
            <a:off x="1191300" y="1456925"/>
            <a:ext cx="3865200" cy="2986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2F48A7"/>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Automatización de procesos: </a:t>
            </a:r>
            <a:r>
              <a:rPr lang="en" sz="1300">
                <a:solidFill>
                  <a:srgbClr val="2F48A7"/>
                </a:solidFill>
                <a:highlight>
                  <a:schemeClr val="lt1"/>
                </a:highlight>
                <a:latin typeface="Source Sans Pro"/>
                <a:ea typeface="Source Sans Pro"/>
                <a:cs typeface="Source Sans Pro"/>
                <a:sym typeface="Source Sans Pro"/>
              </a:rPr>
              <a:t>Configura flujos de trabajo para gestionar postulaciones y ahorra tiempo en tareas repetitivas.</a:t>
            </a:r>
            <a:endParaRPr sz="1300">
              <a:solidFill>
                <a:srgbClr val="2F48A7"/>
              </a:solidFill>
              <a:highlight>
                <a:schemeClr val="lt1"/>
              </a:highlight>
              <a:latin typeface="Source Sans Pro"/>
              <a:ea typeface="Source Sans Pro"/>
              <a:cs typeface="Source Sans Pro"/>
              <a:sym typeface="Source Sans Pro"/>
            </a:endParaRPr>
          </a:p>
          <a:p>
            <a:pPr indent="0" lvl="0" marL="457200" rtl="0" algn="l">
              <a:spcBef>
                <a:spcPts val="0"/>
              </a:spcBef>
              <a:spcAft>
                <a:spcPts val="0"/>
              </a:spcAft>
              <a:buNone/>
            </a:pPr>
            <a:r>
              <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2F48A7"/>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Mejor experiencia para el candidato: </a:t>
            </a:r>
            <a:r>
              <a:rPr lang="en" sz="1300">
                <a:solidFill>
                  <a:srgbClr val="2F48A7"/>
                </a:solidFill>
                <a:highlight>
                  <a:schemeClr val="lt1"/>
                </a:highlight>
                <a:latin typeface="Source Sans Pro"/>
                <a:ea typeface="Source Sans Pro"/>
                <a:cs typeface="Source Sans Pro"/>
                <a:sym typeface="Source Sans Pro"/>
              </a:rPr>
              <a:t>El proceso es intuitivo y sencillo, lo que ayuda a atraer a los mejores talentos y mejora la imagen de la empresa.</a:t>
            </a:r>
            <a:endParaRPr sz="1300">
              <a:solidFill>
                <a:srgbClr val="2F48A7"/>
              </a:solidFill>
              <a:highlight>
                <a:schemeClr val="lt1"/>
              </a:highlight>
              <a:latin typeface="Source Sans Pro"/>
              <a:ea typeface="Source Sans Pro"/>
              <a:cs typeface="Source Sans Pro"/>
              <a:sym typeface="Source Sans Pro"/>
            </a:endParaRPr>
          </a:p>
          <a:p>
            <a:pPr indent="0" lvl="0" marL="457200" rtl="0" algn="l">
              <a:spcBef>
                <a:spcPts val="0"/>
              </a:spcBef>
              <a:spcAft>
                <a:spcPts val="0"/>
              </a:spcAft>
              <a:buNone/>
            </a:pPr>
            <a:r>
              <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2F48A7"/>
              </a:buClr>
              <a:buSzPts val="1300"/>
              <a:buFont typeface="Source Sans Pro"/>
              <a:buChar char="●"/>
            </a:pPr>
            <a:r>
              <a:rPr b="1" lang="en" sz="1300">
                <a:solidFill>
                  <a:srgbClr val="2F48A7"/>
                </a:solidFill>
                <a:highlight>
                  <a:schemeClr val="lt1"/>
                </a:highlight>
                <a:latin typeface="Source Sans Pro"/>
                <a:ea typeface="Source Sans Pro"/>
                <a:cs typeface="Source Sans Pro"/>
                <a:sym typeface="Source Sans Pro"/>
              </a:rPr>
              <a:t>Decisiones informadas:</a:t>
            </a:r>
            <a:r>
              <a:rPr lang="en" sz="1300">
                <a:solidFill>
                  <a:srgbClr val="2F48A7"/>
                </a:solidFill>
                <a:highlight>
                  <a:schemeClr val="lt1"/>
                </a:highlight>
                <a:latin typeface="Source Sans Pro"/>
                <a:ea typeface="Source Sans Pro"/>
                <a:cs typeface="Source Sans Pro"/>
                <a:sym typeface="Source Sans Pro"/>
              </a:rPr>
              <a:t> Con evaluaciones y filtros personalizados, ayuda a seleccionar a los candidatos más alineados con la cultura y necesidades de la organización.</a:t>
            </a:r>
            <a:endParaRPr sz="1300">
              <a:solidFill>
                <a:srgbClr val="2F48A7"/>
              </a:solidFill>
              <a:highlight>
                <a:schemeClr val="lt1"/>
              </a:highlight>
              <a:latin typeface="Source Sans Pro"/>
              <a:ea typeface="Source Sans Pro"/>
              <a:cs typeface="Source Sans Pro"/>
              <a:sym typeface="Source Sans Pro"/>
            </a:endParaRPr>
          </a:p>
          <a:p>
            <a:pPr indent="0" lvl="0" marL="457200" rtl="0" algn="l">
              <a:spcBef>
                <a:spcPts val="0"/>
              </a:spcBef>
              <a:spcAft>
                <a:spcPts val="0"/>
              </a:spcAft>
              <a:buNone/>
            </a:pPr>
            <a:r>
              <a:t/>
            </a:r>
            <a:endParaRPr sz="1300">
              <a:solidFill>
                <a:schemeClr val="dk1"/>
              </a:solidFill>
              <a:highlight>
                <a:schemeClr val="lt1"/>
              </a:highlight>
              <a:latin typeface="Source Sans Pro"/>
              <a:ea typeface="Source Sans Pro"/>
              <a:cs typeface="Source Sans Pro"/>
              <a:sym typeface="Source Sans Pro"/>
            </a:endParaRPr>
          </a:p>
        </p:txBody>
      </p:sp>
      <p:sp>
        <p:nvSpPr>
          <p:cNvPr id="102" name="Google Shape;102;p17"/>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7" title="cv.png"/>
          <p:cNvPicPr preferRelativeResize="0"/>
          <p:nvPr/>
        </p:nvPicPr>
        <p:blipFill>
          <a:blip r:embed="rId4">
            <a:alphaModFix/>
          </a:blip>
          <a:stretch>
            <a:fillRect/>
          </a:stretch>
        </p:blipFill>
        <p:spPr>
          <a:xfrm>
            <a:off x="5361300" y="1456925"/>
            <a:ext cx="3782700" cy="25211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nvSpPr>
        <p:spPr>
          <a:xfrm>
            <a:off x="1161250" y="563100"/>
            <a:ext cx="7614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Flujo de trabajo con Buk</a:t>
            </a:r>
            <a:endParaRPr b="1" sz="2600">
              <a:solidFill>
                <a:srgbClr val="2F48A7"/>
              </a:solidFill>
              <a:latin typeface="Source Sans Pro"/>
              <a:ea typeface="Source Sans Pro"/>
              <a:cs typeface="Source Sans Pro"/>
              <a:sym typeface="Source Sans Pro"/>
            </a:endParaRPr>
          </a:p>
        </p:txBody>
      </p:sp>
      <p:pic>
        <p:nvPicPr>
          <p:cNvPr id="110" name="Google Shape;110;p18"/>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11" name="Google Shape;111;p18"/>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txBox="1"/>
          <p:nvPr/>
        </p:nvSpPr>
        <p:spPr>
          <a:xfrm>
            <a:off x="1111225" y="1310850"/>
            <a:ext cx="38652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2F48A7"/>
                </a:solidFill>
                <a:highlight>
                  <a:schemeClr val="lt1"/>
                </a:highlight>
                <a:latin typeface="Source Sans Pro"/>
                <a:ea typeface="Source Sans Pro"/>
                <a:cs typeface="Source Sans Pro"/>
                <a:sym typeface="Source Sans Pro"/>
              </a:rPr>
              <a:t>1️⃣ Solicitud de Vacante </a:t>
            </a:r>
            <a:endParaRPr b="1"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b="1"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2F48A7"/>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Se solicita la vacante a través de un </a:t>
            </a:r>
            <a:r>
              <a:rPr b="1" lang="en" sz="1300">
                <a:solidFill>
                  <a:srgbClr val="2F48A7"/>
                </a:solidFill>
                <a:highlight>
                  <a:schemeClr val="lt1"/>
                </a:highlight>
                <a:latin typeface="Source Sans Pro"/>
                <a:ea typeface="Source Sans Pro"/>
                <a:cs typeface="Source Sans Pro"/>
                <a:sym typeface="Source Sans Pro"/>
              </a:rPr>
              <a:t>workflow de búsqueda</a:t>
            </a:r>
            <a:r>
              <a:rPr lang="en" sz="1300">
                <a:solidFill>
                  <a:srgbClr val="2F48A7"/>
                </a:solidFill>
                <a:highlight>
                  <a:schemeClr val="lt1"/>
                </a:highlight>
                <a:latin typeface="Source Sans Pro"/>
                <a:ea typeface="Source Sans Pro"/>
                <a:cs typeface="Source Sans Pro"/>
                <a:sym typeface="Source Sans Pro"/>
              </a:rPr>
              <a:t>, dependiendo de la información requerida.</a:t>
            </a:r>
            <a:endParaRPr sz="1300">
              <a:solidFill>
                <a:schemeClr val="dk1"/>
              </a:solidFill>
              <a:highlight>
                <a:schemeClr val="lt1"/>
              </a:highlight>
              <a:latin typeface="Source Sans Pro"/>
              <a:ea typeface="Source Sans Pro"/>
              <a:cs typeface="Source Sans Pro"/>
              <a:sym typeface="Source Sans Pro"/>
            </a:endParaRPr>
          </a:p>
        </p:txBody>
      </p:sp>
      <p:sp>
        <p:nvSpPr>
          <p:cNvPr id="113" name="Google Shape;113;p18"/>
          <p:cNvSpPr txBox="1"/>
          <p:nvPr/>
        </p:nvSpPr>
        <p:spPr>
          <a:xfrm>
            <a:off x="1079100" y="2496150"/>
            <a:ext cx="38652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2F48A7"/>
                </a:solidFill>
                <a:highlight>
                  <a:schemeClr val="lt1"/>
                </a:highlight>
                <a:latin typeface="Source Sans Pro"/>
                <a:ea typeface="Source Sans Pro"/>
                <a:cs typeface="Source Sans Pro"/>
                <a:sym typeface="Source Sans Pro"/>
              </a:rPr>
              <a:t>2️⃣ Aprobación y Asignación </a:t>
            </a:r>
            <a:endParaRPr b="1"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b="1"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2F48A7"/>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El responsable de RH aprueba la búsqueda, inicia el proceso y asigna al reclutador.</a:t>
            </a:r>
            <a:endParaRPr sz="1300">
              <a:solidFill>
                <a:schemeClr val="dk1"/>
              </a:solidFill>
              <a:highlight>
                <a:schemeClr val="lt1"/>
              </a:highlight>
              <a:latin typeface="Source Sans Pro"/>
              <a:ea typeface="Source Sans Pro"/>
              <a:cs typeface="Source Sans Pro"/>
              <a:sym typeface="Source Sans Pro"/>
            </a:endParaRPr>
          </a:p>
        </p:txBody>
      </p:sp>
      <p:sp>
        <p:nvSpPr>
          <p:cNvPr id="114" name="Google Shape;114;p18"/>
          <p:cNvSpPr txBox="1"/>
          <p:nvPr/>
        </p:nvSpPr>
        <p:spPr>
          <a:xfrm>
            <a:off x="1079100" y="3592400"/>
            <a:ext cx="38652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2F48A7"/>
                </a:solidFill>
                <a:highlight>
                  <a:schemeClr val="lt1"/>
                </a:highlight>
                <a:latin typeface="Source Sans Pro"/>
                <a:ea typeface="Source Sans Pro"/>
                <a:cs typeface="Source Sans Pro"/>
                <a:sym typeface="Source Sans Pro"/>
              </a:rPr>
              <a:t>3️⃣ Inicio del Reclutamiento </a:t>
            </a:r>
            <a:endParaRPr b="1"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b="1"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2F48A7"/>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El reclutador publica la vacante, recibe postulaciones y comienza la evaluación de candidatos.</a:t>
            </a:r>
            <a:endParaRPr sz="1300">
              <a:solidFill>
                <a:schemeClr val="dk1"/>
              </a:solidFill>
              <a:highlight>
                <a:schemeClr val="lt1"/>
              </a:highlight>
              <a:latin typeface="Source Sans Pro"/>
              <a:ea typeface="Source Sans Pro"/>
              <a:cs typeface="Source Sans Pro"/>
              <a:sym typeface="Source Sans Pro"/>
            </a:endParaRPr>
          </a:p>
        </p:txBody>
      </p:sp>
      <p:sp>
        <p:nvSpPr>
          <p:cNvPr id="115" name="Google Shape;115;p18"/>
          <p:cNvSpPr txBox="1"/>
          <p:nvPr/>
        </p:nvSpPr>
        <p:spPr>
          <a:xfrm>
            <a:off x="5189675" y="2685475"/>
            <a:ext cx="38652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2F48A7"/>
                </a:solidFill>
                <a:highlight>
                  <a:schemeClr val="lt1"/>
                </a:highlight>
                <a:latin typeface="Source Sans Pro"/>
                <a:ea typeface="Source Sans Pro"/>
                <a:cs typeface="Source Sans Pro"/>
                <a:sym typeface="Source Sans Pro"/>
              </a:rPr>
              <a:t>5️⃣ Pre-Onboarding y Alta </a:t>
            </a:r>
            <a:endParaRPr b="1"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b="1"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2F48A7"/>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Se detona el proceso de pre-onboarding y onboarding.</a:t>
            </a:r>
            <a:endParaRPr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2F48A7"/>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Se inicia el </a:t>
            </a:r>
            <a:r>
              <a:rPr b="1" lang="en" sz="1300">
                <a:solidFill>
                  <a:srgbClr val="2F48A7"/>
                </a:solidFill>
                <a:highlight>
                  <a:schemeClr val="lt1"/>
                </a:highlight>
                <a:latin typeface="Source Sans Pro"/>
                <a:ea typeface="Source Sans Pro"/>
                <a:cs typeface="Source Sans Pro"/>
                <a:sym typeface="Source Sans Pro"/>
              </a:rPr>
              <a:t>workflow de alta</a:t>
            </a:r>
            <a:r>
              <a:rPr lang="en" sz="1300">
                <a:solidFill>
                  <a:srgbClr val="2F48A7"/>
                </a:solidFill>
                <a:highlight>
                  <a:schemeClr val="lt1"/>
                </a:highlight>
                <a:latin typeface="Source Sans Pro"/>
                <a:ea typeface="Source Sans Pro"/>
                <a:cs typeface="Source Sans Pro"/>
                <a:sym typeface="Source Sans Pro"/>
              </a:rPr>
              <a:t> del colaborador en Buk.</a:t>
            </a:r>
            <a:endParaRPr sz="1300">
              <a:solidFill>
                <a:srgbClr val="2F48A7"/>
              </a:solidFill>
              <a:highlight>
                <a:schemeClr val="lt1"/>
              </a:highlight>
              <a:latin typeface="Source Sans Pro"/>
              <a:ea typeface="Source Sans Pro"/>
              <a:cs typeface="Source Sans Pro"/>
              <a:sym typeface="Source Sans Pro"/>
            </a:endParaRPr>
          </a:p>
        </p:txBody>
      </p:sp>
      <p:sp>
        <p:nvSpPr>
          <p:cNvPr id="116" name="Google Shape;116;p18"/>
          <p:cNvSpPr txBox="1"/>
          <p:nvPr/>
        </p:nvSpPr>
        <p:spPr>
          <a:xfrm>
            <a:off x="5155775" y="1510950"/>
            <a:ext cx="38652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2F48A7"/>
                </a:solidFill>
                <a:highlight>
                  <a:schemeClr val="lt1"/>
                </a:highlight>
                <a:latin typeface="Source Sans Pro"/>
                <a:ea typeface="Source Sans Pro"/>
                <a:cs typeface="Source Sans Pro"/>
                <a:sym typeface="Source Sans Pro"/>
              </a:rPr>
              <a:t>4️⃣ Envío de Carta Oferta </a:t>
            </a:r>
            <a:endParaRPr b="1" sz="13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b="1" sz="1300">
              <a:solidFill>
                <a:srgbClr val="2F48A7"/>
              </a:solidFill>
              <a:highlight>
                <a:schemeClr val="lt1"/>
              </a:highlight>
              <a:latin typeface="Source Sans Pro"/>
              <a:ea typeface="Source Sans Pro"/>
              <a:cs typeface="Source Sans Pro"/>
              <a:sym typeface="Source Sans Pro"/>
            </a:endParaRPr>
          </a:p>
          <a:p>
            <a:pPr indent="-311150" lvl="0" marL="457200" rtl="0" algn="l">
              <a:spcBef>
                <a:spcPts val="0"/>
              </a:spcBef>
              <a:spcAft>
                <a:spcPts val="0"/>
              </a:spcAft>
              <a:buClr>
                <a:srgbClr val="2F48A7"/>
              </a:buClr>
              <a:buSzPts val="1300"/>
              <a:buFont typeface="Source Sans Pro"/>
              <a:buChar char="●"/>
            </a:pPr>
            <a:r>
              <a:rPr lang="en" sz="1300">
                <a:solidFill>
                  <a:srgbClr val="2F48A7"/>
                </a:solidFill>
                <a:highlight>
                  <a:schemeClr val="lt1"/>
                </a:highlight>
                <a:latin typeface="Source Sans Pro"/>
                <a:ea typeface="Source Sans Pro"/>
                <a:cs typeface="Source Sans Pro"/>
                <a:sym typeface="Source Sans Pro"/>
              </a:rPr>
              <a:t>Se selecciona al candidato finalista y se le envía la </a:t>
            </a:r>
            <a:r>
              <a:rPr b="1" lang="en" sz="1300">
                <a:solidFill>
                  <a:srgbClr val="2F48A7"/>
                </a:solidFill>
                <a:highlight>
                  <a:schemeClr val="lt1"/>
                </a:highlight>
                <a:latin typeface="Source Sans Pro"/>
                <a:ea typeface="Source Sans Pro"/>
                <a:cs typeface="Source Sans Pro"/>
                <a:sym typeface="Source Sans Pro"/>
              </a:rPr>
              <a:t>carta oferta</a:t>
            </a:r>
            <a:r>
              <a:rPr lang="en" sz="1300">
                <a:solidFill>
                  <a:srgbClr val="2F48A7"/>
                </a:solidFill>
                <a:highlight>
                  <a:schemeClr val="lt1"/>
                </a:highlight>
                <a:latin typeface="Source Sans Pro"/>
                <a:ea typeface="Source Sans Pro"/>
                <a:cs typeface="Source Sans Pro"/>
                <a:sym typeface="Source Sans Pro"/>
              </a:rPr>
              <a:t> para su aceptación.</a:t>
            </a:r>
            <a:endParaRPr sz="1300">
              <a:solidFill>
                <a:schemeClr val="dk1"/>
              </a:solidFill>
              <a:highlight>
                <a:schemeClr val="lt1"/>
              </a:highlight>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19"/>
          <p:cNvSpPr txBox="1"/>
          <p:nvPr/>
        </p:nvSpPr>
        <p:spPr>
          <a:xfrm>
            <a:off x="938125" y="1767125"/>
            <a:ext cx="4472100" cy="1120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02.</a:t>
            </a:r>
            <a:endParaRPr sz="3800">
              <a:solidFill>
                <a:schemeClr val="lt1"/>
              </a:solidFill>
              <a:latin typeface="Source Sans Pro"/>
              <a:ea typeface="Source Sans Pro"/>
              <a:cs typeface="Source Sans Pro"/>
              <a:sym typeface="Source Sans Pro"/>
            </a:endParaRPr>
          </a:p>
          <a:p>
            <a:pPr indent="0" lvl="0" marL="0" rtl="0" algn="l">
              <a:lnSpc>
                <a:spcPct val="80000"/>
              </a:lnSpc>
              <a:spcBef>
                <a:spcPts val="0"/>
              </a:spcBef>
              <a:spcAft>
                <a:spcPts val="0"/>
              </a:spcAft>
              <a:buNone/>
            </a:pPr>
            <a:r>
              <a:rPr lang="en" sz="3800">
                <a:solidFill>
                  <a:srgbClr val="2F48A7"/>
                </a:solidFill>
                <a:latin typeface="Source Sans Pro"/>
                <a:ea typeface="Source Sans Pro"/>
                <a:cs typeface="Source Sans Pro"/>
                <a:sym typeface="Source Sans Pro"/>
              </a:rPr>
              <a:t>Configuraciones</a:t>
            </a:r>
            <a:endParaRPr sz="3800">
              <a:solidFill>
                <a:srgbClr val="2F48A7"/>
              </a:solidFill>
              <a:latin typeface="Source Sans Pro"/>
              <a:ea typeface="Source Sans Pro"/>
              <a:cs typeface="Source Sans Pro"/>
              <a:sym typeface="Source Sans Pro"/>
            </a:endParaRPr>
          </a:p>
        </p:txBody>
      </p:sp>
      <p:pic>
        <p:nvPicPr>
          <p:cNvPr id="122" name="Google Shape;122;p19"/>
          <p:cNvPicPr preferRelativeResize="0"/>
          <p:nvPr/>
        </p:nvPicPr>
        <p:blipFill>
          <a:blip r:embed="rId4">
            <a:alphaModFix/>
          </a:blip>
          <a:stretch>
            <a:fillRect/>
          </a:stretch>
        </p:blipFill>
        <p:spPr>
          <a:xfrm>
            <a:off x="8090225" y="4577609"/>
            <a:ext cx="685726" cy="2890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p20"/>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29" name="Google Shape;129;p20"/>
          <p:cNvSpPr txBox="1"/>
          <p:nvPr/>
        </p:nvSpPr>
        <p:spPr>
          <a:xfrm>
            <a:off x="1076154" y="204050"/>
            <a:ext cx="7978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n" sz="2600">
                <a:solidFill>
                  <a:srgbClr val="2F48A7"/>
                </a:solidFill>
                <a:latin typeface="Source Sans Pro"/>
                <a:ea typeface="Source Sans Pro"/>
                <a:cs typeface="Source Sans Pro"/>
                <a:sym typeface="Source Sans Pro"/>
              </a:rPr>
              <a:t>Configuraciones</a:t>
            </a:r>
            <a:endParaRPr i="0" u="none" cap="none" strike="noStrike">
              <a:solidFill>
                <a:srgbClr val="000000"/>
              </a:solidFill>
              <a:latin typeface="Source Sans Pro"/>
              <a:ea typeface="Source Sans Pro"/>
              <a:cs typeface="Source Sans Pro"/>
              <a:sym typeface="Source Sans Pro"/>
            </a:endParaRPr>
          </a:p>
        </p:txBody>
      </p:sp>
      <p:sp>
        <p:nvSpPr>
          <p:cNvPr id="130" name="Google Shape;130;p20"/>
          <p:cNvSpPr txBox="1"/>
          <p:nvPr/>
        </p:nvSpPr>
        <p:spPr>
          <a:xfrm>
            <a:off x="1076148" y="691250"/>
            <a:ext cx="7411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600" u="none" cap="none" strike="noStrike">
                <a:solidFill>
                  <a:srgbClr val="FBBF3D"/>
                </a:solidFill>
                <a:latin typeface="Source Sans Pro"/>
                <a:ea typeface="Source Sans Pro"/>
                <a:cs typeface="Source Sans Pro"/>
                <a:sym typeface="Source Sans Pro"/>
              </a:rPr>
              <a:t>Ruta:</a:t>
            </a:r>
            <a:r>
              <a:rPr i="0" lang="en" sz="1600" u="none" cap="none" strike="noStrike">
                <a:solidFill>
                  <a:srgbClr val="2F48A7"/>
                </a:solidFill>
                <a:latin typeface="Source Sans Pro"/>
                <a:ea typeface="Source Sans Pro"/>
                <a:cs typeface="Source Sans Pro"/>
                <a:sym typeface="Source Sans Pro"/>
              </a:rPr>
              <a:t> </a:t>
            </a:r>
            <a:r>
              <a:rPr lang="en" sz="1600">
                <a:solidFill>
                  <a:srgbClr val="2F48A7"/>
                </a:solidFill>
                <a:latin typeface="Source Sans Pro"/>
                <a:ea typeface="Source Sans Pro"/>
                <a:cs typeface="Source Sans Pro"/>
                <a:sym typeface="Source Sans Pro"/>
              </a:rPr>
              <a:t>Desarrollo Organizacional </a:t>
            </a:r>
            <a:r>
              <a:rPr i="0" lang="en" sz="1600" u="none" cap="none" strike="noStrike">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Selección </a:t>
            </a:r>
            <a:r>
              <a:rPr lang="en" sz="1600">
                <a:solidFill>
                  <a:srgbClr val="FBBF3D"/>
                </a:solidFill>
                <a:latin typeface="Source Sans Pro"/>
                <a:ea typeface="Source Sans Pro"/>
                <a:cs typeface="Source Sans Pro"/>
                <a:sym typeface="Source Sans Pro"/>
              </a:rPr>
              <a:t>&gt;&gt;  </a:t>
            </a:r>
            <a:r>
              <a:rPr lang="en" sz="1600">
                <a:solidFill>
                  <a:srgbClr val="2F48A7"/>
                </a:solidFill>
                <a:latin typeface="Source Sans Pro"/>
                <a:ea typeface="Source Sans Pro"/>
                <a:cs typeface="Source Sans Pro"/>
                <a:sym typeface="Source Sans Pro"/>
              </a:rPr>
              <a:t>Configuraciones</a:t>
            </a:r>
            <a:endParaRPr i="0" sz="1600" u="none" cap="none" strike="noStrike">
              <a:solidFill>
                <a:srgbClr val="2F48A7"/>
              </a:solidFill>
              <a:latin typeface="Source Sans Pro"/>
              <a:ea typeface="Source Sans Pro"/>
              <a:cs typeface="Source Sans Pro"/>
              <a:sym typeface="Source Sans Pro"/>
            </a:endParaRPr>
          </a:p>
        </p:txBody>
      </p:sp>
      <p:sp>
        <p:nvSpPr>
          <p:cNvPr id="131" name="Google Shape;131;p20"/>
          <p:cNvSpPr txBox="1"/>
          <p:nvPr/>
        </p:nvSpPr>
        <p:spPr>
          <a:xfrm>
            <a:off x="1132075" y="4544975"/>
            <a:ext cx="6795600" cy="43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2"/>
              </a:solidFill>
              <a:latin typeface="Arial"/>
              <a:ea typeface="Arial"/>
              <a:cs typeface="Arial"/>
              <a:sym typeface="Arial"/>
            </a:endParaRPr>
          </a:p>
        </p:txBody>
      </p:sp>
      <p:pic>
        <p:nvPicPr>
          <p:cNvPr id="132" name="Google Shape;132;p20"/>
          <p:cNvPicPr preferRelativeResize="0"/>
          <p:nvPr/>
        </p:nvPicPr>
        <p:blipFill rotWithShape="1">
          <a:blip r:embed="rId4">
            <a:alphaModFix/>
          </a:blip>
          <a:srcRect b="0" l="0" r="0" t="1603"/>
          <a:stretch/>
        </p:blipFill>
        <p:spPr>
          <a:xfrm>
            <a:off x="1011700" y="1349625"/>
            <a:ext cx="7540102" cy="3158775"/>
          </a:xfrm>
          <a:prstGeom prst="rect">
            <a:avLst/>
          </a:prstGeom>
          <a:noFill/>
          <a:ln>
            <a:noFill/>
          </a:ln>
        </p:spPr>
      </p:pic>
      <p:sp>
        <p:nvSpPr>
          <p:cNvPr id="133" name="Google Shape;133;p20"/>
          <p:cNvSpPr/>
          <p:nvPr/>
        </p:nvSpPr>
        <p:spPr>
          <a:xfrm>
            <a:off x="1083550" y="2628375"/>
            <a:ext cx="1176300" cy="1299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4" name="Google Shape;134;p20"/>
          <p:cNvCxnSpPr/>
          <p:nvPr/>
        </p:nvCxnSpPr>
        <p:spPr>
          <a:xfrm rot="10800000">
            <a:off x="2590550" y="3835450"/>
            <a:ext cx="591900" cy="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txBox="1"/>
          <p:nvPr/>
        </p:nvSpPr>
        <p:spPr>
          <a:xfrm>
            <a:off x="1161250" y="563100"/>
            <a:ext cx="5688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URL pública de la vacante</a:t>
            </a:r>
            <a:endParaRPr b="1" sz="2600">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b="1" sz="2600">
              <a:solidFill>
                <a:srgbClr val="2F48A7"/>
              </a:solidFill>
              <a:latin typeface="Source Sans Pro"/>
              <a:ea typeface="Source Sans Pro"/>
              <a:cs typeface="Source Sans Pro"/>
              <a:sym typeface="Source Sans Pro"/>
            </a:endParaRPr>
          </a:p>
        </p:txBody>
      </p:sp>
      <p:sp>
        <p:nvSpPr>
          <p:cNvPr id="141" name="Google Shape;141;p21"/>
          <p:cNvSpPr txBox="1"/>
          <p:nvPr/>
        </p:nvSpPr>
        <p:spPr>
          <a:xfrm>
            <a:off x="1161250" y="1349625"/>
            <a:ext cx="72801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2F48A7"/>
                </a:solidFill>
                <a:highlight>
                  <a:schemeClr val="lt1"/>
                </a:highlight>
                <a:latin typeface="Source Sans Pro"/>
                <a:ea typeface="Source Sans Pro"/>
                <a:cs typeface="Source Sans Pro"/>
                <a:sym typeface="Source Sans Pro"/>
              </a:rPr>
              <a:t>La URL pública es la página visible para los candidatos, donde podrán consultar los detalles de la vacante, incluyendo la descripción del puesto, requisitos y otros campos opcionales.</a:t>
            </a:r>
            <a:endParaRPr sz="1000">
              <a:solidFill>
                <a:srgbClr val="2F48A7"/>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chemeClr val="dk1"/>
              </a:solidFill>
              <a:highlight>
                <a:schemeClr val="lt1"/>
              </a:highlight>
              <a:latin typeface="Source Sans Pro"/>
              <a:ea typeface="Source Sans Pro"/>
              <a:cs typeface="Source Sans Pro"/>
              <a:sym typeface="Source Sans Pro"/>
            </a:endParaRPr>
          </a:p>
        </p:txBody>
      </p:sp>
      <p:sp>
        <p:nvSpPr>
          <p:cNvPr id="142" name="Google Shape;142;p21"/>
          <p:cNvSpPr/>
          <p:nvPr/>
        </p:nvSpPr>
        <p:spPr>
          <a:xfrm>
            <a:off x="1161250" y="1071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1"/>
          <p:cNvPicPr preferRelativeResize="0"/>
          <p:nvPr/>
        </p:nvPicPr>
        <p:blipFill>
          <a:blip r:embed="rId3">
            <a:alphaModFix/>
          </a:blip>
          <a:stretch>
            <a:fillRect/>
          </a:stretch>
        </p:blipFill>
        <p:spPr>
          <a:xfrm>
            <a:off x="8090225" y="4577600"/>
            <a:ext cx="736575" cy="289100"/>
          </a:xfrm>
          <a:prstGeom prst="rect">
            <a:avLst/>
          </a:prstGeom>
          <a:noFill/>
          <a:ln>
            <a:noFill/>
          </a:ln>
        </p:spPr>
      </p:pic>
      <p:pic>
        <p:nvPicPr>
          <p:cNvPr id="144" name="Google Shape;144;p21"/>
          <p:cNvPicPr preferRelativeResize="0"/>
          <p:nvPr/>
        </p:nvPicPr>
        <p:blipFill>
          <a:blip r:embed="rId4">
            <a:alphaModFix/>
          </a:blip>
          <a:stretch>
            <a:fillRect/>
          </a:stretch>
        </p:blipFill>
        <p:spPr>
          <a:xfrm>
            <a:off x="1430638" y="1900313"/>
            <a:ext cx="6282726" cy="27805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