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66">
          <p15:clr>
            <a:srgbClr val="A4A3A4"/>
          </p15:clr>
        </p15:guide>
        <p15:guide id="2" pos="5528">
          <p15:clr>
            <a:srgbClr val="9AA0A6"/>
          </p15:clr>
        </p15:guide>
        <p15:guide id="3" pos="591">
          <p15:clr>
            <a:srgbClr val="9AA0A6"/>
          </p15:clr>
        </p15:guide>
        <p15:guide id="4" orient="horz" pos="177">
          <p15:clr>
            <a:srgbClr val="9AA0A6"/>
          </p15:clr>
        </p15:guide>
        <p15:guide id="5" pos="792">
          <p15:clr>
            <a:srgbClr val="9AA0A6"/>
          </p15:clr>
        </p15:guide>
        <p15:guide id="6" orient="horz" pos="355">
          <p15:clr>
            <a:srgbClr val="9AA0A6"/>
          </p15:clr>
        </p15:guide>
        <p15:guide id="7" orient="horz" pos="2884">
          <p15:clr>
            <a:srgbClr val="9AA0A6"/>
          </p15:clr>
        </p15:guide>
        <p15:guide id="8" orient="horz" pos="2073">
          <p15:clr>
            <a:srgbClr val="9AA0A6"/>
          </p15:clr>
        </p15:guide>
        <p15:guide id="9" orient="horz" pos="1080">
          <p15:clr>
            <a:srgbClr val="9AA0A6"/>
          </p15:clr>
        </p15:guide>
        <p15:guide id="10" orient="horz" pos="85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66" orient="horz"/>
        <p:guide pos="5528"/>
        <p:guide pos="591"/>
        <p:guide pos="177" orient="horz"/>
        <p:guide pos="792"/>
        <p:guide pos="355" orient="horz"/>
        <p:guide pos="2884" orient="horz"/>
        <p:guide pos="2073" orient="horz"/>
        <p:guide pos="1080" orient="horz"/>
        <p:guide pos="85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3299341f3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3299341f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3299341f3d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3299341f3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3299341f3d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3299341f3d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3299341f3d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3299341f3d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3299341f3d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3299341f3d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3299341f3d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3299341f3d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3299341f3d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3299341f3d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3299341f3d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3299341f3d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3299341f3d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3299341f3d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3080a489fb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3080a489fb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1e4c681187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1e4c681187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3299341f3d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3299341f3d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2427186997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2427186997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3080a489fb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3080a489fb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2427186997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2427186997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1e4c681187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1e4c681187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857a48ce3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857a48ce3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32377348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32377348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323773486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323773486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323773486d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323773486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323773486d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323773486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323773486d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323773486d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jpg"/><Relationship Id="rId4" Type="http://schemas.openxmlformats.org/officeDocument/2006/relationships/image" Target="../media/image11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8.jp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29.png"/><Relationship Id="rId5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8.jpg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jpg"/><Relationship Id="rId4" Type="http://schemas.openxmlformats.org/officeDocument/2006/relationships/image" Target="../media/image13.png"/><Relationship Id="rId5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8.jp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8.jpg"/><Relationship Id="rId4" Type="http://schemas.openxmlformats.org/officeDocument/2006/relationships/image" Target="../media/image13.png"/><Relationship Id="rId11" Type="http://schemas.openxmlformats.org/officeDocument/2006/relationships/hyperlink" Target="https://supportcenter.buk.mx/hc/es-419/articles/32610454426395-Configuraci%C3%B3n-evaluaci%C3%B3n-de-desempe%C3%B1o-Etapas-del-proceso" TargetMode="External"/><Relationship Id="rId10" Type="http://schemas.openxmlformats.org/officeDocument/2006/relationships/hyperlink" Target="https://supportcenter.buk.mx/hc/es-419/articles/32610649442587-Nine-box-en-evaluaciones-de-desempe%C3%B1o" TargetMode="External"/><Relationship Id="rId9" Type="http://schemas.openxmlformats.org/officeDocument/2006/relationships/hyperlink" Target="https://supportcenter.buk.mx/hc/es-419/articles/32609227480475--C%C3%B3mo-responder-mi-evaluaci%C3%B3n-de-desempe%C3%B1o" TargetMode="External"/><Relationship Id="rId5" Type="http://schemas.openxmlformats.org/officeDocument/2006/relationships/hyperlink" Target="https://supportcenter.buk.mx/hc/es-419/articles/32610269452699-Reporter%C3%ADa-en-Evaluaciones-de-desempe%C3%B1o" TargetMode="External"/><Relationship Id="rId6" Type="http://schemas.openxmlformats.org/officeDocument/2006/relationships/hyperlink" Target="https://supportcenter.buk.mx/hc/es-419/articles/32611102492571-Evaluaci%C3%B3n-de-Desempe%C3%B1o" TargetMode="External"/><Relationship Id="rId7" Type="http://schemas.openxmlformats.org/officeDocument/2006/relationships/hyperlink" Target="https://supportcenter.buk.mx/hc/es-419/articles/32610945716891--C%C3%B3mo-ingresar-objetivos-a-los-colaboradores" TargetMode="External"/><Relationship Id="rId8" Type="http://schemas.openxmlformats.org/officeDocument/2006/relationships/hyperlink" Target="https://supportcenter.buk.mx/hc/es-419/articles/32610843343131-Configuraci%C3%B3n-evaluaci%C3%B3n-de-desempe%C3%B1o-Formularios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jpg"/><Relationship Id="rId4" Type="http://schemas.openxmlformats.org/officeDocument/2006/relationships/hyperlink" Target="https://forms.gle/JVK1b7F311eXUHsu9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3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g"/><Relationship Id="rId4" Type="http://schemas.openxmlformats.org/officeDocument/2006/relationships/image" Target="../media/image11.png"/><Relationship Id="rId5" Type="http://schemas.openxmlformats.org/officeDocument/2006/relationships/image" Target="../media/image28.pn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8.jp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572550" y="2011500"/>
            <a:ext cx="7344600" cy="15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Responder formularios, etapas y resultados</a:t>
            </a:r>
            <a:endParaRPr sz="3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Módulo Talento</a:t>
            </a:r>
            <a:endParaRPr sz="3800">
              <a:solidFill>
                <a:srgbClr val="FBBF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2460" y="4405000"/>
            <a:ext cx="1663489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52475" y="402348"/>
            <a:ext cx="2068450" cy="151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2"/>
          <p:cNvSpPr txBox="1"/>
          <p:nvPr/>
        </p:nvSpPr>
        <p:spPr>
          <a:xfrm>
            <a:off x="1161250" y="563100"/>
            <a:ext cx="7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Estructura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6" name="Google Shape;15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/>
          <p:nvPr/>
        </p:nvSpPr>
        <p:spPr>
          <a:xfrm>
            <a:off x="1161250" y="10719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725" y="1526376"/>
            <a:ext cx="8090224" cy="80716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2"/>
          <p:cNvSpPr txBox="1"/>
          <p:nvPr/>
        </p:nvSpPr>
        <p:spPr>
          <a:xfrm>
            <a:off x="635775" y="2789925"/>
            <a:ext cx="1460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Aquí siempre va el RFC del evaluado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2096175" y="3541550"/>
            <a:ext cx="1140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Elige el peso de las evaluaciones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3027600" y="2689875"/>
            <a:ext cx="1140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Indica el formulario que se usa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4208700" y="3611300"/>
            <a:ext cx="1140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El RFC de la persona que evalúa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5160100" y="2479825"/>
            <a:ext cx="11409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Si </a:t>
            </a: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activaste un validador debes colocar el RFC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64" name="Google Shape;164;p22"/>
          <p:cNvCxnSpPr>
            <a:stCxn id="159" idx="0"/>
          </p:cNvCxnSpPr>
          <p:nvPr/>
        </p:nvCxnSpPr>
        <p:spPr>
          <a:xfrm rot="10800000">
            <a:off x="1349475" y="2267025"/>
            <a:ext cx="16500" cy="522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5" name="Google Shape;165;p22"/>
          <p:cNvCxnSpPr/>
          <p:nvPr/>
        </p:nvCxnSpPr>
        <p:spPr>
          <a:xfrm rot="10800000">
            <a:off x="2553638" y="2629175"/>
            <a:ext cx="16500" cy="522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6" name="Google Shape;166;p22"/>
          <p:cNvCxnSpPr/>
          <p:nvPr/>
        </p:nvCxnSpPr>
        <p:spPr>
          <a:xfrm rot="10800000">
            <a:off x="3589800" y="2106275"/>
            <a:ext cx="16500" cy="522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7" name="Google Shape;167;p22"/>
          <p:cNvCxnSpPr/>
          <p:nvPr/>
        </p:nvCxnSpPr>
        <p:spPr>
          <a:xfrm rot="10800000">
            <a:off x="4550175" y="2629175"/>
            <a:ext cx="16500" cy="522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8" name="Google Shape;168;p22"/>
          <p:cNvCxnSpPr/>
          <p:nvPr/>
        </p:nvCxnSpPr>
        <p:spPr>
          <a:xfrm rot="10800000">
            <a:off x="5574500" y="1956925"/>
            <a:ext cx="16500" cy="522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3"/>
          <p:cNvSpPr txBox="1"/>
          <p:nvPr/>
        </p:nvSpPr>
        <p:spPr>
          <a:xfrm>
            <a:off x="1161250" y="563100"/>
            <a:ext cx="7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Sube el template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75" name="Google Shape;17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3"/>
          <p:cNvSpPr/>
          <p:nvPr/>
        </p:nvSpPr>
        <p:spPr>
          <a:xfrm>
            <a:off x="1161250" y="10719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0613" y="1714500"/>
            <a:ext cx="3823675" cy="306352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3"/>
          <p:cNvSpPr txBox="1"/>
          <p:nvPr/>
        </p:nvSpPr>
        <p:spPr>
          <a:xfrm>
            <a:off x="1161250" y="1221900"/>
            <a:ext cx="7448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Al importar tu archivo la plataforma nos dirá si es correcta o hubo errores. 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/>
        </p:nvSpPr>
        <p:spPr>
          <a:xfrm>
            <a:off x="938125" y="1767125"/>
            <a:ext cx="7633800" cy="11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02.</a:t>
            </a:r>
            <a:endParaRPr sz="3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Inicia el proceso</a:t>
            </a:r>
            <a:endParaRPr sz="38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84" name="Google Shape;18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5"/>
          <p:cNvSpPr txBox="1"/>
          <p:nvPr/>
        </p:nvSpPr>
        <p:spPr>
          <a:xfrm>
            <a:off x="1161250" y="563100"/>
            <a:ext cx="7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Revisión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91" name="Google Shape;19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5"/>
          <p:cNvSpPr/>
          <p:nvPr/>
        </p:nvSpPr>
        <p:spPr>
          <a:xfrm>
            <a:off x="1161250" y="10719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5"/>
          <p:cNvSpPr txBox="1"/>
          <p:nvPr/>
        </p:nvSpPr>
        <p:spPr>
          <a:xfrm>
            <a:off x="1161250" y="1221900"/>
            <a:ext cx="7448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Al cargar participantes podrás ver la estructura de la evaluación y los formularios que se enviarán.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94" name="Google Shape;19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8425" y="1692450"/>
            <a:ext cx="7211801" cy="319630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5"/>
          <p:cNvSpPr/>
          <p:nvPr/>
        </p:nvSpPr>
        <p:spPr>
          <a:xfrm>
            <a:off x="878425" y="2986250"/>
            <a:ext cx="7152000" cy="10986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6"/>
          <p:cNvSpPr txBox="1"/>
          <p:nvPr/>
        </p:nvSpPr>
        <p:spPr>
          <a:xfrm>
            <a:off x="1161250" y="563100"/>
            <a:ext cx="7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Notificaciones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02" name="Google Shape;20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6"/>
          <p:cNvSpPr/>
          <p:nvPr/>
        </p:nvSpPr>
        <p:spPr>
          <a:xfrm>
            <a:off x="1161250" y="10719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6"/>
          <p:cNvSpPr txBox="1"/>
          <p:nvPr/>
        </p:nvSpPr>
        <p:spPr>
          <a:xfrm>
            <a:off x="1161250" y="1221900"/>
            <a:ext cx="7448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Al iniciar el proceso, los participantes recibirán las notificaciones en su correo, todos reciben una notificación general y si personalizas el mensaje también recibirán una notificación. 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05" name="Google Shape;20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2113" y="2003748"/>
            <a:ext cx="2949596" cy="271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7939" y="2025039"/>
            <a:ext cx="2191348" cy="2670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 txBox="1"/>
          <p:nvPr/>
        </p:nvSpPr>
        <p:spPr>
          <a:xfrm>
            <a:off x="938125" y="1767125"/>
            <a:ext cx="7633800" cy="11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03.</a:t>
            </a:r>
            <a:endParaRPr sz="3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Responde las evaluaciones</a:t>
            </a:r>
            <a:endParaRPr sz="38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12" name="Google Shape;21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8"/>
          <p:cNvSpPr txBox="1"/>
          <p:nvPr/>
        </p:nvSpPr>
        <p:spPr>
          <a:xfrm>
            <a:off x="1161250" y="563100"/>
            <a:ext cx="7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Apartado de evaluaciones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19" name="Google Shape;21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8"/>
          <p:cNvSpPr/>
          <p:nvPr/>
        </p:nvSpPr>
        <p:spPr>
          <a:xfrm>
            <a:off x="1161250" y="10719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8"/>
          <p:cNvSpPr txBox="1"/>
          <p:nvPr/>
        </p:nvSpPr>
        <p:spPr>
          <a:xfrm>
            <a:off x="1071375" y="1181550"/>
            <a:ext cx="74487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En la sección "Mis evaluaciones", encontrarás el listado completo de las evaluaciones que debes completar.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Para responder a cada una de ellas, simplemente haz clic en el ícono "responder" que se encuentra en la columna "Acciones".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22" name="Google Shape;22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7650" y="2199000"/>
            <a:ext cx="6403701" cy="275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9"/>
          <p:cNvSpPr txBox="1"/>
          <p:nvPr/>
        </p:nvSpPr>
        <p:spPr>
          <a:xfrm>
            <a:off x="1161250" y="563100"/>
            <a:ext cx="7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Apartado de evaluaciones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29" name="Google Shape;22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9"/>
          <p:cNvSpPr/>
          <p:nvPr/>
        </p:nvSpPr>
        <p:spPr>
          <a:xfrm>
            <a:off x="1161250" y="10719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9"/>
          <p:cNvSpPr txBox="1"/>
          <p:nvPr/>
        </p:nvSpPr>
        <p:spPr>
          <a:xfrm>
            <a:off x="1071375" y="1181550"/>
            <a:ext cx="7448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Al hacer clic en “Responder”, podrás visualizar el formulario con los elementos a evaluar. Una vez hayas contestado todas las preguntas, haz clic en “Guardar”', ubicado al final del formulario.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32" name="Google Shape;23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4175" y="1800000"/>
            <a:ext cx="4949228" cy="307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0"/>
          <p:cNvSpPr txBox="1"/>
          <p:nvPr/>
        </p:nvSpPr>
        <p:spPr>
          <a:xfrm>
            <a:off x="1161250" y="563100"/>
            <a:ext cx="7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Apartado de evaluaciones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39" name="Google Shape;23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0"/>
          <p:cNvSpPr/>
          <p:nvPr/>
        </p:nvSpPr>
        <p:spPr>
          <a:xfrm>
            <a:off x="1161250" y="10719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0"/>
          <p:cNvSpPr txBox="1"/>
          <p:nvPr/>
        </p:nvSpPr>
        <p:spPr>
          <a:xfrm>
            <a:off x="1071375" y="1181550"/>
            <a:ext cx="74487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Finalmente, recuerda enviar tus respuestas. En la lista de evaluaciones, encontrarás el ícono "enviar" para aquellas evaluaciones contestadas al 100%. Una vez enviadas, las respuestas no podrán modificarse. Si necesitas ajustar una evaluación ya enviada, comunícate con el administrador de tu organización para reabrirla. 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42" name="Google Shape;24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3100" y="2159700"/>
            <a:ext cx="3138023" cy="24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1"/>
          <p:cNvSpPr txBox="1"/>
          <p:nvPr/>
        </p:nvSpPr>
        <p:spPr>
          <a:xfrm>
            <a:off x="576775" y="2245500"/>
            <a:ext cx="78378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¡Vamos a la plataforma!</a:t>
            </a:r>
            <a:endParaRPr sz="38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3326" y="1489400"/>
            <a:ext cx="3589350" cy="317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938125" y="1484100"/>
            <a:ext cx="44721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Bienvenidos</a:t>
            </a:r>
            <a:endParaRPr sz="48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890075" y="2259900"/>
            <a:ext cx="5841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 esta sesión aprenderás a responder los formularios de la Evaluación de Desempeño de Buk, conocerás las distintas etapas del proceso y los resultados que obtendrás para tomar decisiones estratégicas.</a:t>
            </a:r>
            <a:endParaRPr sz="1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9550" y="1484100"/>
            <a:ext cx="2107525" cy="2352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2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2"/>
          <p:cNvSpPr txBox="1"/>
          <p:nvPr/>
        </p:nvSpPr>
        <p:spPr>
          <a:xfrm>
            <a:off x="1161250" y="563100"/>
            <a:ext cx="3633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Material adicional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7" name="Google Shape;257;p32"/>
          <p:cNvSpPr txBox="1"/>
          <p:nvPr/>
        </p:nvSpPr>
        <p:spPr>
          <a:xfrm>
            <a:off x="1257300" y="1258825"/>
            <a:ext cx="51624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000"/>
              <a:buFont typeface="Source Sans Pro"/>
              <a:buChar char="●"/>
            </a:pPr>
            <a:r>
              <a:rPr b="1" lang="en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/>
              </a:rPr>
              <a:t>Reportería en Evaluaciones de desempeño</a:t>
            </a:r>
            <a:endParaRPr b="1" sz="10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000"/>
              <a:buFont typeface="Source Sans Pro"/>
              <a:buChar char="●"/>
            </a:pPr>
            <a:r>
              <a:rPr b="1" lang="en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6"/>
              </a:rPr>
              <a:t>Configuración de la evaluación</a:t>
            </a:r>
            <a:endParaRPr b="1" sz="10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000"/>
              <a:buFont typeface="Source Sans Pro"/>
              <a:buChar char="●"/>
            </a:pPr>
            <a:r>
              <a:rPr b="1" lang="en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7"/>
              </a:rPr>
              <a:t>¿Cómo ingresar objetivos a los colaboradores?</a:t>
            </a:r>
            <a:endParaRPr b="1" sz="10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000"/>
              <a:buFont typeface="Source Sans Pro"/>
              <a:buChar char="●"/>
            </a:pPr>
            <a:r>
              <a:rPr b="1" lang="en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8"/>
              </a:rPr>
              <a:t>Configuración evaluación de desempeño: Formularios</a:t>
            </a:r>
            <a:endParaRPr b="1" sz="10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000"/>
              <a:buFont typeface="Source Sans Pro"/>
              <a:buChar char="●"/>
            </a:pPr>
            <a:r>
              <a:rPr b="1" lang="en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9"/>
              </a:rPr>
              <a:t>¿Cómo responder mi evaluación de desempeño?</a:t>
            </a:r>
            <a:endParaRPr b="1" sz="10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000"/>
              <a:buFont typeface="Source Sans Pro"/>
              <a:buChar char="●"/>
            </a:pPr>
            <a:r>
              <a:rPr b="1" lang="en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10"/>
              </a:rPr>
              <a:t>Nine-box en evaluaciones de desempeño</a:t>
            </a:r>
            <a:endParaRPr b="1" sz="10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000"/>
              <a:buFont typeface="Source Sans Pro"/>
              <a:buChar char="●"/>
            </a:pPr>
            <a:r>
              <a:rPr b="1" lang="en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11"/>
              </a:rPr>
              <a:t>Etapas del proceso de evaluación</a:t>
            </a:r>
            <a:endParaRPr b="1" sz="10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3"/>
          <p:cNvSpPr txBox="1"/>
          <p:nvPr/>
        </p:nvSpPr>
        <p:spPr>
          <a:xfrm>
            <a:off x="4104025" y="1349625"/>
            <a:ext cx="4121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Gracias por acompañarnos en esta sesión </a:t>
            </a:r>
            <a:r>
              <a:rPr lang="en" sz="1500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;)</a:t>
            </a:r>
            <a:endParaRPr sz="1500">
              <a:solidFill>
                <a:srgbClr val="FBBF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 opinión es muy importante para nosotros 💙. </a:t>
            </a:r>
            <a:endParaRPr sz="15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¡Cada feedback nos ayuda a seguir mejorando juntos! 😊</a:t>
            </a:r>
            <a:endParaRPr sz="15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D9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rgbClr val="FFD966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https://forms.gle/JVK1b7F311eXUHsu9</a:t>
            </a:r>
            <a:endParaRPr sz="1500">
              <a:solidFill>
                <a:srgbClr val="FFD9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63" name="Google Shape;26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1239450"/>
            <a:ext cx="6167500" cy="390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71" name="Google Shape;27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7706" y="4405000"/>
            <a:ext cx="1663489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11113" y="3487862"/>
            <a:ext cx="4996675" cy="81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43717" y="1094951"/>
            <a:ext cx="3131459" cy="22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1161250" y="563100"/>
            <a:ext cx="1999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Contenido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2250" y="4071061"/>
            <a:ext cx="1477651" cy="75792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1593031" y="1511175"/>
            <a:ext cx="45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01.</a:t>
            </a:r>
            <a:endParaRPr b="1">
              <a:solidFill>
                <a:srgbClr val="FBBF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2153620" y="1511175"/>
            <a:ext cx="419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Carga de participantes</a:t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1593031" y="1975148"/>
            <a:ext cx="45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02.</a:t>
            </a:r>
            <a:endParaRPr b="1">
              <a:solidFill>
                <a:srgbClr val="FBBF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2153627" y="1975150"/>
            <a:ext cx="5564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Inicia el proceso</a:t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1593031" y="2439123"/>
            <a:ext cx="45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03.</a:t>
            </a:r>
            <a:endParaRPr b="1">
              <a:solidFill>
                <a:srgbClr val="FBBF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2153617" y="2439125"/>
            <a:ext cx="5787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Responde las evaluaciones</a:t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1593031" y="2898360"/>
            <a:ext cx="45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BBF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2153620" y="2898350"/>
            <a:ext cx="435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/>
          <p:nvPr/>
        </p:nvSpPr>
        <p:spPr>
          <a:xfrm>
            <a:off x="1257300" y="1070700"/>
            <a:ext cx="7677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52475" y="402348"/>
            <a:ext cx="2068450" cy="15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1593031" y="2898360"/>
            <a:ext cx="45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04.</a:t>
            </a:r>
            <a:endParaRPr b="1">
              <a:solidFill>
                <a:srgbClr val="FBBF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2153620" y="2898350"/>
            <a:ext cx="435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Ejercicio práctico</a:t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/>
        </p:nvSpPr>
        <p:spPr>
          <a:xfrm>
            <a:off x="938125" y="1767125"/>
            <a:ext cx="7633800" cy="11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01.</a:t>
            </a:r>
            <a:endParaRPr sz="3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Carga de participantes</a:t>
            </a:r>
            <a:endParaRPr sz="38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"/>
          <p:cNvSpPr txBox="1"/>
          <p:nvPr/>
        </p:nvSpPr>
        <p:spPr>
          <a:xfrm>
            <a:off x="1161250" y="563100"/>
            <a:ext cx="7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Participantes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/>
        </p:nvSpPr>
        <p:spPr>
          <a:xfrm>
            <a:off x="1161250" y="1279150"/>
            <a:ext cx="7448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Los participantes del proceso de evaluación pueden agregarse tanto de manera manual como masivamente.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1161250" y="10719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8150" y="1994000"/>
            <a:ext cx="4562475" cy="22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8"/>
          <p:cNvSpPr txBox="1"/>
          <p:nvPr/>
        </p:nvSpPr>
        <p:spPr>
          <a:xfrm>
            <a:off x="1161250" y="563100"/>
            <a:ext cx="7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Participantes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/>
          <p:nvPr/>
        </p:nvSpPr>
        <p:spPr>
          <a:xfrm>
            <a:off x="1161250" y="1221900"/>
            <a:ext cx="74487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"</a:t>
            </a:r>
            <a:r>
              <a:rPr b="1"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Editar participantes manualmente</a:t>
            </a: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" desde el botón "Acciones" te permite tanto agregar nuevos participantes como editar los ya existentes. A continuación, verás un recuadro donde podrás definir o modificar a los participantes seleccionados. Una vez que hayas terminado, presiona "Agregar Selección", confirma a los participantes y guarda los cambios.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1161250" y="10719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4288" y="2280900"/>
            <a:ext cx="3116319" cy="257435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/>
          <p:nvPr/>
        </p:nvSpPr>
        <p:spPr>
          <a:xfrm>
            <a:off x="3474300" y="3567375"/>
            <a:ext cx="685800" cy="883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8"/>
          <p:cNvSpPr/>
          <p:nvPr/>
        </p:nvSpPr>
        <p:spPr>
          <a:xfrm>
            <a:off x="5741000" y="2804875"/>
            <a:ext cx="849600" cy="289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8"/>
          <p:cNvSpPr/>
          <p:nvPr/>
        </p:nvSpPr>
        <p:spPr>
          <a:xfrm>
            <a:off x="5901100" y="4577550"/>
            <a:ext cx="849600" cy="289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4" name="Google Shape;114;p18"/>
          <p:cNvCxnSpPr/>
          <p:nvPr/>
        </p:nvCxnSpPr>
        <p:spPr>
          <a:xfrm rot="10800000">
            <a:off x="5066000" y="2743800"/>
            <a:ext cx="522900" cy="138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4650" y="2007000"/>
            <a:ext cx="4055600" cy="289622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9"/>
          <p:cNvSpPr txBox="1"/>
          <p:nvPr/>
        </p:nvSpPr>
        <p:spPr>
          <a:xfrm>
            <a:off x="1161250" y="563100"/>
            <a:ext cx="7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Participantes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/>
          <p:nvPr/>
        </p:nvSpPr>
        <p:spPr>
          <a:xfrm>
            <a:off x="1161250" y="1221900"/>
            <a:ext cx="7448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"</a:t>
            </a:r>
            <a:r>
              <a:rPr b="1"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Editar Participantes Masivamente</a:t>
            </a: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". Este proceso te presentará una plantilla con instrucciones para la carga y modificación de la estructura. Una vez que hayas completado el template, súbelo seleccionando "Seleccionar archivo" para finalizar la carga.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4" name="Google Shape;124;p19"/>
          <p:cNvSpPr/>
          <p:nvPr/>
        </p:nvSpPr>
        <p:spPr>
          <a:xfrm>
            <a:off x="1161250" y="10719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9"/>
          <p:cNvSpPr/>
          <p:nvPr/>
        </p:nvSpPr>
        <p:spPr>
          <a:xfrm>
            <a:off x="3004650" y="4577550"/>
            <a:ext cx="1892400" cy="211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8125" y="4275690"/>
            <a:ext cx="5346857" cy="55643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0"/>
          <p:cNvSpPr txBox="1"/>
          <p:nvPr/>
        </p:nvSpPr>
        <p:spPr>
          <a:xfrm>
            <a:off x="1161250" y="563100"/>
            <a:ext cx="7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Configuración de pesos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 txBox="1"/>
          <p:nvPr/>
        </p:nvSpPr>
        <p:spPr>
          <a:xfrm>
            <a:off x="1161250" y="1221900"/>
            <a:ext cx="74487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En la hoja “Configuración de pesos” podrás crear grupos con distinta distribución de pesos, dependiendo el tipo de evaluación que se realice. 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BBF3D"/>
              </a:buClr>
              <a:buSzPts val="1300"/>
              <a:buFont typeface="Source Sans Pro"/>
              <a:buAutoNum type="arabicPeriod"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La suma de los pesos de cada fila debe sumar 100.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BBF3D"/>
              </a:buClr>
              <a:buSzPts val="1300"/>
              <a:buFont typeface="Source Sans Pro"/>
              <a:buAutoNum type="arabicPeriod"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Es posible que una evaluación tenga 0% de peso y esta se considera como informativa.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BBF3D"/>
              </a:buClr>
              <a:buSzPts val="1300"/>
              <a:buFont typeface="Source Sans Pro"/>
              <a:buAutoNum type="arabicPeriod"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Si dejas el campo peso vacío para una columna, entonces dicha evaluación </a:t>
            </a:r>
            <a:r>
              <a:rPr b="1"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no </a:t>
            </a: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aplicará para el grupo asociado.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5" name="Google Shape;135;p20"/>
          <p:cNvSpPr/>
          <p:nvPr/>
        </p:nvSpPr>
        <p:spPr>
          <a:xfrm>
            <a:off x="1161250" y="10719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0"/>
          <p:cNvSpPr/>
          <p:nvPr/>
        </p:nvSpPr>
        <p:spPr>
          <a:xfrm>
            <a:off x="4125889" y="4408094"/>
            <a:ext cx="1878000" cy="228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8125" y="2803800"/>
            <a:ext cx="7902949" cy="1360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7448" y="3258900"/>
            <a:ext cx="5137652" cy="68502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1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1"/>
          <p:cNvSpPr txBox="1"/>
          <p:nvPr/>
        </p:nvSpPr>
        <p:spPr>
          <a:xfrm>
            <a:off x="1161250" y="563100"/>
            <a:ext cx="7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Formularios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5" name="Google Shape;14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 txBox="1"/>
          <p:nvPr/>
        </p:nvSpPr>
        <p:spPr>
          <a:xfrm>
            <a:off x="1161250" y="1221900"/>
            <a:ext cx="7448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Esta hoja solo se habilita cuando creaste múltiples formularios, aquí no se debe cambiar nada, solo se toma como referencia para llenar la estructura.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7" name="Google Shape;147;p21"/>
          <p:cNvSpPr/>
          <p:nvPr/>
        </p:nvSpPr>
        <p:spPr>
          <a:xfrm>
            <a:off x="1161250" y="10719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1"/>
          <p:cNvSpPr/>
          <p:nvPr/>
        </p:nvSpPr>
        <p:spPr>
          <a:xfrm>
            <a:off x="3097900" y="3475300"/>
            <a:ext cx="1199400" cy="225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7450" y="1923075"/>
            <a:ext cx="2714098" cy="122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