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 uri="GoogleSlidesCustomDataVersion2">
      <go:slidesCustomData xmlns:go="http://customooxmlschemas.google.com/" r:id="rId33" roundtripDataSignature="AMtx7mj6GN4nFFSIYeabGA7ZVsLfW+/k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d628d2dea3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2d628d2dea3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001a49f99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33001a49f99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093b357bc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3093b357b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f86f8a5c3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30f86f8a5c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b2ac28aac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30b2ac28aac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3001a49f99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33001a49f99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27be7d3a57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327be7d3a57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be64efa12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30be64efa12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e1915e73b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0e1915e73b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49f4f26ed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749f4f26ed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4468ff1d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304468ff1d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27ea66a2f6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27ea66a2f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27ea66a2f6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27ea66a2f6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27ea66a2f6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327ea66a2f6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27ea66a2f6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327ea66a2f6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2845a28a1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2845a28a19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0584c383a6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g30584c383a6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e4b986192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e4b9861927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04468ff1d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304468ff1d8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27be7d3a5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327be7d3a5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93b357bc1_0_1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3093b357bc1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f86f8a5c3_0_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0f86f8a5c3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3001a49f99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33001a49f99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27be7d3a57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327be7d3a57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628d2dea3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2d628d2dea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4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5.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2"/>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pic>
        <p:nvPicPr>
          <p:cNvPr id="55" name="Google Shape;55;p2"/>
          <p:cNvPicPr preferRelativeResize="0"/>
          <p:nvPr/>
        </p:nvPicPr>
        <p:blipFill rotWithShape="1">
          <a:blip r:embed="rId5">
            <a:alphaModFix/>
          </a:blip>
          <a:srcRect b="0" l="0" r="0" t="0"/>
          <a:stretch/>
        </p:blipFill>
        <p:spPr>
          <a:xfrm>
            <a:off x="6069300" y="1584998"/>
            <a:ext cx="2068450" cy="1516300"/>
          </a:xfrm>
          <a:prstGeom prst="rect">
            <a:avLst/>
          </a:prstGeom>
          <a:noFill/>
          <a:ln>
            <a:noFill/>
          </a:ln>
        </p:spPr>
      </p:pic>
      <p:sp>
        <p:nvSpPr>
          <p:cNvPr id="56" name="Google Shape;56;p2"/>
          <p:cNvSpPr txBox="1"/>
          <p:nvPr/>
        </p:nvSpPr>
        <p:spPr>
          <a:xfrm>
            <a:off x="591600" y="1714500"/>
            <a:ext cx="5477700" cy="25746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i="0" lang="es-ES" sz="3600" u="none" cap="none" strike="noStrike">
                <a:solidFill>
                  <a:srgbClr val="FFB202"/>
                </a:solidFill>
                <a:latin typeface="Source Sans Pro"/>
                <a:ea typeface="Source Sans Pro"/>
                <a:cs typeface="Source Sans Pro"/>
                <a:sym typeface="Source Sans Pro"/>
              </a:rPr>
              <a:t>Parámetros Generales </a:t>
            </a:r>
            <a:r>
              <a:rPr b="1" lang="es-ES" sz="3600">
                <a:solidFill>
                  <a:srgbClr val="FFB202"/>
                </a:solidFill>
                <a:latin typeface="Source Sans Pro"/>
                <a:ea typeface="Source Sans Pro"/>
                <a:cs typeface="Source Sans Pro"/>
                <a:sym typeface="Source Sans Pro"/>
              </a:rPr>
              <a:t>3</a:t>
            </a:r>
            <a:endParaRPr b="1" i="0" sz="3600" u="none" cap="none" strike="noStrike">
              <a:solidFill>
                <a:srgbClr val="FFB202"/>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i="0" sz="1900" u="none" cap="none" strike="noStrike">
              <a:solidFill>
                <a:srgbClr val="FFB202"/>
              </a:solidFill>
              <a:latin typeface="Source Sans Pro"/>
              <a:ea typeface="Source Sans Pro"/>
              <a:cs typeface="Source Sans Pro"/>
              <a:sym typeface="Source Sans Pro"/>
            </a:endParaRPr>
          </a:p>
          <a:p>
            <a:pPr indent="-320675" lvl="0" marL="457200" rtl="0" algn="just">
              <a:lnSpc>
                <a:spcPct val="80000"/>
              </a:lnSpc>
              <a:spcBef>
                <a:spcPts val="1000"/>
              </a:spcBef>
              <a:spcAft>
                <a:spcPts val="0"/>
              </a:spcAft>
              <a:buClr>
                <a:srgbClr val="FFB202"/>
              </a:buClr>
              <a:buSzPts val="1450"/>
              <a:buFont typeface="Source Sans Pro"/>
              <a:buChar char="●"/>
            </a:pPr>
            <a:r>
              <a:rPr lang="es-ES" sz="1450">
                <a:solidFill>
                  <a:schemeClr val="lt1"/>
                </a:solidFill>
                <a:latin typeface="Source Sans Pro"/>
                <a:ea typeface="Source Sans Pro"/>
                <a:cs typeface="Source Sans Pro"/>
                <a:sym typeface="Source Sans Pro"/>
              </a:rPr>
              <a:t>Escalas de evaluación</a:t>
            </a:r>
            <a:endParaRPr sz="1450">
              <a:solidFill>
                <a:schemeClr val="lt1"/>
              </a:solidFill>
              <a:latin typeface="Source Sans Pro"/>
              <a:ea typeface="Source Sans Pro"/>
              <a:cs typeface="Source Sans Pro"/>
              <a:sym typeface="Source Sans Pro"/>
            </a:endParaRPr>
          </a:p>
          <a:p>
            <a:pPr indent="-320675" lvl="0" marL="457200" rtl="0" algn="just">
              <a:lnSpc>
                <a:spcPct val="80000"/>
              </a:lnSpc>
              <a:spcBef>
                <a:spcPts val="1000"/>
              </a:spcBef>
              <a:spcAft>
                <a:spcPts val="0"/>
              </a:spcAft>
              <a:buClr>
                <a:srgbClr val="FFB202"/>
              </a:buClr>
              <a:buSzPts val="1450"/>
              <a:buFont typeface="Source Sans Pro"/>
              <a:buChar char="●"/>
            </a:pPr>
            <a:r>
              <a:rPr lang="es-ES" sz="1450">
                <a:solidFill>
                  <a:schemeClr val="lt1"/>
                </a:solidFill>
                <a:latin typeface="Source Sans Pro"/>
                <a:ea typeface="Source Sans Pro"/>
                <a:cs typeface="Source Sans Pro"/>
                <a:sym typeface="Source Sans Pro"/>
              </a:rPr>
              <a:t>Creación de localidades</a:t>
            </a:r>
            <a:endParaRPr sz="1450">
              <a:solidFill>
                <a:schemeClr val="lt1"/>
              </a:solidFill>
              <a:latin typeface="Source Sans Pro"/>
              <a:ea typeface="Source Sans Pro"/>
              <a:cs typeface="Source Sans Pro"/>
              <a:sym typeface="Source Sans Pro"/>
            </a:endParaRPr>
          </a:p>
          <a:p>
            <a:pPr indent="-320675" lvl="0" marL="457200" rtl="0" algn="just">
              <a:lnSpc>
                <a:spcPct val="80000"/>
              </a:lnSpc>
              <a:spcBef>
                <a:spcPts val="1000"/>
              </a:spcBef>
              <a:spcAft>
                <a:spcPts val="0"/>
              </a:spcAft>
              <a:buClr>
                <a:srgbClr val="FFB202"/>
              </a:buClr>
              <a:buSzPts val="1450"/>
              <a:buFont typeface="Source Sans Pro"/>
              <a:buChar char="●"/>
            </a:pPr>
            <a:r>
              <a:rPr lang="es-ES" sz="1450">
                <a:solidFill>
                  <a:schemeClr val="lt1"/>
                </a:solidFill>
                <a:latin typeface="Source Sans Pro"/>
                <a:ea typeface="Source Sans Pro"/>
                <a:cs typeface="Source Sans Pro"/>
                <a:sym typeface="Source Sans Pro"/>
              </a:rPr>
              <a:t>Gestión de acceso a una API</a:t>
            </a:r>
            <a:endParaRPr sz="1450">
              <a:solidFill>
                <a:schemeClr val="lt1"/>
              </a:solidFill>
              <a:latin typeface="Source Sans Pro"/>
              <a:ea typeface="Source Sans Pro"/>
              <a:cs typeface="Source Sans Pro"/>
              <a:sym typeface="Source Sans Pro"/>
            </a:endParaRPr>
          </a:p>
          <a:p>
            <a:pPr indent="-320675" lvl="0" marL="457200" rtl="0" algn="just">
              <a:lnSpc>
                <a:spcPct val="80000"/>
              </a:lnSpc>
              <a:spcBef>
                <a:spcPts val="1000"/>
              </a:spcBef>
              <a:spcAft>
                <a:spcPts val="0"/>
              </a:spcAft>
              <a:buClr>
                <a:srgbClr val="FFB202"/>
              </a:buClr>
              <a:buSzPts val="1450"/>
              <a:buFont typeface="Source Sans Pro"/>
              <a:buChar char="●"/>
            </a:pPr>
            <a:r>
              <a:rPr lang="es-ES" sz="1450">
                <a:solidFill>
                  <a:schemeClr val="lt1"/>
                </a:solidFill>
                <a:latin typeface="Source Sans Pro"/>
                <a:ea typeface="Source Sans Pro"/>
                <a:cs typeface="Source Sans Pro"/>
                <a:sym typeface="Source Sans Pro"/>
              </a:rPr>
              <a:t>Creación de días feriados</a:t>
            </a:r>
            <a:endParaRPr sz="1450">
              <a:solidFill>
                <a:schemeClr val="lt1"/>
              </a:solidFill>
              <a:latin typeface="Source Sans Pro"/>
              <a:ea typeface="Source Sans Pro"/>
              <a:cs typeface="Source Sans Pro"/>
              <a:sym typeface="Source Sans Pro"/>
            </a:endParaRPr>
          </a:p>
          <a:p>
            <a:pPr indent="-320675" lvl="0" marL="457200" rtl="0" algn="just">
              <a:lnSpc>
                <a:spcPct val="80000"/>
              </a:lnSpc>
              <a:spcBef>
                <a:spcPts val="1000"/>
              </a:spcBef>
              <a:spcAft>
                <a:spcPts val="0"/>
              </a:spcAft>
              <a:buClr>
                <a:srgbClr val="FFB202"/>
              </a:buClr>
              <a:buSzPts val="1450"/>
              <a:buFont typeface="Source Sans Pro"/>
              <a:buChar char="●"/>
            </a:pPr>
            <a:r>
              <a:rPr lang="es-ES" sz="1450">
                <a:solidFill>
                  <a:schemeClr val="lt1"/>
                </a:solidFill>
                <a:latin typeface="Source Sans Pro"/>
                <a:ea typeface="Source Sans Pro"/>
                <a:cs typeface="Source Sans Pro"/>
                <a:sym typeface="Source Sans Pro"/>
              </a:rPr>
              <a:t>Juego de datos</a:t>
            </a:r>
            <a:endParaRPr sz="1450">
              <a:solidFill>
                <a:schemeClr val="lt1"/>
              </a:solidFill>
              <a:latin typeface="Source Sans Pro"/>
              <a:ea typeface="Source Sans Pro"/>
              <a:cs typeface="Source Sans Pro"/>
              <a:sym typeface="Source Sans Pro"/>
            </a:endParaRPr>
          </a:p>
          <a:p>
            <a:pPr indent="0" lvl="0" marL="0" marR="0" rtl="0" algn="just">
              <a:lnSpc>
                <a:spcPct val="80000"/>
              </a:lnSpc>
              <a:spcBef>
                <a:spcPts val="0"/>
              </a:spcBef>
              <a:spcAft>
                <a:spcPts val="0"/>
              </a:spcAft>
              <a:buClr>
                <a:srgbClr val="000000"/>
              </a:buClr>
              <a:buSzPts val="3800"/>
              <a:buFont typeface="Arial"/>
              <a:buNone/>
            </a:pPr>
            <a:r>
              <a:t/>
            </a:r>
            <a:endParaRPr sz="1450">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2d628d2dea3_0_1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3" name="Google Shape;143;g2d628d2dea3_0_18"/>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44" name="Google Shape;144;g2d628d2dea3_0_18"/>
          <p:cNvSpPr txBox="1"/>
          <p:nvPr/>
        </p:nvSpPr>
        <p:spPr>
          <a:xfrm>
            <a:off x="854225" y="1408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lang="es-ES" sz="2600">
                <a:solidFill>
                  <a:srgbClr val="2F48A7"/>
                </a:solidFill>
                <a:latin typeface="Source Sans Pro"/>
                <a:ea typeface="Source Sans Pro"/>
                <a:cs typeface="Source Sans Pro"/>
                <a:sym typeface="Source Sans Pro"/>
              </a:rPr>
              <a:t>Visualización de Localidades</a:t>
            </a:r>
            <a:endParaRPr i="0" sz="1400" u="none" cap="none" strike="noStrike">
              <a:solidFill>
                <a:srgbClr val="2F48A7"/>
              </a:solidFill>
              <a:latin typeface="Source Sans Pro"/>
              <a:ea typeface="Source Sans Pro"/>
              <a:cs typeface="Source Sans Pro"/>
              <a:sym typeface="Source Sans Pro"/>
            </a:endParaRPr>
          </a:p>
        </p:txBody>
      </p:sp>
      <p:sp>
        <p:nvSpPr>
          <p:cNvPr id="145" name="Google Shape;145;g2d628d2dea3_0_18"/>
          <p:cNvSpPr/>
          <p:nvPr/>
        </p:nvSpPr>
        <p:spPr>
          <a:xfrm>
            <a:off x="938225" y="677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pic>
        <p:nvPicPr>
          <p:cNvPr id="146" name="Google Shape;146;g2d628d2dea3_0_18"/>
          <p:cNvPicPr preferRelativeResize="0"/>
          <p:nvPr/>
        </p:nvPicPr>
        <p:blipFill>
          <a:blip r:embed="rId4">
            <a:alphaModFix/>
          </a:blip>
          <a:stretch>
            <a:fillRect/>
          </a:stretch>
        </p:blipFill>
        <p:spPr>
          <a:xfrm>
            <a:off x="1399813" y="2547753"/>
            <a:ext cx="6650926" cy="2254900"/>
          </a:xfrm>
          <a:prstGeom prst="rect">
            <a:avLst/>
          </a:prstGeom>
          <a:noFill/>
          <a:ln>
            <a:noFill/>
          </a:ln>
        </p:spPr>
      </p:pic>
      <p:sp>
        <p:nvSpPr>
          <p:cNvPr id="147" name="Google Shape;147;g2d628d2dea3_0_18"/>
          <p:cNvSpPr txBox="1"/>
          <p:nvPr/>
        </p:nvSpPr>
        <p:spPr>
          <a:xfrm>
            <a:off x="854225" y="810375"/>
            <a:ext cx="7589700" cy="382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Desde la ruta mencionada, siempre podrás visualizar las localidades que has creado. Es importante señalar que, actualmente, no es posible gestionar un país fuera del apartado de México, aunque puedes crearlo manualmente siguiendo el ejemplo de la imagen.</a:t>
            </a:r>
            <a:endParaRPr sz="13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Como demostración, crearemos dos localidades dentro de la delegación </a:t>
            </a:r>
            <a:r>
              <a:rPr b="1" lang="es-ES" sz="1300">
                <a:solidFill>
                  <a:srgbClr val="2F48A7"/>
                </a:solidFill>
                <a:latin typeface="Source Sans Pro"/>
                <a:ea typeface="Source Sans Pro"/>
                <a:cs typeface="Source Sans Pro"/>
                <a:sym typeface="Source Sans Pro"/>
              </a:rPr>
              <a:t>Álvaro Obregón</a:t>
            </a:r>
            <a:r>
              <a:rPr lang="es-ES" sz="1300">
                <a:solidFill>
                  <a:srgbClr val="2F48A7"/>
                </a:solidFill>
                <a:latin typeface="Source Sans Pro"/>
                <a:ea typeface="Source Sans Pro"/>
                <a:cs typeface="Source Sans Pro"/>
                <a:sym typeface="Source Sans Pro"/>
              </a:rPr>
              <a:t>: </a:t>
            </a:r>
            <a:r>
              <a:rPr b="1" lang="es-ES" sz="1300">
                <a:solidFill>
                  <a:srgbClr val="2F48A7"/>
                </a:solidFill>
                <a:latin typeface="Source Sans Pro"/>
                <a:ea typeface="Source Sans Pro"/>
                <a:cs typeface="Source Sans Pro"/>
                <a:sym typeface="Source Sans Pro"/>
              </a:rPr>
              <a:t>CASA BUK 1</a:t>
            </a:r>
            <a:r>
              <a:rPr lang="es-ES" sz="1300">
                <a:solidFill>
                  <a:srgbClr val="2F48A7"/>
                </a:solidFill>
                <a:latin typeface="Source Sans Pro"/>
                <a:ea typeface="Source Sans Pro"/>
                <a:cs typeface="Source Sans Pro"/>
                <a:sym typeface="Source Sans Pro"/>
              </a:rPr>
              <a:t> y </a:t>
            </a:r>
            <a:r>
              <a:rPr b="1" lang="es-ES" sz="1300">
                <a:solidFill>
                  <a:srgbClr val="2F48A7"/>
                </a:solidFill>
                <a:latin typeface="Source Sans Pro"/>
                <a:ea typeface="Source Sans Pro"/>
                <a:cs typeface="Source Sans Pro"/>
                <a:sym typeface="Source Sans Pro"/>
              </a:rPr>
              <a:t>CASA BUK 2</a:t>
            </a:r>
            <a:r>
              <a:rPr lang="es-ES" sz="1300">
                <a:solidFill>
                  <a:srgbClr val="2F48A7"/>
                </a:solidFill>
                <a:latin typeface="Source Sans Pro"/>
                <a:ea typeface="Source Sans Pro"/>
                <a:cs typeface="Source Sans Pro"/>
                <a:sym typeface="Source Sans Pro"/>
              </a:rPr>
              <a:t>. Esto permitirá asignar empleados a estas ubicaciones y registrar información más detallada dentro de sus fichas.</a:t>
            </a:r>
            <a:endParaRPr sz="1300">
              <a:solidFill>
                <a:srgbClr val="2F48A7"/>
              </a:solidFill>
              <a:latin typeface="Source Sans Pro"/>
              <a:ea typeface="Source Sans Pro"/>
              <a:cs typeface="Source Sans Pro"/>
              <a:sym typeface="Source Sans Pro"/>
            </a:endParaRPr>
          </a:p>
          <a:p>
            <a:pPr indent="0" lvl="0" marL="0" marR="0" rtl="0" algn="l">
              <a:lnSpc>
                <a:spcPct val="115000"/>
              </a:lnSpc>
              <a:spcBef>
                <a:spcPts val="1200"/>
              </a:spcBef>
              <a:spcAft>
                <a:spcPts val="1200"/>
              </a:spcAft>
              <a:buClr>
                <a:srgbClr val="000000"/>
              </a:buClr>
              <a:buSzPts val="1100"/>
              <a:buFont typeface="Arial"/>
              <a:buNone/>
            </a:pPr>
            <a:r>
              <a:t/>
            </a:r>
            <a:endParaRPr i="0" sz="11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3001a49f99_0_3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3001a49f99_0_34"/>
          <p:cNvSpPr txBox="1"/>
          <p:nvPr/>
        </p:nvSpPr>
        <p:spPr>
          <a:xfrm>
            <a:off x="854225" y="1408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lang="es-ES" sz="2600">
                <a:solidFill>
                  <a:srgbClr val="2F48A7"/>
                </a:solidFill>
                <a:latin typeface="Source Sans Pro"/>
                <a:ea typeface="Source Sans Pro"/>
                <a:cs typeface="Source Sans Pro"/>
                <a:sym typeface="Source Sans Pro"/>
              </a:rPr>
              <a:t>Visualización de Localidades</a:t>
            </a:r>
            <a:endParaRPr i="0" sz="1400" u="none" cap="none" strike="noStrike">
              <a:solidFill>
                <a:srgbClr val="2F48A7"/>
              </a:solidFill>
              <a:latin typeface="Source Sans Pro"/>
              <a:ea typeface="Source Sans Pro"/>
              <a:cs typeface="Source Sans Pro"/>
              <a:sym typeface="Source Sans Pro"/>
            </a:endParaRPr>
          </a:p>
        </p:txBody>
      </p:sp>
      <p:sp>
        <p:nvSpPr>
          <p:cNvPr id="154" name="Google Shape;154;g33001a49f99_0_34"/>
          <p:cNvSpPr/>
          <p:nvPr/>
        </p:nvSpPr>
        <p:spPr>
          <a:xfrm>
            <a:off x="938225" y="677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55" name="Google Shape;155;g33001a49f99_0_34"/>
          <p:cNvPicPr preferRelativeResize="0"/>
          <p:nvPr/>
        </p:nvPicPr>
        <p:blipFill>
          <a:blip r:embed="rId3">
            <a:alphaModFix/>
          </a:blip>
          <a:stretch>
            <a:fillRect/>
          </a:stretch>
        </p:blipFill>
        <p:spPr>
          <a:xfrm>
            <a:off x="2421825" y="841525"/>
            <a:ext cx="4407500" cy="1534650"/>
          </a:xfrm>
          <a:prstGeom prst="rect">
            <a:avLst/>
          </a:prstGeom>
          <a:noFill/>
          <a:ln>
            <a:noFill/>
          </a:ln>
        </p:spPr>
      </p:pic>
      <p:sp>
        <p:nvSpPr>
          <p:cNvPr id="156" name="Google Shape;156;g33001a49f99_0_34"/>
          <p:cNvSpPr txBox="1"/>
          <p:nvPr/>
        </p:nvSpPr>
        <p:spPr>
          <a:xfrm>
            <a:off x="1126425" y="2376500"/>
            <a:ext cx="7280400" cy="795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200">
                <a:solidFill>
                  <a:srgbClr val="2F48A7"/>
                </a:solidFill>
                <a:latin typeface="Source Sans Pro"/>
                <a:ea typeface="Source Sans Pro"/>
                <a:cs typeface="Source Sans Pro"/>
                <a:sym typeface="Source Sans Pro"/>
              </a:rPr>
              <a:t>La creación de este apartado es muy sencilla. Solo necesitas indicar la localidad superior a la que estará vinculada y luego hacer clic en "Guardar" para crear la nueva localidad.</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rPr b="1" lang="es-ES" sz="1200">
                <a:solidFill>
                  <a:srgbClr val="FFB202"/>
                </a:solidFill>
                <a:latin typeface="Source Sans Pro"/>
                <a:ea typeface="Source Sans Pro"/>
                <a:cs typeface="Source Sans Pro"/>
                <a:sym typeface="Source Sans Pro"/>
              </a:rPr>
              <a:t>Nota:</a:t>
            </a:r>
            <a:r>
              <a:rPr lang="es-ES" sz="1200">
                <a:solidFill>
                  <a:srgbClr val="2F48A7"/>
                </a:solidFill>
                <a:latin typeface="Source Sans Pro"/>
                <a:ea typeface="Source Sans Pro"/>
                <a:cs typeface="Source Sans Pro"/>
                <a:sym typeface="Source Sans Pro"/>
              </a:rPr>
              <a:t> Estas localidades te permitirán definir feriados exclusivos para cada localidad o sucursal, en caso de que los necesites.</a:t>
            </a:r>
            <a:endParaRPr sz="1900">
              <a:solidFill>
                <a:srgbClr val="2F48A7"/>
              </a:solidFill>
              <a:latin typeface="Source Sans Pro"/>
              <a:ea typeface="Source Sans Pro"/>
              <a:cs typeface="Source Sans Pro"/>
              <a:sym typeface="Source Sans Pro"/>
            </a:endParaRPr>
          </a:p>
        </p:txBody>
      </p:sp>
      <p:pic>
        <p:nvPicPr>
          <p:cNvPr id="157" name="Google Shape;157;g33001a49f99_0_34"/>
          <p:cNvPicPr preferRelativeResize="0"/>
          <p:nvPr/>
        </p:nvPicPr>
        <p:blipFill>
          <a:blip r:embed="rId4">
            <a:alphaModFix/>
          </a:blip>
          <a:stretch>
            <a:fillRect/>
          </a:stretch>
        </p:blipFill>
        <p:spPr>
          <a:xfrm>
            <a:off x="1373250" y="3583076"/>
            <a:ext cx="6998151" cy="132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g3093b357bc1_0_0"/>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Accesos API</a:t>
            </a:r>
            <a:endParaRPr b="1" i="0" sz="3800" u="none" cap="none" strike="noStrike">
              <a:solidFill>
                <a:srgbClr val="2B3E72"/>
              </a:solidFill>
              <a:latin typeface="Source Sans Pro"/>
              <a:ea typeface="Source Sans Pro"/>
              <a:cs typeface="Source Sans Pro"/>
              <a:sym typeface="Source Sans Pro"/>
            </a:endParaRPr>
          </a:p>
        </p:txBody>
      </p:sp>
      <p:pic>
        <p:nvPicPr>
          <p:cNvPr id="163" name="Google Shape;163;g3093b357bc1_0_0"/>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164" name="Google Shape;164;g3093b357bc1_0_0"/>
          <p:cNvSpPr txBox="1"/>
          <p:nvPr/>
        </p:nvSpPr>
        <p:spPr>
          <a:xfrm>
            <a:off x="938225" y="2164950"/>
            <a:ext cx="3071400" cy="1200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B3E72"/>
              </a:buClr>
              <a:buSzPts val="1800"/>
              <a:buFont typeface="Source Sans Pro"/>
              <a:buChar char="●"/>
            </a:pPr>
            <a:r>
              <a:rPr lang="es-ES" sz="2000">
                <a:solidFill>
                  <a:srgbClr val="2B3E72"/>
                </a:solidFill>
                <a:latin typeface="Source Sans Pro"/>
                <a:ea typeface="Source Sans Pro"/>
                <a:cs typeface="Source Sans Pro"/>
                <a:sym typeface="Source Sans Pro"/>
              </a:rPr>
              <a:t>Cómo</a:t>
            </a:r>
            <a:r>
              <a:rPr lang="es-ES" sz="2000">
                <a:solidFill>
                  <a:srgbClr val="2B3E72"/>
                </a:solidFill>
                <a:latin typeface="Source Sans Pro"/>
                <a:ea typeface="Source Sans Pro"/>
                <a:cs typeface="Source Sans Pro"/>
                <a:sym typeface="Source Sans Pro"/>
              </a:rPr>
              <a:t> brindar acceso a mi plataforma a otro de mis sistemas.</a:t>
            </a:r>
            <a:endParaRPr i="0" sz="2000" u="none" cap="none" strike="noStrike">
              <a:solidFill>
                <a:srgbClr val="2B3E72"/>
              </a:solidFill>
              <a:latin typeface="Source Sans Pro"/>
              <a:ea typeface="Source Sans Pro"/>
              <a:cs typeface="Source Sans Pro"/>
              <a:sym typeface="Source Sans Pro"/>
            </a:endParaRPr>
          </a:p>
        </p:txBody>
      </p:sp>
      <p:pic>
        <p:nvPicPr>
          <p:cNvPr id="165" name="Google Shape;165;g3093b357bc1_0_0"/>
          <p:cNvPicPr preferRelativeResize="0"/>
          <p:nvPr/>
        </p:nvPicPr>
        <p:blipFill>
          <a:blip r:embed="rId5">
            <a:alphaModFix/>
          </a:blip>
          <a:stretch>
            <a:fillRect/>
          </a:stretch>
        </p:blipFill>
        <p:spPr>
          <a:xfrm>
            <a:off x="4609275" y="972550"/>
            <a:ext cx="3585400" cy="3585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0f86f8a5c3_0_1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1" name="Google Shape;171;g30f86f8a5c3_0_12"/>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72" name="Google Shape;172;g30f86f8a5c3_0_12"/>
          <p:cNvSpPr/>
          <p:nvPr/>
        </p:nvSpPr>
        <p:spPr>
          <a:xfrm>
            <a:off x="846700" y="8296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sp>
        <p:nvSpPr>
          <p:cNvPr id="173" name="Google Shape;173;g30f86f8a5c3_0_12"/>
          <p:cNvSpPr txBox="1"/>
          <p:nvPr/>
        </p:nvSpPr>
        <p:spPr>
          <a:xfrm>
            <a:off x="791950" y="231250"/>
            <a:ext cx="8078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API´S</a:t>
            </a:r>
            <a:endParaRPr b="1" i="0" sz="2600" u="none" cap="none" strike="noStrike">
              <a:solidFill>
                <a:srgbClr val="2F48A7"/>
              </a:solidFill>
              <a:latin typeface="Source Sans Pro"/>
              <a:ea typeface="Source Sans Pro"/>
              <a:cs typeface="Source Sans Pro"/>
              <a:sym typeface="Source Sans Pro"/>
            </a:endParaRPr>
          </a:p>
        </p:txBody>
      </p:sp>
      <p:pic>
        <p:nvPicPr>
          <p:cNvPr id="174" name="Google Shape;174;g30f86f8a5c3_0_12"/>
          <p:cNvPicPr preferRelativeResize="0"/>
          <p:nvPr/>
        </p:nvPicPr>
        <p:blipFill rotWithShape="1">
          <a:blip r:embed="rId4">
            <a:alphaModFix/>
          </a:blip>
          <a:srcRect b="0" l="0" r="0" t="0"/>
          <a:stretch/>
        </p:blipFill>
        <p:spPr>
          <a:xfrm>
            <a:off x="3313038" y="907000"/>
            <a:ext cx="3104326" cy="1518186"/>
          </a:xfrm>
          <a:prstGeom prst="rect">
            <a:avLst/>
          </a:prstGeom>
          <a:noFill/>
          <a:ln cap="flat" cmpd="sng" w="9525">
            <a:solidFill>
              <a:srgbClr val="2F48A7"/>
            </a:solidFill>
            <a:prstDash val="solid"/>
            <a:round/>
            <a:headEnd len="sm" w="sm" type="none"/>
            <a:tailEnd len="sm" w="sm" type="none"/>
          </a:ln>
        </p:spPr>
      </p:pic>
      <p:pic>
        <p:nvPicPr>
          <p:cNvPr id="175" name="Google Shape;175;g30f86f8a5c3_0_12"/>
          <p:cNvPicPr preferRelativeResize="0"/>
          <p:nvPr/>
        </p:nvPicPr>
        <p:blipFill>
          <a:blip r:embed="rId5">
            <a:alphaModFix/>
          </a:blip>
          <a:stretch>
            <a:fillRect/>
          </a:stretch>
        </p:blipFill>
        <p:spPr>
          <a:xfrm>
            <a:off x="3613988" y="1427150"/>
            <a:ext cx="2434613" cy="1953161"/>
          </a:xfrm>
          <a:prstGeom prst="rect">
            <a:avLst/>
          </a:prstGeom>
          <a:noFill/>
          <a:ln cap="flat" cmpd="sng" w="9525">
            <a:solidFill>
              <a:srgbClr val="2F48A7"/>
            </a:solidFill>
            <a:prstDash val="solid"/>
            <a:round/>
            <a:headEnd len="sm" w="sm" type="none"/>
            <a:tailEnd len="sm" w="sm" type="none"/>
          </a:ln>
        </p:spPr>
      </p:pic>
      <p:sp>
        <p:nvSpPr>
          <p:cNvPr id="176" name="Google Shape;176;g30f86f8a5c3_0_12"/>
          <p:cNvSpPr txBox="1"/>
          <p:nvPr/>
        </p:nvSpPr>
        <p:spPr>
          <a:xfrm>
            <a:off x="1480450" y="3382300"/>
            <a:ext cx="6701700" cy="1484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Antes de mostrarte cómo permitir el acceso a tu plataforma, es importante que entiendas qué es una </a:t>
            </a:r>
            <a:r>
              <a:rPr b="1" lang="es-ES" sz="1100">
                <a:solidFill>
                  <a:srgbClr val="2F48A7"/>
                </a:solidFill>
                <a:latin typeface="Source Sans Pro"/>
                <a:ea typeface="Source Sans Pro"/>
                <a:cs typeface="Source Sans Pro"/>
                <a:sym typeface="Source Sans Pro"/>
              </a:rPr>
              <a:t>API</a:t>
            </a:r>
            <a:r>
              <a:rPr lang="es-ES" sz="1100">
                <a:solidFill>
                  <a:srgbClr val="2F48A7"/>
                </a:solidFill>
                <a:latin typeface="Source Sans Pro"/>
                <a:ea typeface="Source Sans Pro"/>
                <a:cs typeface="Source Sans Pro"/>
                <a:sym typeface="Source Sans Pro"/>
              </a:rPr>
              <a:t>.</a:t>
            </a:r>
            <a:endParaRPr sz="11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Una </a:t>
            </a:r>
            <a:r>
              <a:rPr b="1" lang="es-ES" sz="1100">
                <a:solidFill>
                  <a:srgbClr val="2F48A7"/>
                </a:solidFill>
                <a:latin typeface="Source Sans Pro"/>
                <a:ea typeface="Source Sans Pro"/>
                <a:cs typeface="Source Sans Pro"/>
                <a:sym typeface="Source Sans Pro"/>
              </a:rPr>
              <a:t>API (Interfaz de Programación de Aplicaciones)</a:t>
            </a:r>
            <a:r>
              <a:rPr lang="es-ES" sz="1100">
                <a:solidFill>
                  <a:srgbClr val="2F48A7"/>
                </a:solidFill>
                <a:latin typeface="Source Sans Pro"/>
                <a:ea typeface="Source Sans Pro"/>
                <a:cs typeface="Source Sans Pro"/>
                <a:sym typeface="Source Sans Pro"/>
              </a:rPr>
              <a:t> es un puente que permite que dos programas o sistemas se comuniquen e intercambien información de forma automática.</a:t>
            </a:r>
            <a:endParaRPr sz="11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Por ejemplo, cuando usas una app para ver el clima, esta se conecta a una API que le envía los datos actualizados. Gracias a las APIs, diferentes plataformas pueden trabajar juntas sin que tú tengas que hacer nada extra.</a:t>
            </a:r>
            <a:endParaRPr>
              <a:solidFill>
                <a:srgbClr val="2F48A7"/>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0b2ac28aac_0_2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g30b2ac28aac_0_28"/>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83" name="Google Shape;183;g30b2ac28aac_0_28"/>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API KEY</a:t>
            </a:r>
            <a:endParaRPr b="1" i="0" sz="2600" u="none" cap="none" strike="noStrike">
              <a:solidFill>
                <a:srgbClr val="2F48A7"/>
              </a:solidFill>
              <a:latin typeface="Source Sans Pro"/>
              <a:ea typeface="Source Sans Pro"/>
              <a:cs typeface="Source Sans Pro"/>
              <a:sym typeface="Source Sans Pro"/>
            </a:endParaRPr>
          </a:p>
        </p:txBody>
      </p:sp>
      <p:sp>
        <p:nvSpPr>
          <p:cNvPr id="184" name="Google Shape;184;g30b2ac28aac_0_28"/>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85" name="Google Shape;185;g30b2ac28aac_0_28"/>
          <p:cNvPicPr preferRelativeResize="0"/>
          <p:nvPr/>
        </p:nvPicPr>
        <p:blipFill>
          <a:blip r:embed="rId4">
            <a:alphaModFix/>
          </a:blip>
          <a:stretch>
            <a:fillRect/>
          </a:stretch>
        </p:blipFill>
        <p:spPr>
          <a:xfrm>
            <a:off x="726025" y="920700"/>
            <a:ext cx="8265576" cy="3060136"/>
          </a:xfrm>
          <a:prstGeom prst="rect">
            <a:avLst/>
          </a:prstGeom>
          <a:noFill/>
          <a:ln>
            <a:noFill/>
          </a:ln>
        </p:spPr>
      </p:pic>
      <p:sp>
        <p:nvSpPr>
          <p:cNvPr id="186" name="Google Shape;186;g30b2ac28aac_0_28"/>
          <p:cNvSpPr txBox="1"/>
          <p:nvPr/>
        </p:nvSpPr>
        <p:spPr>
          <a:xfrm>
            <a:off x="1147975" y="4068425"/>
            <a:ext cx="7239000" cy="795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lang="es-ES" sz="1200">
                <a:solidFill>
                  <a:srgbClr val="2F48A7"/>
                </a:solidFill>
                <a:latin typeface="Source Sans Pro"/>
                <a:ea typeface="Source Sans Pro"/>
                <a:cs typeface="Source Sans Pro"/>
                <a:sym typeface="Source Sans Pro"/>
              </a:rPr>
              <a:t>Al conectar tu plataforma con otro sistema, lo primero que debes hacer es crear una </a:t>
            </a:r>
            <a:r>
              <a:rPr b="1" lang="es-ES" sz="1200">
                <a:solidFill>
                  <a:srgbClr val="2F48A7"/>
                </a:solidFill>
                <a:latin typeface="Source Sans Pro"/>
                <a:ea typeface="Source Sans Pro"/>
                <a:cs typeface="Source Sans Pro"/>
                <a:sym typeface="Source Sans Pro"/>
              </a:rPr>
              <a:t>llave de acceso</a:t>
            </a:r>
            <a:r>
              <a:rPr lang="es-ES" sz="1200">
                <a:solidFill>
                  <a:srgbClr val="2F48A7"/>
                </a:solidFill>
                <a:latin typeface="Source Sans Pro"/>
                <a:ea typeface="Source Sans Pro"/>
                <a:cs typeface="Source Sans Pro"/>
                <a:sym typeface="Source Sans Pro"/>
              </a:rPr>
              <a:t>. Esta llave se puede configurar para definir los </a:t>
            </a:r>
            <a:r>
              <a:rPr b="1" lang="es-ES" sz="1200">
                <a:solidFill>
                  <a:srgbClr val="2F48A7"/>
                </a:solidFill>
                <a:latin typeface="Source Sans Pro"/>
                <a:ea typeface="Source Sans Pro"/>
                <a:cs typeface="Source Sans Pro"/>
                <a:sym typeface="Source Sans Pro"/>
              </a:rPr>
              <a:t>permisos</a:t>
            </a:r>
            <a:r>
              <a:rPr lang="es-ES" sz="1200">
                <a:solidFill>
                  <a:srgbClr val="2F48A7"/>
                </a:solidFill>
                <a:latin typeface="Source Sans Pro"/>
                <a:ea typeface="Source Sans Pro"/>
                <a:cs typeface="Source Sans Pro"/>
                <a:sym typeface="Source Sans Pro"/>
              </a:rPr>
              <a:t> que tendrá, los </a:t>
            </a:r>
            <a:r>
              <a:rPr b="1" lang="es-ES" sz="1200">
                <a:solidFill>
                  <a:srgbClr val="2F48A7"/>
                </a:solidFill>
                <a:latin typeface="Source Sans Pro"/>
                <a:ea typeface="Source Sans Pro"/>
                <a:cs typeface="Source Sans Pro"/>
                <a:sym typeface="Source Sans Pro"/>
              </a:rPr>
              <a:t>apartados</a:t>
            </a:r>
            <a:r>
              <a:rPr lang="es-ES" sz="1200">
                <a:solidFill>
                  <a:srgbClr val="2F48A7"/>
                </a:solidFill>
                <a:latin typeface="Source Sans Pro"/>
                <a:ea typeface="Source Sans Pro"/>
                <a:cs typeface="Source Sans Pro"/>
                <a:sym typeface="Source Sans Pro"/>
              </a:rPr>
              <a:t> de la plataforma a los que podrá acceder y las </a:t>
            </a:r>
            <a:r>
              <a:rPr b="1" lang="es-ES" sz="1200">
                <a:solidFill>
                  <a:srgbClr val="2F48A7"/>
                </a:solidFill>
                <a:latin typeface="Source Sans Pro"/>
                <a:ea typeface="Source Sans Pro"/>
                <a:cs typeface="Source Sans Pro"/>
                <a:sym typeface="Source Sans Pro"/>
              </a:rPr>
              <a:t>empresas</a:t>
            </a:r>
            <a:r>
              <a:rPr lang="es-ES" sz="1200">
                <a:solidFill>
                  <a:srgbClr val="2F48A7"/>
                </a:solidFill>
                <a:latin typeface="Source Sans Pro"/>
                <a:ea typeface="Source Sans Pro"/>
                <a:cs typeface="Source Sans Pro"/>
                <a:sym typeface="Source Sans Pro"/>
              </a:rPr>
              <a:t> en las que estará habilitada.</a:t>
            </a:r>
            <a:endParaRPr i="0" sz="13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3001a49f99_0_5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g33001a49f99_0_53"/>
          <p:cNvPicPr preferRelativeResize="0"/>
          <p:nvPr/>
        </p:nvPicPr>
        <p:blipFill rotWithShape="1">
          <a:blip r:embed="rId3">
            <a:alphaModFix/>
          </a:blip>
          <a:srcRect b="0" l="0" r="0" t="0"/>
          <a:stretch/>
        </p:blipFill>
        <p:spPr>
          <a:xfrm>
            <a:off x="8372175" y="4722734"/>
            <a:ext cx="685726" cy="289091"/>
          </a:xfrm>
          <a:prstGeom prst="rect">
            <a:avLst/>
          </a:prstGeom>
          <a:noFill/>
          <a:ln>
            <a:noFill/>
          </a:ln>
        </p:spPr>
      </p:pic>
      <p:sp>
        <p:nvSpPr>
          <p:cNvPr id="193" name="Google Shape;193;g33001a49f99_0_53"/>
          <p:cNvSpPr txBox="1"/>
          <p:nvPr/>
        </p:nvSpPr>
        <p:spPr>
          <a:xfrm>
            <a:off x="932650" y="153888"/>
            <a:ext cx="6131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API KEY</a:t>
            </a:r>
            <a:endParaRPr b="1" i="0" sz="2600" u="none" cap="none" strike="noStrike">
              <a:solidFill>
                <a:srgbClr val="2F48A7"/>
              </a:solidFill>
              <a:latin typeface="Source Sans Pro"/>
              <a:ea typeface="Source Sans Pro"/>
              <a:cs typeface="Source Sans Pro"/>
              <a:sym typeface="Source Sans Pro"/>
            </a:endParaRPr>
          </a:p>
        </p:txBody>
      </p:sp>
      <p:sp>
        <p:nvSpPr>
          <p:cNvPr id="194" name="Google Shape;194;g33001a49f99_0_53"/>
          <p:cNvSpPr/>
          <p:nvPr/>
        </p:nvSpPr>
        <p:spPr>
          <a:xfrm>
            <a:off x="1008850" y="6909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95" name="Google Shape;195;g33001a49f99_0_53"/>
          <p:cNvPicPr preferRelativeResize="0"/>
          <p:nvPr/>
        </p:nvPicPr>
        <p:blipFill>
          <a:blip r:embed="rId4">
            <a:alphaModFix/>
          </a:blip>
          <a:stretch>
            <a:fillRect/>
          </a:stretch>
        </p:blipFill>
        <p:spPr>
          <a:xfrm>
            <a:off x="1008850" y="1025225"/>
            <a:ext cx="3287250" cy="3842050"/>
          </a:xfrm>
          <a:prstGeom prst="rect">
            <a:avLst/>
          </a:prstGeom>
          <a:noFill/>
          <a:ln>
            <a:noFill/>
          </a:ln>
        </p:spPr>
      </p:pic>
      <p:sp>
        <p:nvSpPr>
          <p:cNvPr id="196" name="Google Shape;196;g33001a49f99_0_53"/>
          <p:cNvSpPr txBox="1"/>
          <p:nvPr/>
        </p:nvSpPr>
        <p:spPr>
          <a:xfrm>
            <a:off x="4671400" y="1432900"/>
            <a:ext cx="3926100" cy="2501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Al crear una llave de acceso, podrás elegir entre tres tipos de permisos:</a:t>
            </a:r>
            <a:endParaRPr sz="1300">
              <a:solidFill>
                <a:srgbClr val="2F48A7"/>
              </a:solidFill>
              <a:latin typeface="Source Sans Pro"/>
              <a:ea typeface="Source Sans Pro"/>
              <a:cs typeface="Source Sans Pro"/>
              <a:sym typeface="Source Sans Pro"/>
            </a:endParaRPr>
          </a:p>
          <a:p>
            <a:pPr indent="-311150" lvl="0" marL="457200" rtl="0" algn="just">
              <a:lnSpc>
                <a:spcPct val="115000"/>
              </a:lnSpc>
              <a:spcBef>
                <a:spcPts val="1200"/>
              </a:spcBef>
              <a:spcAft>
                <a:spcPts val="0"/>
              </a:spcAft>
              <a:buClr>
                <a:srgbClr val="2F48A7"/>
              </a:buClr>
              <a:buSzPts val="1300"/>
              <a:buChar char="●"/>
            </a:pPr>
            <a:r>
              <a:rPr b="1" lang="es-ES" sz="1300">
                <a:solidFill>
                  <a:srgbClr val="2F48A7"/>
                </a:solidFill>
                <a:latin typeface="Source Sans Pro"/>
                <a:ea typeface="Source Sans Pro"/>
                <a:cs typeface="Source Sans Pro"/>
                <a:sym typeface="Source Sans Pro"/>
              </a:rPr>
              <a:t>No</a:t>
            </a:r>
            <a:r>
              <a:rPr lang="es-ES" sz="1300">
                <a:solidFill>
                  <a:srgbClr val="2F48A7"/>
                </a:solidFill>
                <a:latin typeface="Source Sans Pro"/>
                <a:ea typeface="Source Sans Pro"/>
                <a:cs typeface="Source Sans Pro"/>
                <a:sym typeface="Source Sans Pro"/>
              </a:rPr>
              <a:t>: No se otorga ningún tipo de acceso.</a:t>
            </a:r>
            <a:endParaRPr sz="1300">
              <a:solidFill>
                <a:srgbClr val="2F48A7"/>
              </a:solidFill>
              <a:latin typeface="Source Sans Pro"/>
              <a:ea typeface="Source Sans Pro"/>
              <a:cs typeface="Source Sans Pro"/>
              <a:sym typeface="Source Sans Pro"/>
            </a:endParaRPr>
          </a:p>
          <a:p>
            <a:pPr indent="-311150" lvl="0" marL="457200" rtl="0" algn="just">
              <a:lnSpc>
                <a:spcPct val="115000"/>
              </a:lnSpc>
              <a:spcBef>
                <a:spcPts val="0"/>
              </a:spcBef>
              <a:spcAft>
                <a:spcPts val="0"/>
              </a:spcAft>
              <a:buClr>
                <a:srgbClr val="2F48A7"/>
              </a:buClr>
              <a:buSzPts val="1300"/>
              <a:buChar char="●"/>
            </a:pPr>
            <a:r>
              <a:rPr b="1" lang="es-ES" sz="1300">
                <a:solidFill>
                  <a:srgbClr val="2F48A7"/>
                </a:solidFill>
                <a:latin typeface="Source Sans Pro"/>
                <a:ea typeface="Source Sans Pro"/>
                <a:cs typeface="Source Sans Pro"/>
                <a:sym typeface="Source Sans Pro"/>
              </a:rPr>
              <a:t>Lectura</a:t>
            </a:r>
            <a:r>
              <a:rPr lang="es-ES" sz="1300">
                <a:solidFill>
                  <a:srgbClr val="2F48A7"/>
                </a:solidFill>
                <a:latin typeface="Source Sans Pro"/>
                <a:ea typeface="Source Sans Pro"/>
                <a:cs typeface="Source Sans Pro"/>
                <a:sym typeface="Source Sans Pro"/>
              </a:rPr>
              <a:t>: El sistema con el que te conectas solo podrá visualizar los datos del apartado configurado.</a:t>
            </a:r>
            <a:endParaRPr sz="1300">
              <a:solidFill>
                <a:srgbClr val="2F48A7"/>
              </a:solidFill>
              <a:latin typeface="Source Sans Pro"/>
              <a:ea typeface="Source Sans Pro"/>
              <a:cs typeface="Source Sans Pro"/>
              <a:sym typeface="Source Sans Pro"/>
            </a:endParaRPr>
          </a:p>
          <a:p>
            <a:pPr indent="-311150" lvl="0" marL="457200" rtl="0" algn="just">
              <a:lnSpc>
                <a:spcPct val="115000"/>
              </a:lnSpc>
              <a:spcBef>
                <a:spcPts val="0"/>
              </a:spcBef>
              <a:spcAft>
                <a:spcPts val="0"/>
              </a:spcAft>
              <a:buClr>
                <a:srgbClr val="2F48A7"/>
              </a:buClr>
              <a:buSzPts val="1300"/>
              <a:buChar char="●"/>
            </a:pPr>
            <a:r>
              <a:rPr b="1" lang="es-ES" sz="1300">
                <a:solidFill>
                  <a:srgbClr val="2F48A7"/>
                </a:solidFill>
                <a:latin typeface="Source Sans Pro"/>
                <a:ea typeface="Source Sans Pro"/>
                <a:cs typeface="Source Sans Pro"/>
                <a:sym typeface="Source Sans Pro"/>
              </a:rPr>
              <a:t>Modificación</a:t>
            </a:r>
            <a:r>
              <a:rPr lang="es-ES" sz="1300">
                <a:solidFill>
                  <a:srgbClr val="2F48A7"/>
                </a:solidFill>
                <a:latin typeface="Source Sans Pro"/>
                <a:ea typeface="Source Sans Pro"/>
                <a:cs typeface="Source Sans Pro"/>
                <a:sym typeface="Source Sans Pro"/>
              </a:rPr>
              <a:t>: Permitirá tanto la lectura como la modificación de los datos dentro del apartado, siempre que se utilicen los comandos adecuados.</a:t>
            </a:r>
            <a:endParaRPr sz="1300">
              <a:solidFill>
                <a:srgbClr val="2F48A7"/>
              </a:solidFill>
              <a:latin typeface="Source Sans Pro"/>
              <a:ea typeface="Source Sans Pro"/>
              <a:cs typeface="Source Sans Pro"/>
              <a:sym typeface="Source Sans Pro"/>
            </a:endParaRPr>
          </a:p>
          <a:p>
            <a:pPr indent="0" lvl="0" marL="0" rtl="0" algn="l">
              <a:spcBef>
                <a:spcPts val="120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g327be7d3a57_0_29"/>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Feriados</a:t>
            </a:r>
            <a:endParaRPr b="1" i="0" sz="3800" u="none" cap="none" strike="noStrike">
              <a:solidFill>
                <a:srgbClr val="2B3E72"/>
              </a:solidFill>
              <a:latin typeface="Source Sans Pro"/>
              <a:ea typeface="Source Sans Pro"/>
              <a:cs typeface="Source Sans Pro"/>
              <a:sym typeface="Source Sans Pro"/>
            </a:endParaRPr>
          </a:p>
        </p:txBody>
      </p:sp>
      <p:pic>
        <p:nvPicPr>
          <p:cNvPr id="202" name="Google Shape;202;g327be7d3a57_0_29"/>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203" name="Google Shape;203;g327be7d3a57_0_29"/>
          <p:cNvSpPr txBox="1"/>
          <p:nvPr/>
        </p:nvSpPr>
        <p:spPr>
          <a:xfrm>
            <a:off x="938225" y="2164950"/>
            <a:ext cx="3071400" cy="1200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B3E72"/>
              </a:buClr>
              <a:buSzPts val="1800"/>
              <a:buFont typeface="Source Sans Pro"/>
              <a:buChar char="●"/>
            </a:pPr>
            <a:r>
              <a:rPr lang="es-ES" sz="2000">
                <a:solidFill>
                  <a:srgbClr val="2B3E72"/>
                </a:solidFill>
                <a:latin typeface="Source Sans Pro"/>
                <a:ea typeface="Source Sans Pro"/>
                <a:cs typeface="Source Sans Pro"/>
                <a:sym typeface="Source Sans Pro"/>
              </a:rPr>
              <a:t>Los días de descanso no son suficientes, crea los tuyos.</a:t>
            </a:r>
            <a:endParaRPr i="0" sz="2000" u="none" cap="none" strike="noStrike">
              <a:solidFill>
                <a:srgbClr val="2B3E72"/>
              </a:solidFill>
              <a:latin typeface="Source Sans Pro"/>
              <a:ea typeface="Source Sans Pro"/>
              <a:cs typeface="Source Sans Pro"/>
              <a:sym typeface="Source Sans Pro"/>
            </a:endParaRPr>
          </a:p>
        </p:txBody>
      </p:sp>
      <p:pic>
        <p:nvPicPr>
          <p:cNvPr id="204" name="Google Shape;204;g327be7d3a57_0_29"/>
          <p:cNvPicPr preferRelativeResize="0"/>
          <p:nvPr/>
        </p:nvPicPr>
        <p:blipFill>
          <a:blip r:embed="rId5">
            <a:alphaModFix/>
          </a:blip>
          <a:stretch>
            <a:fillRect/>
          </a:stretch>
        </p:blipFill>
        <p:spPr>
          <a:xfrm>
            <a:off x="4390625" y="872300"/>
            <a:ext cx="3585400" cy="3585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30be64efa12_0_50"/>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0" name="Google Shape;210;g30be64efa12_0_50"/>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211" name="Google Shape;211;g30be64efa12_0_50"/>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Feriados Extras</a:t>
            </a:r>
            <a:endParaRPr i="0" sz="2600" u="none" cap="none" strike="noStrike">
              <a:solidFill>
                <a:srgbClr val="000000"/>
              </a:solidFill>
              <a:latin typeface="Source Sans Pro"/>
              <a:ea typeface="Source Sans Pro"/>
              <a:cs typeface="Source Sans Pro"/>
              <a:sym typeface="Source Sans Pro"/>
            </a:endParaRPr>
          </a:p>
        </p:txBody>
      </p:sp>
      <p:sp>
        <p:nvSpPr>
          <p:cNvPr id="212" name="Google Shape;212;g30be64efa12_0_50"/>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13" name="Google Shape;213;g30be64efa12_0_50"/>
          <p:cNvPicPr preferRelativeResize="0"/>
          <p:nvPr/>
        </p:nvPicPr>
        <p:blipFill rotWithShape="1">
          <a:blip r:embed="rId4">
            <a:alphaModFix/>
          </a:blip>
          <a:srcRect b="0" l="0" r="0" t="0"/>
          <a:stretch/>
        </p:blipFill>
        <p:spPr>
          <a:xfrm>
            <a:off x="2925554" y="806471"/>
            <a:ext cx="4146035" cy="2027625"/>
          </a:xfrm>
          <a:prstGeom prst="rect">
            <a:avLst/>
          </a:prstGeom>
          <a:noFill/>
          <a:ln cap="flat" cmpd="sng" w="9525">
            <a:solidFill>
              <a:srgbClr val="2F48A7"/>
            </a:solidFill>
            <a:prstDash val="solid"/>
            <a:round/>
            <a:headEnd len="sm" w="sm" type="none"/>
            <a:tailEnd len="sm" w="sm" type="none"/>
          </a:ln>
        </p:spPr>
      </p:pic>
      <p:pic>
        <p:nvPicPr>
          <p:cNvPr id="214" name="Google Shape;214;g30be64efa12_0_50"/>
          <p:cNvPicPr preferRelativeResize="0"/>
          <p:nvPr/>
        </p:nvPicPr>
        <p:blipFill>
          <a:blip r:embed="rId5">
            <a:alphaModFix/>
          </a:blip>
          <a:stretch>
            <a:fillRect/>
          </a:stretch>
        </p:blipFill>
        <p:spPr>
          <a:xfrm>
            <a:off x="3616259" y="1544573"/>
            <a:ext cx="2764625" cy="1755750"/>
          </a:xfrm>
          <a:prstGeom prst="rect">
            <a:avLst/>
          </a:prstGeom>
          <a:noFill/>
          <a:ln cap="flat" cmpd="sng" w="9525">
            <a:solidFill>
              <a:srgbClr val="2F48A7"/>
            </a:solidFill>
            <a:prstDash val="solid"/>
            <a:round/>
            <a:headEnd len="sm" w="sm" type="none"/>
            <a:tailEnd len="sm" w="sm" type="none"/>
          </a:ln>
        </p:spPr>
      </p:pic>
      <p:sp>
        <p:nvSpPr>
          <p:cNvPr id="215" name="Google Shape;215;g30be64efa12_0_50"/>
          <p:cNvSpPr txBox="1"/>
          <p:nvPr/>
        </p:nvSpPr>
        <p:spPr>
          <a:xfrm>
            <a:off x="938225" y="3516175"/>
            <a:ext cx="7727700" cy="879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500">
                <a:solidFill>
                  <a:srgbClr val="2F48A7"/>
                </a:solidFill>
                <a:latin typeface="Source Sans Pro"/>
                <a:ea typeface="Source Sans Pro"/>
                <a:cs typeface="Source Sans Pro"/>
                <a:sym typeface="Source Sans Pro"/>
              </a:rPr>
              <a:t>En Buk, cumplimos con la normativa legal y registramos los días feriados oficiales cada año. Sin embargo, esto no es una limitante, ya que la plataforma te permite agregar feriados adicionales, como el aniversario de tu empresa o días exclusivos para una localidad específica, según tus necesidades.</a:t>
            </a:r>
            <a:endParaRPr sz="1500">
              <a:solidFill>
                <a:srgbClr val="2F48A7"/>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0e1915e73b_0_4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1" name="Google Shape;221;g30e1915e73b_0_41"/>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222" name="Google Shape;222;g30e1915e73b_0_41"/>
          <p:cNvSpPr txBox="1"/>
          <p:nvPr/>
        </p:nvSpPr>
        <p:spPr>
          <a:xfrm>
            <a:off x="689100" y="79550"/>
            <a:ext cx="70029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Creación</a:t>
            </a:r>
            <a:r>
              <a:rPr b="1" lang="es-ES" sz="2600">
                <a:solidFill>
                  <a:srgbClr val="2F48A7"/>
                </a:solidFill>
                <a:latin typeface="Source Sans Pro"/>
                <a:ea typeface="Source Sans Pro"/>
                <a:cs typeface="Source Sans Pro"/>
                <a:sym typeface="Source Sans Pro"/>
              </a:rPr>
              <a:t> de dias feriados</a:t>
            </a:r>
            <a:endParaRPr i="0" sz="2600" u="none" cap="none" strike="noStrike">
              <a:solidFill>
                <a:srgbClr val="000000"/>
              </a:solidFill>
              <a:latin typeface="Source Sans Pro"/>
              <a:ea typeface="Source Sans Pro"/>
              <a:cs typeface="Source Sans Pro"/>
              <a:sym typeface="Source Sans Pro"/>
            </a:endParaRPr>
          </a:p>
        </p:txBody>
      </p:sp>
      <p:sp>
        <p:nvSpPr>
          <p:cNvPr id="223" name="Google Shape;223;g30e1915e73b_0_41"/>
          <p:cNvSpPr/>
          <p:nvPr/>
        </p:nvSpPr>
        <p:spPr>
          <a:xfrm>
            <a:off x="795125" y="5766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24" name="Google Shape;224;g30e1915e73b_0_41"/>
          <p:cNvPicPr preferRelativeResize="0"/>
          <p:nvPr/>
        </p:nvPicPr>
        <p:blipFill>
          <a:blip r:embed="rId4">
            <a:alphaModFix/>
          </a:blip>
          <a:stretch>
            <a:fillRect/>
          </a:stretch>
        </p:blipFill>
        <p:spPr>
          <a:xfrm>
            <a:off x="1183225" y="1939850"/>
            <a:ext cx="7132601" cy="2603818"/>
          </a:xfrm>
          <a:prstGeom prst="rect">
            <a:avLst/>
          </a:prstGeom>
          <a:noFill/>
          <a:ln>
            <a:noFill/>
          </a:ln>
        </p:spPr>
      </p:pic>
      <p:sp>
        <p:nvSpPr>
          <p:cNvPr id="225" name="Google Shape;225;g30e1915e73b_0_41"/>
          <p:cNvSpPr txBox="1"/>
          <p:nvPr/>
        </p:nvSpPr>
        <p:spPr>
          <a:xfrm>
            <a:off x="811700" y="737150"/>
            <a:ext cx="7885200" cy="1126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500">
                <a:solidFill>
                  <a:srgbClr val="2F48A7"/>
                </a:solidFill>
                <a:latin typeface="Source Sans Pro"/>
                <a:ea typeface="Source Sans Pro"/>
                <a:cs typeface="Source Sans Pro"/>
                <a:sym typeface="Source Sans Pro"/>
              </a:rPr>
              <a:t>Como mencionamos, Buk te mostrará los días feriados junto con su fecha y la región o localidad a la que pertenecen. Ten en cuenta que solo las personas asociadas a esa región serán las que podrán disfrutar de ese día.</a:t>
            </a:r>
            <a:endParaRPr sz="1500">
              <a:solidFill>
                <a:srgbClr val="2F48A7"/>
              </a:solidFill>
              <a:latin typeface="Source Sans Pro"/>
              <a:ea typeface="Source Sans Pro"/>
              <a:cs typeface="Source Sans Pro"/>
              <a:sym typeface="Source Sans Pro"/>
            </a:endParaRPr>
          </a:p>
          <a:p>
            <a:pPr indent="0" lvl="0" marL="0" marR="0" rtl="0" algn="just">
              <a:lnSpc>
                <a:spcPct val="100000"/>
              </a:lnSpc>
              <a:spcBef>
                <a:spcPts val="1200"/>
              </a:spcBef>
              <a:spcAft>
                <a:spcPts val="0"/>
              </a:spcAft>
              <a:buClr>
                <a:srgbClr val="000000"/>
              </a:buClr>
              <a:buSzPts val="1400"/>
              <a:buFont typeface="Arial"/>
              <a:buNone/>
            </a:pPr>
            <a:r>
              <a:t/>
            </a:r>
            <a:endParaRPr>
              <a:solidFill>
                <a:srgbClr val="2F48A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749f4f26ed_0_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2749f4f26ed_0_2"/>
          <p:cNvSpPr txBox="1"/>
          <p:nvPr/>
        </p:nvSpPr>
        <p:spPr>
          <a:xfrm>
            <a:off x="894525" y="36650"/>
            <a:ext cx="7777500" cy="48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lang="es-ES" sz="2400">
                <a:solidFill>
                  <a:srgbClr val="2F48A7"/>
                </a:solidFill>
                <a:latin typeface="Source Sans Pro"/>
                <a:ea typeface="Source Sans Pro"/>
                <a:cs typeface="Source Sans Pro"/>
                <a:sym typeface="Source Sans Pro"/>
              </a:rPr>
              <a:t>Configuración de día feriado.</a:t>
            </a:r>
            <a:endParaRPr b="1" i="0" sz="2400" u="none" cap="none" strike="noStrike">
              <a:solidFill>
                <a:srgbClr val="2F48A7"/>
              </a:solidFill>
              <a:latin typeface="Source Sans Pro"/>
              <a:ea typeface="Source Sans Pro"/>
              <a:cs typeface="Source Sans Pro"/>
              <a:sym typeface="Source Sans Pro"/>
            </a:endParaRPr>
          </a:p>
        </p:txBody>
      </p:sp>
      <p:sp>
        <p:nvSpPr>
          <p:cNvPr id="232" name="Google Shape;232;g2749f4f26ed_0_2"/>
          <p:cNvSpPr/>
          <p:nvPr/>
        </p:nvSpPr>
        <p:spPr>
          <a:xfrm>
            <a:off x="1023725" y="524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33" name="Google Shape;233;g2749f4f26ed_0_2"/>
          <p:cNvPicPr preferRelativeResize="0"/>
          <p:nvPr/>
        </p:nvPicPr>
        <p:blipFill>
          <a:blip r:embed="rId3">
            <a:alphaModFix/>
          </a:blip>
          <a:stretch>
            <a:fillRect/>
          </a:stretch>
        </p:blipFill>
        <p:spPr>
          <a:xfrm>
            <a:off x="726025" y="1821963"/>
            <a:ext cx="8265575" cy="2476577"/>
          </a:xfrm>
          <a:prstGeom prst="rect">
            <a:avLst/>
          </a:prstGeom>
          <a:noFill/>
          <a:ln>
            <a:noFill/>
          </a:ln>
        </p:spPr>
      </p:pic>
      <p:sp>
        <p:nvSpPr>
          <p:cNvPr id="234" name="Google Shape;234;g2749f4f26ed_0_2"/>
          <p:cNvSpPr txBox="1"/>
          <p:nvPr/>
        </p:nvSpPr>
        <p:spPr>
          <a:xfrm>
            <a:off x="839200" y="665663"/>
            <a:ext cx="7757400" cy="10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El formulario para la creación de días feriados es muy sencillo. Solo necesitas completar los siguientes datos:</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1200"/>
              </a:spcBef>
              <a:spcAft>
                <a:spcPts val="0"/>
              </a:spcAft>
              <a:buClr>
                <a:srgbClr val="FFB202"/>
              </a:buClr>
              <a:buSzPts val="1100"/>
              <a:buFont typeface="Source Sans Pro"/>
              <a:buChar char="●"/>
            </a:pPr>
            <a:r>
              <a:rPr b="1" lang="es-ES" sz="1100">
                <a:solidFill>
                  <a:srgbClr val="2F48A7"/>
                </a:solidFill>
                <a:latin typeface="Source Sans Pro"/>
                <a:ea typeface="Source Sans Pro"/>
                <a:cs typeface="Source Sans Pro"/>
                <a:sym typeface="Source Sans Pro"/>
              </a:rPr>
              <a:t>Nombre del día feriado</a:t>
            </a:r>
            <a:endParaRPr b="1"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Char char="●"/>
            </a:pPr>
            <a:r>
              <a:rPr b="1" lang="es-ES" sz="1100">
                <a:solidFill>
                  <a:srgbClr val="2F48A7"/>
                </a:solidFill>
                <a:latin typeface="Source Sans Pro"/>
                <a:ea typeface="Source Sans Pro"/>
                <a:cs typeface="Source Sans Pro"/>
                <a:sym typeface="Source Sans Pro"/>
              </a:rPr>
              <a:t>Fecha</a:t>
            </a:r>
            <a:r>
              <a:rPr lang="es-ES" sz="1100">
                <a:solidFill>
                  <a:srgbClr val="2F48A7"/>
                </a:solidFill>
                <a:latin typeface="Source Sans Pro"/>
                <a:ea typeface="Source Sans Pro"/>
                <a:cs typeface="Source Sans Pro"/>
                <a:sym typeface="Source Sans Pro"/>
              </a:rPr>
              <a:t> en la que se aplicará</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Char char="●"/>
            </a:pPr>
            <a:r>
              <a:rPr b="1" lang="es-ES" sz="1100">
                <a:solidFill>
                  <a:srgbClr val="2F48A7"/>
                </a:solidFill>
                <a:latin typeface="Source Sans Pro"/>
                <a:ea typeface="Source Sans Pro"/>
                <a:cs typeface="Source Sans Pro"/>
                <a:sym typeface="Source Sans Pro"/>
              </a:rPr>
              <a:t>Alcance</a:t>
            </a:r>
            <a:r>
              <a:rPr lang="es-ES" sz="1100">
                <a:solidFill>
                  <a:srgbClr val="2F48A7"/>
                </a:solidFill>
                <a:latin typeface="Source Sans Pro"/>
                <a:ea typeface="Source Sans Pro"/>
                <a:cs typeface="Source Sans Pro"/>
                <a:sym typeface="Source Sans Pro"/>
              </a:rPr>
              <a:t>, indicando si será regional o específico para ciertas localidades</a:t>
            </a:r>
            <a:endParaRPr sz="1200">
              <a:solidFill>
                <a:srgbClr val="2F48A7"/>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g304468ff1d8_0_1"/>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62" name="Google Shape;62;g304468ff1d8_0_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304468ff1d8_0_1"/>
          <p:cNvSpPr txBox="1"/>
          <p:nvPr/>
        </p:nvSpPr>
        <p:spPr>
          <a:xfrm>
            <a:off x="980736" y="334500"/>
            <a:ext cx="1999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s-ES" sz="2600" u="none" cap="none" strike="noStrike">
                <a:solidFill>
                  <a:srgbClr val="2F48A7"/>
                </a:solidFill>
                <a:latin typeface="Source Sans Pro"/>
                <a:ea typeface="Source Sans Pro"/>
                <a:cs typeface="Source Sans Pro"/>
                <a:sym typeface="Source Sans Pro"/>
              </a:rPr>
              <a:t>Contenido</a:t>
            </a:r>
            <a:endParaRPr b="1" i="0" sz="2600" u="none" cap="none" strike="noStrike">
              <a:solidFill>
                <a:srgbClr val="2F48A7"/>
              </a:solidFill>
              <a:latin typeface="Source Sans Pro"/>
              <a:ea typeface="Source Sans Pro"/>
              <a:cs typeface="Source Sans Pro"/>
              <a:sym typeface="Source Sans Pro"/>
            </a:endParaRPr>
          </a:p>
        </p:txBody>
      </p:sp>
      <p:sp>
        <p:nvSpPr>
          <p:cNvPr id="64" name="Google Shape;64;g304468ff1d8_0_1"/>
          <p:cNvSpPr/>
          <p:nvPr/>
        </p:nvSpPr>
        <p:spPr>
          <a:xfrm>
            <a:off x="1099100" y="842100"/>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Source Sans Pro"/>
              <a:ea typeface="Source Sans Pro"/>
              <a:cs typeface="Source Sans Pro"/>
              <a:sym typeface="Source Sans Pro"/>
            </a:endParaRPr>
          </a:p>
        </p:txBody>
      </p:sp>
      <p:grpSp>
        <p:nvGrpSpPr>
          <p:cNvPr id="65" name="Google Shape;65;g304468ff1d8_0_1"/>
          <p:cNvGrpSpPr/>
          <p:nvPr/>
        </p:nvGrpSpPr>
        <p:grpSpPr>
          <a:xfrm>
            <a:off x="1537114" y="1034450"/>
            <a:ext cx="6336477" cy="3929600"/>
            <a:chOff x="1605902" y="1198700"/>
            <a:chExt cx="6336477" cy="3929600"/>
          </a:xfrm>
        </p:grpSpPr>
        <p:sp>
          <p:nvSpPr>
            <p:cNvPr id="66" name="Google Shape;66;g304468ff1d8_0_1"/>
            <p:cNvSpPr txBox="1"/>
            <p:nvPr/>
          </p:nvSpPr>
          <p:spPr>
            <a:xfrm>
              <a:off x="1862050" y="1651225"/>
              <a:ext cx="593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ES" sz="1600" u="none" cap="none" strike="noStrike">
                  <a:solidFill>
                    <a:srgbClr val="2F48A7"/>
                  </a:solidFill>
                  <a:latin typeface="Source Sans Pro"/>
                  <a:ea typeface="Source Sans Pro"/>
                  <a:cs typeface="Source Sans Pro"/>
                  <a:sym typeface="Source Sans Pro"/>
                </a:rPr>
                <a:t>01</a:t>
              </a:r>
              <a:r>
                <a:rPr b="1" i="0" lang="es-ES" sz="1500" u="none" cap="none" strike="noStrike">
                  <a:solidFill>
                    <a:srgbClr val="2F48A7"/>
                  </a:solidFill>
                  <a:latin typeface="Source Sans Pro"/>
                  <a:ea typeface="Source Sans Pro"/>
                  <a:cs typeface="Source Sans Pro"/>
                  <a:sym typeface="Source Sans Pro"/>
                </a:rPr>
                <a:t>.</a:t>
              </a:r>
              <a:endParaRPr b="1" i="0" sz="15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b="1" i="0" sz="1600" u="none" cap="none" strike="noStrike">
                <a:solidFill>
                  <a:srgbClr val="2F48A7"/>
                </a:solidFill>
                <a:latin typeface="Source Sans Pro"/>
                <a:ea typeface="Source Sans Pro"/>
                <a:cs typeface="Source Sans Pro"/>
                <a:sym typeface="Source Sans Pro"/>
              </a:endParaRPr>
            </a:p>
          </p:txBody>
        </p:sp>
        <p:sp>
          <p:nvSpPr>
            <p:cNvPr id="67" name="Google Shape;67;g304468ff1d8_0_1"/>
            <p:cNvSpPr txBox="1"/>
            <p:nvPr/>
          </p:nvSpPr>
          <p:spPr>
            <a:xfrm>
              <a:off x="2369279" y="1651229"/>
              <a:ext cx="5573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0" lang="es-ES" sz="1800" u="none" cap="none" strike="noStrike">
                  <a:solidFill>
                    <a:srgbClr val="2F48A7"/>
                  </a:solidFill>
                  <a:latin typeface="Source Sans Pro"/>
                  <a:ea typeface="Source Sans Pro"/>
                  <a:cs typeface="Source Sans Pro"/>
                  <a:sym typeface="Source Sans Pro"/>
                </a:rPr>
                <a:t>Objetivo Capacitación</a:t>
              </a:r>
              <a:endParaRPr i="0" sz="1800" u="none" cap="none" strike="noStrike">
                <a:solidFill>
                  <a:srgbClr val="2F48A7"/>
                </a:solidFill>
                <a:latin typeface="Source Sans Pro"/>
                <a:ea typeface="Source Sans Pro"/>
                <a:cs typeface="Source Sans Pro"/>
                <a:sym typeface="Source Sans Pro"/>
              </a:endParaRPr>
            </a:p>
          </p:txBody>
        </p:sp>
        <p:sp>
          <p:nvSpPr>
            <p:cNvPr id="68" name="Google Shape;68;g304468ff1d8_0_1"/>
            <p:cNvSpPr txBox="1"/>
            <p:nvPr/>
          </p:nvSpPr>
          <p:spPr>
            <a:xfrm>
              <a:off x="1605902" y="1198700"/>
              <a:ext cx="51078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ES" sz="2100" u="none" cap="none" strike="noStrike">
                  <a:solidFill>
                    <a:srgbClr val="FBBF3D"/>
                  </a:solidFill>
                  <a:latin typeface="Source Sans Pro"/>
                  <a:ea typeface="Source Sans Pro"/>
                  <a:cs typeface="Source Sans Pro"/>
                  <a:sym typeface="Source Sans Pro"/>
                </a:rPr>
                <a:t>Introducción</a:t>
              </a:r>
              <a:endParaRPr b="1" i="0" sz="2100" u="none" cap="none" strike="noStrike">
                <a:solidFill>
                  <a:srgbClr val="FBBF3D"/>
                </a:solidFill>
                <a:latin typeface="Source Sans Pro"/>
                <a:ea typeface="Source Sans Pro"/>
                <a:cs typeface="Source Sans Pro"/>
                <a:sym typeface="Source Sans Pro"/>
              </a:endParaRPr>
            </a:p>
          </p:txBody>
        </p:sp>
        <p:sp>
          <p:nvSpPr>
            <p:cNvPr id="69" name="Google Shape;69;g304468ff1d8_0_1"/>
            <p:cNvSpPr txBox="1"/>
            <p:nvPr/>
          </p:nvSpPr>
          <p:spPr>
            <a:xfrm>
              <a:off x="1868900" y="2588500"/>
              <a:ext cx="593400" cy="253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ES" sz="1700" u="none" cap="none" strike="noStrike">
                  <a:solidFill>
                    <a:srgbClr val="2F48A7"/>
                  </a:solidFill>
                  <a:latin typeface="Source Sans Pro"/>
                  <a:ea typeface="Source Sans Pro"/>
                  <a:cs typeface="Source Sans Pro"/>
                  <a:sym typeface="Source Sans Pro"/>
                </a:rPr>
                <a:t>01.</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b="1" i="0" lang="es-ES" sz="1700" u="none" cap="none" strike="noStrike">
                  <a:solidFill>
                    <a:srgbClr val="2F48A7"/>
                  </a:solidFill>
                  <a:latin typeface="Source Sans Pro"/>
                  <a:ea typeface="Source Sans Pro"/>
                  <a:cs typeface="Source Sans Pro"/>
                  <a:sym typeface="Source Sans Pro"/>
                </a:rPr>
                <a:t>02.</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rPr b="1" i="0" lang="es-ES" sz="1700" u="none" cap="none" strike="noStrike">
                  <a:solidFill>
                    <a:srgbClr val="2F48A7"/>
                  </a:solidFill>
                  <a:latin typeface="Source Sans Pro"/>
                  <a:ea typeface="Source Sans Pro"/>
                  <a:cs typeface="Source Sans Pro"/>
                  <a:sym typeface="Source Sans Pro"/>
                </a:rPr>
                <a:t>03.</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rPr b="1" i="0" lang="es-ES" sz="1700" u="none" cap="none" strike="noStrike">
                  <a:solidFill>
                    <a:srgbClr val="2F48A7"/>
                  </a:solidFill>
                  <a:latin typeface="Source Sans Pro"/>
                  <a:ea typeface="Source Sans Pro"/>
                  <a:cs typeface="Source Sans Pro"/>
                  <a:sym typeface="Source Sans Pro"/>
                </a:rPr>
                <a:t>04.</a:t>
              </a:r>
              <a:endParaRPr b="1"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t/>
              </a:r>
              <a:endParaRPr b="1" sz="1700">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chemeClr val="dk1"/>
                </a:buClr>
                <a:buSzPts val="1200"/>
                <a:buFont typeface="Arial"/>
                <a:buNone/>
              </a:pPr>
              <a:r>
                <a:rPr b="1" i="0" lang="es-ES" sz="1700" u="none" cap="none" strike="noStrike">
                  <a:solidFill>
                    <a:srgbClr val="2F48A7"/>
                  </a:solidFill>
                  <a:latin typeface="Source Sans Pro"/>
                  <a:ea typeface="Source Sans Pro"/>
                  <a:cs typeface="Source Sans Pro"/>
                  <a:sym typeface="Source Sans Pro"/>
                </a:rPr>
                <a:t>05.</a:t>
              </a:r>
              <a:endParaRPr b="1" i="0" sz="1700" u="none" cap="none" strike="noStrike">
                <a:solidFill>
                  <a:srgbClr val="2F48A7"/>
                </a:solidFill>
                <a:latin typeface="Source Sans Pro"/>
                <a:ea typeface="Source Sans Pro"/>
                <a:cs typeface="Source Sans Pro"/>
                <a:sym typeface="Source Sans Pro"/>
              </a:endParaRPr>
            </a:p>
          </p:txBody>
        </p:sp>
        <p:sp>
          <p:nvSpPr>
            <p:cNvPr id="70" name="Google Shape;70;g304468ff1d8_0_1"/>
            <p:cNvSpPr txBox="1"/>
            <p:nvPr/>
          </p:nvSpPr>
          <p:spPr>
            <a:xfrm>
              <a:off x="2369288" y="2588500"/>
              <a:ext cx="5380800" cy="2539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i="0" lang="es-ES" sz="1700" u="none" cap="none" strike="noStrike">
                  <a:solidFill>
                    <a:srgbClr val="2F48A7"/>
                  </a:solidFill>
                  <a:latin typeface="Source Sans Pro"/>
                  <a:ea typeface="Source Sans Pro"/>
                  <a:cs typeface="Source Sans Pro"/>
                  <a:sym typeface="Source Sans Pro"/>
                </a:rPr>
                <a:t>Parámetros Generales</a:t>
              </a:r>
              <a:endParaRPr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i="0" lang="es-ES" sz="1700" u="none" cap="none" strike="noStrike">
                  <a:solidFill>
                    <a:srgbClr val="2F48A7"/>
                  </a:solidFill>
                  <a:latin typeface="Source Sans Pro"/>
                  <a:ea typeface="Source Sans Pro"/>
                  <a:cs typeface="Source Sans Pro"/>
                  <a:sym typeface="Source Sans Pro"/>
                </a:rPr>
                <a:t>Atributos Personalizados</a:t>
              </a:r>
              <a:endParaRPr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i="0" lang="es-ES" sz="1700" u="none" cap="none" strike="noStrike">
                  <a:solidFill>
                    <a:srgbClr val="2F48A7"/>
                  </a:solidFill>
                  <a:latin typeface="Source Sans Pro"/>
                  <a:ea typeface="Source Sans Pro"/>
                  <a:cs typeface="Source Sans Pro"/>
                  <a:sym typeface="Source Sans Pro"/>
                </a:rPr>
                <a:t>Recordatorios</a:t>
              </a:r>
              <a:endParaRPr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i="0" lang="es-ES" sz="1700" u="none" cap="none" strike="noStrike">
                  <a:solidFill>
                    <a:srgbClr val="2F48A7"/>
                  </a:solidFill>
                  <a:latin typeface="Source Sans Pro"/>
                  <a:ea typeface="Source Sans Pro"/>
                  <a:cs typeface="Source Sans Pro"/>
                  <a:sym typeface="Source Sans Pro"/>
                </a:rPr>
                <a:t>Tiempo Extraordinario</a:t>
              </a:r>
              <a:endParaRPr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i="0" sz="1700" u="none" cap="none" strike="noStrike">
                <a:solidFill>
                  <a:srgbClr val="2F48A7"/>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rPr i="0" lang="es-ES" sz="1700" u="none" cap="none" strike="noStrike">
                  <a:solidFill>
                    <a:srgbClr val="2F48A7"/>
                  </a:solidFill>
                  <a:latin typeface="Source Sans Pro"/>
                  <a:ea typeface="Source Sans Pro"/>
                  <a:cs typeface="Source Sans Pro"/>
                  <a:sym typeface="Source Sans Pro"/>
                </a:rPr>
                <a:t>Horas No Trabajadas</a:t>
              </a:r>
              <a:endParaRPr i="0" sz="1700" u="none" cap="none" strike="noStrike">
                <a:solidFill>
                  <a:srgbClr val="2F48A7"/>
                </a:solidFill>
                <a:latin typeface="Source Sans Pro"/>
                <a:ea typeface="Source Sans Pro"/>
                <a:cs typeface="Source Sans Pro"/>
                <a:sym typeface="Source Sans Pro"/>
              </a:endParaRPr>
            </a:p>
          </p:txBody>
        </p:sp>
        <p:sp>
          <p:nvSpPr>
            <p:cNvPr id="71" name="Google Shape;71;g304468ff1d8_0_1"/>
            <p:cNvSpPr txBox="1"/>
            <p:nvPr/>
          </p:nvSpPr>
          <p:spPr>
            <a:xfrm>
              <a:off x="1605902" y="2083100"/>
              <a:ext cx="4955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s-ES" sz="2100" u="none" cap="none" strike="noStrike">
                  <a:solidFill>
                    <a:srgbClr val="FBBF3D"/>
                  </a:solidFill>
                  <a:latin typeface="Source Sans Pro"/>
                  <a:ea typeface="Source Sans Pro"/>
                  <a:cs typeface="Source Sans Pro"/>
                  <a:sym typeface="Source Sans Pro"/>
                </a:rPr>
                <a:t>Temas a Revisar</a:t>
              </a:r>
              <a:endParaRPr b="1" i="0" sz="2100" u="none" cap="none" strike="noStrike">
                <a:solidFill>
                  <a:srgbClr val="FBBF3D"/>
                </a:solidFill>
                <a:latin typeface="Source Sans Pro"/>
                <a:ea typeface="Source Sans Pro"/>
                <a:cs typeface="Source Sans Pro"/>
                <a:sym typeface="Source Sans Pr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g327ea66a2f6_0_16"/>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Juego de datos</a:t>
            </a:r>
            <a:endParaRPr b="1" i="0" sz="3800" u="none" cap="none" strike="noStrike">
              <a:solidFill>
                <a:srgbClr val="2B3E72"/>
              </a:solidFill>
              <a:latin typeface="Source Sans Pro"/>
              <a:ea typeface="Source Sans Pro"/>
              <a:cs typeface="Source Sans Pro"/>
              <a:sym typeface="Source Sans Pro"/>
            </a:endParaRPr>
          </a:p>
        </p:txBody>
      </p:sp>
      <p:pic>
        <p:nvPicPr>
          <p:cNvPr id="240" name="Google Shape;240;g327ea66a2f6_0_16"/>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241" name="Google Shape;241;g327ea66a2f6_0_16"/>
          <p:cNvPicPr preferRelativeResize="0"/>
          <p:nvPr/>
        </p:nvPicPr>
        <p:blipFill>
          <a:blip r:embed="rId5">
            <a:alphaModFix/>
          </a:blip>
          <a:stretch>
            <a:fillRect/>
          </a:stretch>
        </p:blipFill>
        <p:spPr>
          <a:xfrm>
            <a:off x="4543025" y="1253300"/>
            <a:ext cx="3585400" cy="3585400"/>
          </a:xfrm>
          <a:prstGeom prst="rect">
            <a:avLst/>
          </a:prstGeom>
          <a:noFill/>
          <a:ln>
            <a:noFill/>
          </a:ln>
        </p:spPr>
      </p:pic>
      <p:sp>
        <p:nvSpPr>
          <p:cNvPr id="242" name="Google Shape;242;g327ea66a2f6_0_16"/>
          <p:cNvSpPr txBox="1"/>
          <p:nvPr/>
        </p:nvSpPr>
        <p:spPr>
          <a:xfrm>
            <a:off x="938225" y="2164950"/>
            <a:ext cx="3071400" cy="15546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15000"/>
              </a:lnSpc>
              <a:spcBef>
                <a:spcPts val="0"/>
              </a:spcBef>
              <a:spcAft>
                <a:spcPts val="0"/>
              </a:spcAft>
              <a:buClr>
                <a:srgbClr val="2B3E72"/>
              </a:buClr>
              <a:buSzPts val="2000"/>
              <a:buFont typeface="Source Sans Pro"/>
              <a:buChar char="●"/>
            </a:pPr>
            <a:r>
              <a:rPr lang="es-ES" sz="2000">
                <a:solidFill>
                  <a:srgbClr val="2B3E72"/>
                </a:solidFill>
                <a:latin typeface="Source Sans Pro"/>
                <a:ea typeface="Source Sans Pro"/>
                <a:cs typeface="Source Sans Pro"/>
                <a:sym typeface="Source Sans Pro"/>
              </a:rPr>
              <a:t>Cómo establecer </a:t>
            </a:r>
            <a:r>
              <a:rPr lang="es-ES" sz="2000">
                <a:solidFill>
                  <a:srgbClr val="2B3E72"/>
                </a:solidFill>
                <a:latin typeface="Source Sans Pro"/>
                <a:ea typeface="Source Sans Pro"/>
                <a:cs typeface="Source Sans Pro"/>
                <a:sym typeface="Source Sans Pro"/>
              </a:rPr>
              <a:t>limitaciones</a:t>
            </a:r>
            <a:r>
              <a:rPr lang="es-ES" sz="2000">
                <a:solidFill>
                  <a:srgbClr val="2B3E72"/>
                </a:solidFill>
                <a:latin typeface="Source Sans Pro"/>
                <a:ea typeface="Source Sans Pro"/>
                <a:cs typeface="Source Sans Pro"/>
                <a:sym typeface="Source Sans Pro"/>
              </a:rPr>
              <a:t> a ciertos datos aun siendo administrador</a:t>
            </a:r>
            <a:endParaRPr i="0" sz="2000" u="none" cap="none" strike="noStrike">
              <a:solidFill>
                <a:srgbClr val="2B3E72"/>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27ea66a2f6_0_23"/>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8" name="Google Shape;248;g327ea66a2f6_0_23"/>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249" name="Google Shape;249;g327ea66a2f6_0_23"/>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Juego de datos</a:t>
            </a:r>
            <a:endParaRPr i="0" sz="2600" u="none" cap="none" strike="noStrike">
              <a:solidFill>
                <a:srgbClr val="000000"/>
              </a:solidFill>
              <a:latin typeface="Source Sans Pro"/>
              <a:ea typeface="Source Sans Pro"/>
              <a:cs typeface="Source Sans Pro"/>
              <a:sym typeface="Source Sans Pro"/>
            </a:endParaRPr>
          </a:p>
        </p:txBody>
      </p:sp>
      <p:sp>
        <p:nvSpPr>
          <p:cNvPr id="250" name="Google Shape;250;g327ea66a2f6_0_23"/>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pic>
        <p:nvPicPr>
          <p:cNvPr id="251" name="Google Shape;251;g327ea66a2f6_0_23"/>
          <p:cNvPicPr preferRelativeResize="0"/>
          <p:nvPr/>
        </p:nvPicPr>
        <p:blipFill rotWithShape="1">
          <a:blip r:embed="rId4">
            <a:alphaModFix/>
          </a:blip>
          <a:srcRect b="0" l="0" r="0" t="0"/>
          <a:stretch/>
        </p:blipFill>
        <p:spPr>
          <a:xfrm>
            <a:off x="2321324" y="1573125"/>
            <a:ext cx="4902675" cy="2370800"/>
          </a:xfrm>
          <a:prstGeom prst="rect">
            <a:avLst/>
          </a:prstGeom>
          <a:noFill/>
          <a:ln cap="flat" cmpd="sng" w="9525">
            <a:solidFill>
              <a:srgbClr val="2F48A7"/>
            </a:solidFill>
            <a:prstDash val="solid"/>
            <a:round/>
            <a:headEnd len="sm" w="sm" type="none"/>
            <a:tailEnd len="sm" w="sm" type="none"/>
          </a:ln>
        </p:spPr>
      </p:pic>
      <p:pic>
        <p:nvPicPr>
          <p:cNvPr id="252" name="Google Shape;252;g327ea66a2f6_0_23"/>
          <p:cNvPicPr preferRelativeResize="0"/>
          <p:nvPr/>
        </p:nvPicPr>
        <p:blipFill>
          <a:blip r:embed="rId5">
            <a:alphaModFix/>
          </a:blip>
          <a:stretch>
            <a:fillRect/>
          </a:stretch>
        </p:blipFill>
        <p:spPr>
          <a:xfrm>
            <a:off x="2719538" y="2337176"/>
            <a:ext cx="4087952" cy="2508274"/>
          </a:xfrm>
          <a:prstGeom prst="rect">
            <a:avLst/>
          </a:prstGeom>
          <a:noFill/>
          <a:ln cap="flat" cmpd="sng" w="9525">
            <a:solidFill>
              <a:srgbClr val="2F48A7"/>
            </a:solidFill>
            <a:prstDash val="solid"/>
            <a:round/>
            <a:headEnd len="sm" w="sm" type="none"/>
            <a:tailEnd len="sm" w="sm" type="none"/>
          </a:ln>
        </p:spPr>
      </p:pic>
      <p:sp>
        <p:nvSpPr>
          <p:cNvPr id="253" name="Google Shape;253;g327ea66a2f6_0_23"/>
          <p:cNvSpPr txBox="1"/>
          <p:nvPr/>
        </p:nvSpPr>
        <p:spPr>
          <a:xfrm>
            <a:off x="718925" y="722550"/>
            <a:ext cx="7719300" cy="7809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1" lang="es-ES" sz="1100">
                <a:solidFill>
                  <a:srgbClr val="2F48A7"/>
                </a:solidFill>
                <a:latin typeface="Source Sans Pro"/>
                <a:ea typeface="Source Sans Pro"/>
                <a:cs typeface="Source Sans Pro"/>
                <a:sym typeface="Source Sans Pro"/>
              </a:rPr>
              <a:t>Juego de datos</a:t>
            </a:r>
            <a:r>
              <a:rPr lang="es-ES" sz="1100">
                <a:solidFill>
                  <a:srgbClr val="2F48A7"/>
                </a:solidFill>
                <a:latin typeface="Source Sans Pro"/>
                <a:ea typeface="Source Sans Pro"/>
                <a:cs typeface="Source Sans Pro"/>
                <a:sym typeface="Source Sans Pro"/>
              </a:rPr>
              <a:t>: Es una herramienta que permite controlar qué información pueden ver los usuarios dentro de la plataforma. Funciona como un filtro adicional a los permisos de usuario, asegurando que cada persona solo acceda a los datos que realmente necesita.</a:t>
            </a:r>
            <a:endParaRPr i="0" sz="21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327ea66a2f6_0_3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g327ea66a2f6_0_39"/>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260" name="Google Shape;260;g327ea66a2f6_0_39"/>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Configuración Juego de datos</a:t>
            </a:r>
            <a:endParaRPr i="0" sz="2600" u="none" cap="none" strike="noStrike">
              <a:solidFill>
                <a:srgbClr val="000000"/>
              </a:solidFill>
              <a:latin typeface="Source Sans Pro"/>
              <a:ea typeface="Source Sans Pro"/>
              <a:cs typeface="Source Sans Pro"/>
              <a:sym typeface="Source Sans Pro"/>
            </a:endParaRPr>
          </a:p>
        </p:txBody>
      </p:sp>
      <p:sp>
        <p:nvSpPr>
          <p:cNvPr id="261" name="Google Shape;261;g327ea66a2f6_0_39"/>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62" name="Google Shape;262;g327ea66a2f6_0_39"/>
          <p:cNvPicPr preferRelativeResize="0"/>
          <p:nvPr/>
        </p:nvPicPr>
        <p:blipFill>
          <a:blip r:embed="rId4">
            <a:alphaModFix/>
          </a:blip>
          <a:stretch>
            <a:fillRect/>
          </a:stretch>
        </p:blipFill>
        <p:spPr>
          <a:xfrm>
            <a:off x="2275528" y="795000"/>
            <a:ext cx="4964098" cy="2271876"/>
          </a:xfrm>
          <a:prstGeom prst="rect">
            <a:avLst/>
          </a:prstGeom>
          <a:noFill/>
          <a:ln>
            <a:noFill/>
          </a:ln>
        </p:spPr>
      </p:pic>
      <p:sp>
        <p:nvSpPr>
          <p:cNvPr id="263" name="Google Shape;263;g327ea66a2f6_0_39"/>
          <p:cNvSpPr txBox="1"/>
          <p:nvPr/>
        </p:nvSpPr>
        <p:spPr>
          <a:xfrm>
            <a:off x="897925" y="3209000"/>
            <a:ext cx="7719300" cy="110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s-ES" sz="1200">
                <a:solidFill>
                  <a:srgbClr val="2F48A7"/>
                </a:solidFill>
                <a:latin typeface="Source Sans Pro"/>
                <a:ea typeface="Source Sans Pro"/>
                <a:cs typeface="Source Sans Pro"/>
                <a:sym typeface="Source Sans Pro"/>
              </a:rPr>
              <a:t>Al crear un nuevo juego de datos, primero debes asignarle un </a:t>
            </a:r>
            <a:r>
              <a:rPr b="1" lang="es-ES" sz="1200">
                <a:solidFill>
                  <a:srgbClr val="2F48A7"/>
                </a:solidFill>
                <a:latin typeface="Source Sans Pro"/>
                <a:ea typeface="Source Sans Pro"/>
                <a:cs typeface="Source Sans Pro"/>
                <a:sym typeface="Source Sans Pro"/>
              </a:rPr>
              <a:t>nombre</a:t>
            </a:r>
            <a:r>
              <a:rPr lang="es-ES" sz="1200">
                <a:solidFill>
                  <a:srgbClr val="2F48A7"/>
                </a:solidFill>
                <a:latin typeface="Source Sans Pro"/>
                <a:ea typeface="Source Sans Pro"/>
                <a:cs typeface="Source Sans Pro"/>
                <a:sym typeface="Source Sans Pro"/>
              </a:rPr>
              <a:t> y una </a:t>
            </a:r>
            <a:r>
              <a:rPr b="1" lang="es-ES" sz="1200">
                <a:solidFill>
                  <a:srgbClr val="2F48A7"/>
                </a:solidFill>
                <a:latin typeface="Source Sans Pro"/>
                <a:ea typeface="Source Sans Pro"/>
                <a:cs typeface="Source Sans Pro"/>
                <a:sym typeface="Source Sans Pro"/>
              </a:rPr>
              <a:t>descripción</a:t>
            </a:r>
            <a:r>
              <a:rPr lang="es-ES" sz="1200">
                <a:solidFill>
                  <a:srgbClr val="2F48A7"/>
                </a:solidFill>
                <a:latin typeface="Source Sans Pro"/>
                <a:ea typeface="Source Sans Pro"/>
                <a:cs typeface="Source Sans Pro"/>
                <a:sym typeface="Source Sans Pro"/>
              </a:rPr>
              <a:t>. Sin embargo, una vez creado, el juego de datos estará vacío, por lo que deberás definir qué información incluirá.</a:t>
            </a:r>
            <a:endParaRPr sz="1200">
              <a:solidFill>
                <a:srgbClr val="2F48A7"/>
              </a:solidFill>
              <a:latin typeface="Source Sans Pro"/>
              <a:ea typeface="Source Sans Pro"/>
              <a:cs typeface="Source Sans Pro"/>
              <a:sym typeface="Source Sans Pro"/>
            </a:endParaRPr>
          </a:p>
          <a:p>
            <a:pPr indent="-304800" lvl="0" marL="457200" rtl="0" algn="l">
              <a:lnSpc>
                <a:spcPct val="115000"/>
              </a:lnSpc>
              <a:spcBef>
                <a:spcPts val="1200"/>
              </a:spcBef>
              <a:spcAft>
                <a:spcPts val="0"/>
              </a:spcAft>
              <a:buClr>
                <a:srgbClr val="FFB202"/>
              </a:buClr>
              <a:buSzPts val="1200"/>
              <a:buFont typeface="Source Sans Pro"/>
              <a:buChar char="●"/>
            </a:pPr>
            <a:r>
              <a:rPr b="1" lang="es-ES" sz="1200">
                <a:solidFill>
                  <a:srgbClr val="2F48A7"/>
                </a:solidFill>
                <a:latin typeface="Source Sans Pro"/>
                <a:ea typeface="Source Sans Pro"/>
                <a:cs typeface="Source Sans Pro"/>
                <a:sym typeface="Source Sans Pro"/>
              </a:rPr>
              <a:t>Empresas</a:t>
            </a:r>
            <a:endParaRPr b="1" sz="1200">
              <a:solidFill>
                <a:srgbClr val="2F48A7"/>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FFB202"/>
              </a:buClr>
              <a:buSzPts val="1200"/>
              <a:buChar char="●"/>
            </a:pPr>
            <a:r>
              <a:rPr b="1" lang="es-ES" sz="1200">
                <a:solidFill>
                  <a:srgbClr val="2F48A7"/>
                </a:solidFill>
                <a:latin typeface="Source Sans Pro"/>
                <a:ea typeface="Source Sans Pro"/>
                <a:cs typeface="Source Sans Pro"/>
                <a:sym typeface="Source Sans Pro"/>
              </a:rPr>
              <a:t>Usuarios</a:t>
            </a:r>
            <a:r>
              <a:rPr lang="es-ES" sz="1200">
                <a:solidFill>
                  <a:srgbClr val="2F48A7"/>
                </a:solidFill>
                <a:latin typeface="Source Sans Pro"/>
                <a:ea typeface="Source Sans Pro"/>
                <a:cs typeface="Source Sans Pro"/>
                <a:sym typeface="Source Sans Pro"/>
              </a:rPr>
              <a:t> asociados al juego de datos</a:t>
            </a:r>
            <a:endParaRPr sz="1200">
              <a:solidFill>
                <a:srgbClr val="2F48A7"/>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FFB202"/>
              </a:buClr>
              <a:buSzPts val="1200"/>
              <a:buFont typeface="Source Sans Pro"/>
              <a:buChar char="●"/>
            </a:pPr>
            <a:r>
              <a:rPr b="1" lang="es-ES" sz="1200">
                <a:solidFill>
                  <a:srgbClr val="2F48A7"/>
                </a:solidFill>
                <a:latin typeface="Source Sans Pro"/>
                <a:ea typeface="Source Sans Pro"/>
                <a:cs typeface="Source Sans Pro"/>
                <a:sym typeface="Source Sans Pro"/>
              </a:rPr>
              <a:t>Plantillas de documentos</a:t>
            </a:r>
            <a:endParaRPr b="1" sz="1200">
              <a:solidFill>
                <a:srgbClr val="2F48A7"/>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FFB202"/>
              </a:buClr>
              <a:buSzPts val="1200"/>
              <a:buFont typeface="Source Sans Pro"/>
              <a:buChar char="●"/>
            </a:pPr>
            <a:r>
              <a:rPr b="1" lang="es-ES" sz="1200">
                <a:solidFill>
                  <a:srgbClr val="2F48A7"/>
                </a:solidFill>
                <a:latin typeface="Source Sans Pro"/>
                <a:ea typeface="Source Sans Pro"/>
                <a:cs typeface="Source Sans Pro"/>
                <a:sym typeface="Source Sans Pro"/>
              </a:rPr>
              <a:t>Cargos</a:t>
            </a:r>
            <a:endParaRPr b="1" sz="1200">
              <a:solidFill>
                <a:srgbClr val="2F48A7"/>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FFB202"/>
              </a:buClr>
              <a:buSzPts val="1200"/>
              <a:buFont typeface="Source Sans Pro"/>
              <a:buChar char="●"/>
            </a:pPr>
            <a:r>
              <a:rPr b="1" lang="es-ES" sz="1200">
                <a:solidFill>
                  <a:srgbClr val="2F48A7"/>
                </a:solidFill>
                <a:latin typeface="Source Sans Pro"/>
                <a:ea typeface="Source Sans Pro"/>
                <a:cs typeface="Source Sans Pro"/>
                <a:sym typeface="Source Sans Pro"/>
              </a:rPr>
              <a:t>Ítems</a:t>
            </a:r>
            <a:endParaRPr i="0" sz="15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27ea66a2f6_0_5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9" name="Google Shape;269;g327ea66a2f6_0_52"/>
          <p:cNvPicPr preferRelativeResize="0"/>
          <p:nvPr/>
        </p:nvPicPr>
        <p:blipFill rotWithShape="1">
          <a:blip r:embed="rId3">
            <a:alphaModFix/>
          </a:blip>
          <a:srcRect b="0" l="0" r="0" t="0"/>
          <a:stretch/>
        </p:blipFill>
        <p:spPr>
          <a:xfrm>
            <a:off x="8011025" y="4522994"/>
            <a:ext cx="685726" cy="289091"/>
          </a:xfrm>
          <a:prstGeom prst="rect">
            <a:avLst/>
          </a:prstGeom>
          <a:noFill/>
          <a:ln>
            <a:noFill/>
          </a:ln>
        </p:spPr>
      </p:pic>
      <p:sp>
        <p:nvSpPr>
          <p:cNvPr id="270" name="Google Shape;270;g327ea66a2f6_0_52"/>
          <p:cNvSpPr txBox="1"/>
          <p:nvPr/>
        </p:nvSpPr>
        <p:spPr>
          <a:xfrm>
            <a:off x="700800" y="67875"/>
            <a:ext cx="6523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s-ES" sz="2600">
                <a:solidFill>
                  <a:srgbClr val="2F48A7"/>
                </a:solidFill>
                <a:latin typeface="Source Sans Pro"/>
                <a:ea typeface="Source Sans Pro"/>
                <a:cs typeface="Source Sans Pro"/>
                <a:sym typeface="Source Sans Pro"/>
              </a:rPr>
              <a:t>Juego de Datos</a:t>
            </a:r>
            <a:endParaRPr i="0" sz="2600" u="none" cap="none" strike="noStrike">
              <a:solidFill>
                <a:srgbClr val="000000"/>
              </a:solidFill>
              <a:latin typeface="Source Sans Pro"/>
              <a:ea typeface="Source Sans Pro"/>
              <a:cs typeface="Source Sans Pro"/>
              <a:sym typeface="Source Sans Pro"/>
            </a:endParaRPr>
          </a:p>
        </p:txBody>
      </p:sp>
      <p:sp>
        <p:nvSpPr>
          <p:cNvPr id="271" name="Google Shape;271;g327ea66a2f6_0_52"/>
          <p:cNvSpPr/>
          <p:nvPr/>
        </p:nvSpPr>
        <p:spPr>
          <a:xfrm>
            <a:off x="795125" y="6528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272" name="Google Shape;272;g327ea66a2f6_0_52"/>
          <p:cNvPicPr preferRelativeResize="0"/>
          <p:nvPr/>
        </p:nvPicPr>
        <p:blipFill>
          <a:blip r:embed="rId4">
            <a:alphaModFix/>
          </a:blip>
          <a:stretch>
            <a:fillRect/>
          </a:stretch>
        </p:blipFill>
        <p:spPr>
          <a:xfrm>
            <a:off x="726025" y="882675"/>
            <a:ext cx="8265572" cy="2406568"/>
          </a:xfrm>
          <a:prstGeom prst="rect">
            <a:avLst/>
          </a:prstGeom>
          <a:noFill/>
          <a:ln>
            <a:noFill/>
          </a:ln>
        </p:spPr>
      </p:pic>
      <p:sp>
        <p:nvSpPr>
          <p:cNvPr id="273" name="Google Shape;273;g327ea66a2f6_0_52"/>
          <p:cNvSpPr txBox="1"/>
          <p:nvPr/>
        </p:nvSpPr>
        <p:spPr>
          <a:xfrm>
            <a:off x="1376575" y="3404150"/>
            <a:ext cx="6773100" cy="140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ES" sz="1200">
                <a:solidFill>
                  <a:srgbClr val="2F48A7"/>
                </a:solidFill>
                <a:latin typeface="Source Sans Pro"/>
                <a:ea typeface="Source Sans Pro"/>
                <a:cs typeface="Source Sans Pro"/>
                <a:sym typeface="Source Sans Pro"/>
              </a:rPr>
              <a:t>Te estarás preguntando cómo funciona un juego de datos, y la descripción es bastante simple. Al limitar el acceso a un juego de datos, podemos otorgar permisos solo para ciertos apartados. Por ejemplo, si le damos acceso al usuario solo a la empresa Disney, podrá ver las otras dos empresas, pero no podrá modificar nada relacionado con ellas. Este principio aplica para todos los apartados incluidos en el juego de datos.</a:t>
            </a:r>
            <a:endParaRPr sz="1200">
              <a:solidFill>
                <a:srgbClr val="2F48A7"/>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2845a28a19_1_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279" name="Google Shape;279;g32845a28a19_1_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280" name="Google Shape;280;g32845a28a19_1_0"/>
          <p:cNvPicPr preferRelativeResize="0"/>
          <p:nvPr/>
        </p:nvPicPr>
        <p:blipFill rotWithShape="1">
          <a:blip r:embed="rId3">
            <a:alphaModFix/>
          </a:blip>
          <a:srcRect b="0" l="0" r="0" t="0"/>
          <a:stretch/>
        </p:blipFill>
        <p:spPr>
          <a:xfrm>
            <a:off x="0" y="0"/>
            <a:ext cx="9144003" cy="51435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g30584c383a6_0_57"/>
          <p:cNvSpPr txBox="1"/>
          <p:nvPr/>
        </p:nvSpPr>
        <p:spPr>
          <a:xfrm>
            <a:off x="963900" y="1115188"/>
            <a:ext cx="7216200" cy="90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i="0" lang="es-ES" sz="1800" u="none" cap="none" strike="noStrike">
                <a:solidFill>
                  <a:srgbClr val="2B3E72"/>
                </a:solidFill>
                <a:latin typeface="Source Sans Pro"/>
                <a:ea typeface="Source Sans Pro"/>
                <a:cs typeface="Source Sans Pro"/>
                <a:sym typeface="Source Sans Pro"/>
              </a:rPr>
              <a:t>Ven y cuéntanos tus dudas. Este es un espacio abierto para la comunicación y posibles ejercicios que quieras realizar.</a:t>
            </a:r>
            <a:endParaRPr i="0" sz="1800" u="none" cap="none" strike="noStrike">
              <a:solidFill>
                <a:srgbClr val="2B3E72"/>
              </a:solidFill>
              <a:latin typeface="Source Sans Pro"/>
              <a:ea typeface="Source Sans Pro"/>
              <a:cs typeface="Source Sans Pro"/>
              <a:sym typeface="Source Sans Pro"/>
            </a:endParaRPr>
          </a:p>
        </p:txBody>
      </p:sp>
      <p:sp>
        <p:nvSpPr>
          <p:cNvPr id="286" name="Google Shape;286;g30584c383a6_0_57"/>
          <p:cNvSpPr txBox="1"/>
          <p:nvPr/>
        </p:nvSpPr>
        <p:spPr>
          <a:xfrm>
            <a:off x="754800" y="393475"/>
            <a:ext cx="7634400" cy="6525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Clr>
                <a:srgbClr val="000000"/>
              </a:buClr>
              <a:buSzPts val="3800"/>
              <a:buFont typeface="Arial"/>
              <a:buNone/>
            </a:pPr>
            <a:r>
              <a:rPr b="1" i="0" lang="es-ES" sz="3800" u="none" cap="none" strike="noStrike">
                <a:solidFill>
                  <a:srgbClr val="2B3E72"/>
                </a:solidFill>
                <a:latin typeface="Source Sans Pro"/>
                <a:ea typeface="Source Sans Pro"/>
                <a:cs typeface="Source Sans Pro"/>
                <a:sym typeface="Source Sans Pro"/>
              </a:rPr>
              <a:t>Espacio para dudas</a:t>
            </a:r>
            <a:endParaRPr b="1" i="0" sz="3800" u="none" cap="none" strike="noStrike">
              <a:solidFill>
                <a:srgbClr val="2B3E72"/>
              </a:solidFill>
              <a:latin typeface="Source Sans Pro"/>
              <a:ea typeface="Source Sans Pro"/>
              <a:cs typeface="Source Sans Pro"/>
              <a:sym typeface="Source Sans Pro"/>
            </a:endParaRPr>
          </a:p>
        </p:txBody>
      </p:sp>
      <p:pic>
        <p:nvPicPr>
          <p:cNvPr id="287" name="Google Shape;287;g30584c383a6_0_57"/>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288" name="Google Shape;288;g30584c383a6_0_57"/>
          <p:cNvSpPr txBox="1"/>
          <p:nvPr/>
        </p:nvSpPr>
        <p:spPr>
          <a:xfrm>
            <a:off x="633325" y="2087106"/>
            <a:ext cx="4357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chemeClr val="dk1"/>
              </a:buClr>
              <a:buSzPts val="1100"/>
              <a:buFont typeface="Arial"/>
              <a:buNone/>
            </a:pPr>
            <a:r>
              <a:t/>
            </a:r>
            <a:endParaRPr b="0" i="0" sz="1600" u="none" cap="none" strike="noStrike">
              <a:solidFill>
                <a:srgbClr val="2F48A7"/>
              </a:solidFill>
              <a:latin typeface="Arial"/>
              <a:ea typeface="Arial"/>
              <a:cs typeface="Arial"/>
              <a:sym typeface="Arial"/>
            </a:endParaRPr>
          </a:p>
        </p:txBody>
      </p:sp>
      <p:pic>
        <p:nvPicPr>
          <p:cNvPr id="289" name="Google Shape;289;g30584c383a6_0_57"/>
          <p:cNvPicPr preferRelativeResize="0"/>
          <p:nvPr/>
        </p:nvPicPr>
        <p:blipFill rotWithShape="1">
          <a:blip r:embed="rId5">
            <a:alphaModFix/>
          </a:blip>
          <a:srcRect b="0" l="0" r="0" t="0"/>
          <a:stretch/>
        </p:blipFill>
        <p:spPr>
          <a:xfrm>
            <a:off x="2393097" y="2065263"/>
            <a:ext cx="4357800" cy="24512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3" name="Shape 293"/>
        <p:cNvGrpSpPr/>
        <p:nvPr/>
      </p:nvGrpSpPr>
      <p:grpSpPr>
        <a:xfrm>
          <a:off x="0" y="0"/>
          <a:ext cx="0" cy="0"/>
          <a:chOff x="0" y="0"/>
          <a:chExt cx="0" cy="0"/>
        </a:xfrm>
      </p:grpSpPr>
      <p:sp>
        <p:nvSpPr>
          <p:cNvPr id="294" name="Google Shape;294;g2e4b9861927_0_88"/>
          <p:cNvSpPr txBox="1"/>
          <p:nvPr/>
        </p:nvSpPr>
        <p:spPr>
          <a:xfrm>
            <a:off x="5087175" y="2048400"/>
            <a:ext cx="3386700" cy="10713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000"/>
              <a:buFont typeface="Arial"/>
              <a:buNone/>
            </a:pPr>
            <a:r>
              <a:rPr b="1" i="0" lang="es-ES" sz="3600" u="none" cap="none" strike="noStrike">
                <a:solidFill>
                  <a:srgbClr val="2F48A7"/>
                </a:solidFill>
                <a:latin typeface="Source Sans Pro"/>
                <a:ea typeface="Source Sans Pro"/>
                <a:cs typeface="Source Sans Pro"/>
                <a:sym typeface="Source Sans Pro"/>
              </a:rPr>
              <a:t>¡Vamos a la plataforma!</a:t>
            </a:r>
            <a:endParaRPr b="1" i="0" sz="3600" u="none" cap="none" strike="noStrike">
              <a:solidFill>
                <a:srgbClr val="2F48A7"/>
              </a:solidFill>
              <a:latin typeface="Source Sans Pro"/>
              <a:ea typeface="Source Sans Pro"/>
              <a:cs typeface="Source Sans Pro"/>
              <a:sym typeface="Source Sans Pro"/>
            </a:endParaRPr>
          </a:p>
        </p:txBody>
      </p:sp>
      <p:pic>
        <p:nvPicPr>
          <p:cNvPr id="295" name="Google Shape;295;g2e4b9861927_0_88"/>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descr="Gestin_de_personas_3.png" id="296" name="Google Shape;296;g2e4b9861927_0_88"/>
          <p:cNvPicPr preferRelativeResize="0"/>
          <p:nvPr/>
        </p:nvPicPr>
        <p:blipFill rotWithShape="1">
          <a:blip r:embed="rId5">
            <a:alphaModFix/>
          </a:blip>
          <a:srcRect b="0" l="0" r="0" t="0"/>
          <a:stretch/>
        </p:blipFill>
        <p:spPr>
          <a:xfrm>
            <a:off x="739250" y="703775"/>
            <a:ext cx="3735950" cy="3735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0" name="Shape 300"/>
        <p:cNvGrpSpPr/>
        <p:nvPr/>
      </p:nvGrpSpPr>
      <p:grpSpPr>
        <a:xfrm>
          <a:off x="0" y="0"/>
          <a:ext cx="0" cy="0"/>
          <a:chOff x="0" y="0"/>
          <a:chExt cx="0" cy="0"/>
        </a:xfrm>
      </p:grpSpPr>
      <p:pic>
        <p:nvPicPr>
          <p:cNvPr id="301" name="Google Shape;301;p32"/>
          <p:cNvPicPr preferRelativeResize="0"/>
          <p:nvPr/>
        </p:nvPicPr>
        <p:blipFill rotWithShape="1">
          <a:blip r:embed="rId4">
            <a:alphaModFix/>
          </a:blip>
          <a:srcRect b="0" l="0" r="0" t="0"/>
          <a:stretch/>
        </p:blipFill>
        <p:spPr>
          <a:xfrm>
            <a:off x="3740256" y="4405000"/>
            <a:ext cx="1663489" cy="461700"/>
          </a:xfrm>
          <a:prstGeom prst="rect">
            <a:avLst/>
          </a:prstGeom>
          <a:noFill/>
          <a:ln>
            <a:noFill/>
          </a:ln>
        </p:spPr>
      </p:pic>
      <p:pic>
        <p:nvPicPr>
          <p:cNvPr id="302" name="Google Shape;302;p32"/>
          <p:cNvPicPr preferRelativeResize="0"/>
          <p:nvPr/>
        </p:nvPicPr>
        <p:blipFill rotWithShape="1">
          <a:blip r:embed="rId5">
            <a:alphaModFix/>
          </a:blip>
          <a:srcRect b="0" l="0" r="0" t="0"/>
          <a:stretch/>
        </p:blipFill>
        <p:spPr>
          <a:xfrm>
            <a:off x="2073663" y="2161862"/>
            <a:ext cx="4996675" cy="81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pic>
        <p:nvPicPr>
          <p:cNvPr id="76" name="Google Shape;76;g304468ff1d8_0_79"/>
          <p:cNvPicPr preferRelativeResize="0"/>
          <p:nvPr/>
        </p:nvPicPr>
        <p:blipFill rotWithShape="1">
          <a:blip r:embed="rId4">
            <a:alphaModFix/>
          </a:blip>
          <a:srcRect b="0" l="0" r="0" t="0"/>
          <a:stretch/>
        </p:blipFill>
        <p:spPr>
          <a:xfrm>
            <a:off x="7112460" y="4405000"/>
            <a:ext cx="1663489" cy="461700"/>
          </a:xfrm>
          <a:prstGeom prst="rect">
            <a:avLst/>
          </a:prstGeom>
          <a:noFill/>
          <a:ln>
            <a:noFill/>
          </a:ln>
        </p:spPr>
      </p:pic>
      <p:pic>
        <p:nvPicPr>
          <p:cNvPr id="77" name="Google Shape;77;g304468ff1d8_0_79"/>
          <p:cNvPicPr preferRelativeResize="0"/>
          <p:nvPr/>
        </p:nvPicPr>
        <p:blipFill rotWithShape="1">
          <a:blip r:embed="rId5">
            <a:alphaModFix/>
          </a:blip>
          <a:srcRect b="0" l="0" r="0" t="0"/>
          <a:stretch/>
        </p:blipFill>
        <p:spPr>
          <a:xfrm>
            <a:off x="6110900" y="1371600"/>
            <a:ext cx="2575900" cy="2575900"/>
          </a:xfrm>
          <a:prstGeom prst="rect">
            <a:avLst/>
          </a:prstGeom>
          <a:noFill/>
          <a:ln>
            <a:noFill/>
          </a:ln>
        </p:spPr>
      </p:pic>
      <p:sp>
        <p:nvSpPr>
          <p:cNvPr id="78" name="Google Shape;78;g304468ff1d8_0_79"/>
          <p:cNvSpPr txBox="1"/>
          <p:nvPr/>
        </p:nvSpPr>
        <p:spPr>
          <a:xfrm>
            <a:off x="498200" y="438151"/>
            <a:ext cx="5612700" cy="436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s-ES" sz="2000">
                <a:solidFill>
                  <a:srgbClr val="FFB202"/>
                </a:solidFill>
                <a:latin typeface="Source Sans Pro"/>
                <a:ea typeface="Source Sans Pro"/>
                <a:cs typeface="Source Sans Pro"/>
                <a:sym typeface="Source Sans Pro"/>
              </a:rPr>
              <a:t>Objetivo de la Capacitación</a:t>
            </a:r>
            <a:endParaRPr b="1" sz="2000">
              <a:solidFill>
                <a:srgbClr val="FFB202"/>
              </a:solidFill>
              <a:latin typeface="Source Sans Pro"/>
              <a:ea typeface="Source Sans Pro"/>
              <a:cs typeface="Source Sans Pro"/>
              <a:sym typeface="Source Sans Pro"/>
            </a:endParaRPr>
          </a:p>
          <a:p>
            <a:pPr indent="-323850" lvl="0" marL="457200" rtl="0" algn="just">
              <a:lnSpc>
                <a:spcPct val="115000"/>
              </a:lnSpc>
              <a:spcBef>
                <a:spcPts val="1200"/>
              </a:spcBef>
              <a:spcAft>
                <a:spcPts val="0"/>
              </a:spcAft>
              <a:buClr>
                <a:srgbClr val="FFB202"/>
              </a:buClr>
              <a:buSzPts val="1500"/>
              <a:buChar char="●"/>
            </a:pPr>
            <a:r>
              <a:rPr b="1" lang="es-ES" sz="1500">
                <a:solidFill>
                  <a:srgbClr val="FFB202"/>
                </a:solidFill>
                <a:latin typeface="Source Sans Pro"/>
                <a:ea typeface="Source Sans Pro"/>
                <a:cs typeface="Source Sans Pro"/>
                <a:sym typeface="Source Sans Pro"/>
              </a:rPr>
              <a:t>Escalas de evaluación:</a:t>
            </a:r>
            <a:r>
              <a:rPr lang="es-ES" sz="1500">
                <a:solidFill>
                  <a:schemeClr val="lt1"/>
                </a:solidFill>
                <a:latin typeface="Source Sans Pro"/>
                <a:ea typeface="Source Sans Pro"/>
                <a:cs typeface="Source Sans Pro"/>
                <a:sym typeface="Source Sans Pro"/>
              </a:rPr>
              <a:t> Aprende a crear y utilizar escalas de evaluación adecuadas para las necesidades de tu compañía.</a:t>
            </a:r>
            <a:br>
              <a:rPr lang="es-ES" sz="1500">
                <a:solidFill>
                  <a:schemeClr val="lt1"/>
                </a:solidFill>
                <a:latin typeface="Source Sans Pro"/>
                <a:ea typeface="Source Sans Pro"/>
                <a:cs typeface="Source Sans Pro"/>
                <a:sym typeface="Source Sans Pro"/>
              </a:rPr>
            </a:br>
            <a:endParaRPr sz="1500">
              <a:solidFill>
                <a:schemeClr val="lt1"/>
              </a:solidFill>
              <a:latin typeface="Source Sans Pro"/>
              <a:ea typeface="Source Sans Pro"/>
              <a:cs typeface="Source Sans Pro"/>
              <a:sym typeface="Source Sans Pro"/>
            </a:endParaRPr>
          </a:p>
          <a:p>
            <a:pPr indent="-323850" lvl="0" marL="457200" rtl="0" algn="just">
              <a:lnSpc>
                <a:spcPct val="115000"/>
              </a:lnSpc>
              <a:spcBef>
                <a:spcPts val="0"/>
              </a:spcBef>
              <a:spcAft>
                <a:spcPts val="0"/>
              </a:spcAft>
              <a:buClr>
                <a:srgbClr val="FFB202"/>
              </a:buClr>
              <a:buSzPts val="1500"/>
              <a:buChar char="●"/>
            </a:pPr>
            <a:r>
              <a:rPr b="1" lang="es-ES" sz="1500">
                <a:solidFill>
                  <a:srgbClr val="FFB202"/>
                </a:solidFill>
                <a:latin typeface="Source Sans Pro"/>
                <a:ea typeface="Source Sans Pro"/>
                <a:cs typeface="Source Sans Pro"/>
                <a:sym typeface="Source Sans Pro"/>
              </a:rPr>
              <a:t>Localidades:</a:t>
            </a:r>
            <a:r>
              <a:rPr lang="es-ES" sz="1500">
                <a:solidFill>
                  <a:schemeClr val="lt1"/>
                </a:solidFill>
                <a:latin typeface="Source Sans Pro"/>
                <a:ea typeface="Source Sans Pro"/>
                <a:cs typeface="Source Sans Pro"/>
                <a:sym typeface="Source Sans Pro"/>
              </a:rPr>
              <a:t> Configura localidades más específicas cuando un estado y municipio no sean suficientes.</a:t>
            </a:r>
            <a:br>
              <a:rPr lang="es-ES" sz="1500">
                <a:solidFill>
                  <a:schemeClr val="lt1"/>
                </a:solidFill>
                <a:latin typeface="Source Sans Pro"/>
                <a:ea typeface="Source Sans Pro"/>
                <a:cs typeface="Source Sans Pro"/>
                <a:sym typeface="Source Sans Pro"/>
              </a:rPr>
            </a:br>
            <a:endParaRPr sz="1500">
              <a:solidFill>
                <a:schemeClr val="lt1"/>
              </a:solidFill>
              <a:latin typeface="Source Sans Pro"/>
              <a:ea typeface="Source Sans Pro"/>
              <a:cs typeface="Source Sans Pro"/>
              <a:sym typeface="Source Sans Pro"/>
            </a:endParaRPr>
          </a:p>
          <a:p>
            <a:pPr indent="-323850" lvl="0" marL="457200" rtl="0" algn="just">
              <a:lnSpc>
                <a:spcPct val="115000"/>
              </a:lnSpc>
              <a:spcBef>
                <a:spcPts val="0"/>
              </a:spcBef>
              <a:spcAft>
                <a:spcPts val="0"/>
              </a:spcAft>
              <a:buClr>
                <a:srgbClr val="FFB202"/>
              </a:buClr>
              <a:buSzPts val="1500"/>
              <a:buChar char="●"/>
            </a:pPr>
            <a:r>
              <a:rPr b="1" lang="es-ES" sz="1500">
                <a:solidFill>
                  <a:srgbClr val="FFB202"/>
                </a:solidFill>
                <a:latin typeface="Source Sans Pro"/>
                <a:ea typeface="Source Sans Pro"/>
                <a:cs typeface="Source Sans Pro"/>
                <a:sym typeface="Source Sans Pro"/>
              </a:rPr>
              <a:t>Accesos API:</a:t>
            </a:r>
            <a:r>
              <a:rPr lang="es-ES" sz="1500">
                <a:solidFill>
                  <a:schemeClr val="lt1"/>
                </a:solidFill>
                <a:latin typeface="Source Sans Pro"/>
                <a:ea typeface="Source Sans Pro"/>
                <a:cs typeface="Source Sans Pro"/>
                <a:sym typeface="Source Sans Pro"/>
              </a:rPr>
              <a:t> Ajusta los accesos según los requerimientos de integración con otros sistemas.</a:t>
            </a:r>
            <a:br>
              <a:rPr lang="es-ES" sz="1500">
                <a:solidFill>
                  <a:schemeClr val="lt1"/>
                </a:solidFill>
                <a:latin typeface="Source Sans Pro"/>
                <a:ea typeface="Source Sans Pro"/>
                <a:cs typeface="Source Sans Pro"/>
                <a:sym typeface="Source Sans Pro"/>
              </a:rPr>
            </a:br>
            <a:endParaRPr sz="1500">
              <a:solidFill>
                <a:schemeClr val="lt1"/>
              </a:solidFill>
              <a:latin typeface="Source Sans Pro"/>
              <a:ea typeface="Source Sans Pro"/>
              <a:cs typeface="Source Sans Pro"/>
              <a:sym typeface="Source Sans Pro"/>
            </a:endParaRPr>
          </a:p>
          <a:p>
            <a:pPr indent="-323850" lvl="0" marL="457200" rtl="0" algn="just">
              <a:lnSpc>
                <a:spcPct val="115000"/>
              </a:lnSpc>
              <a:spcBef>
                <a:spcPts val="0"/>
              </a:spcBef>
              <a:spcAft>
                <a:spcPts val="0"/>
              </a:spcAft>
              <a:buClr>
                <a:srgbClr val="FFB202"/>
              </a:buClr>
              <a:buSzPts val="1500"/>
              <a:buChar char="●"/>
            </a:pPr>
            <a:r>
              <a:rPr b="1" lang="es-ES" sz="1500">
                <a:solidFill>
                  <a:srgbClr val="FFB202"/>
                </a:solidFill>
                <a:latin typeface="Source Sans Pro"/>
                <a:ea typeface="Source Sans Pro"/>
                <a:cs typeface="Source Sans Pro"/>
                <a:sym typeface="Source Sans Pro"/>
              </a:rPr>
              <a:t>Feriados:</a:t>
            </a:r>
            <a:r>
              <a:rPr lang="es-ES" sz="1500">
                <a:solidFill>
                  <a:srgbClr val="FFB202"/>
                </a:solidFill>
                <a:latin typeface="Source Sans Pro"/>
                <a:ea typeface="Source Sans Pro"/>
                <a:cs typeface="Source Sans Pro"/>
                <a:sym typeface="Source Sans Pro"/>
              </a:rPr>
              <a:t> </a:t>
            </a:r>
            <a:r>
              <a:rPr lang="es-ES" sz="1500">
                <a:solidFill>
                  <a:schemeClr val="lt1"/>
                </a:solidFill>
                <a:latin typeface="Source Sans Pro"/>
                <a:ea typeface="Source Sans Pro"/>
                <a:cs typeface="Source Sans Pro"/>
                <a:sym typeface="Source Sans Pro"/>
              </a:rPr>
              <a:t>Define días de descanso especiales aplicables solo a tu compañía o a localidades específicas.</a:t>
            </a:r>
            <a:br>
              <a:rPr lang="es-ES" sz="1500">
                <a:solidFill>
                  <a:schemeClr val="lt1"/>
                </a:solidFill>
                <a:latin typeface="Source Sans Pro"/>
                <a:ea typeface="Source Sans Pro"/>
                <a:cs typeface="Source Sans Pro"/>
                <a:sym typeface="Source Sans Pro"/>
              </a:rPr>
            </a:br>
            <a:endParaRPr sz="1500">
              <a:solidFill>
                <a:schemeClr val="lt1"/>
              </a:solidFill>
              <a:latin typeface="Source Sans Pro"/>
              <a:ea typeface="Source Sans Pro"/>
              <a:cs typeface="Source Sans Pro"/>
              <a:sym typeface="Source Sans Pro"/>
            </a:endParaRPr>
          </a:p>
          <a:p>
            <a:pPr indent="-323850" lvl="0" marL="457200" rtl="0" algn="just">
              <a:lnSpc>
                <a:spcPct val="115000"/>
              </a:lnSpc>
              <a:spcBef>
                <a:spcPts val="0"/>
              </a:spcBef>
              <a:spcAft>
                <a:spcPts val="0"/>
              </a:spcAft>
              <a:buClr>
                <a:srgbClr val="FFB202"/>
              </a:buClr>
              <a:buSzPts val="1500"/>
              <a:buChar char="●"/>
            </a:pPr>
            <a:r>
              <a:rPr b="1" lang="es-ES" sz="1500">
                <a:solidFill>
                  <a:srgbClr val="FFB202"/>
                </a:solidFill>
                <a:latin typeface="Source Sans Pro"/>
                <a:ea typeface="Source Sans Pro"/>
                <a:cs typeface="Source Sans Pro"/>
                <a:sym typeface="Source Sans Pro"/>
              </a:rPr>
              <a:t>Juego de datos:</a:t>
            </a:r>
            <a:r>
              <a:rPr lang="es-ES" sz="1500">
                <a:solidFill>
                  <a:schemeClr val="lt1"/>
                </a:solidFill>
                <a:latin typeface="Source Sans Pro"/>
                <a:ea typeface="Source Sans Pro"/>
                <a:cs typeface="Source Sans Pro"/>
                <a:sym typeface="Source Sans Pro"/>
              </a:rPr>
              <a:t> Aprende a restringir información incluso para perfiles con permisos de administrador.</a:t>
            </a:r>
            <a:endParaRPr sz="1500">
              <a:solidFill>
                <a:schemeClr val="lt1"/>
              </a:solidFill>
              <a:latin typeface="Source Sans Pro"/>
              <a:ea typeface="Source Sans Pro"/>
              <a:cs typeface="Source Sans Pro"/>
              <a:sym typeface="Source Sans Pro"/>
            </a:endParaRPr>
          </a:p>
          <a:p>
            <a:pPr indent="0" lvl="0" marL="0" marR="0" rtl="0" algn="l">
              <a:lnSpc>
                <a:spcPct val="115000"/>
              </a:lnSpc>
              <a:spcBef>
                <a:spcPts val="1200"/>
              </a:spcBef>
              <a:spcAft>
                <a:spcPts val="0"/>
              </a:spcAft>
              <a:buNone/>
            </a:pPr>
            <a:r>
              <a:t/>
            </a:r>
            <a:endParaRPr b="1" sz="2200">
              <a:solidFill>
                <a:srgbClr val="FFB202"/>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g327be7d3a57_0_11"/>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Escalas de Evaluación</a:t>
            </a:r>
            <a:endParaRPr b="1" i="0" sz="3800" u="none" cap="none" strike="noStrike">
              <a:solidFill>
                <a:srgbClr val="2B3E72"/>
              </a:solidFill>
              <a:latin typeface="Source Sans Pro"/>
              <a:ea typeface="Source Sans Pro"/>
              <a:cs typeface="Source Sans Pro"/>
              <a:sym typeface="Source Sans Pro"/>
            </a:endParaRPr>
          </a:p>
        </p:txBody>
      </p:sp>
      <p:pic>
        <p:nvPicPr>
          <p:cNvPr id="84" name="Google Shape;84;g327be7d3a57_0_11"/>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pic>
        <p:nvPicPr>
          <p:cNvPr id="85" name="Google Shape;85;g327be7d3a57_0_11"/>
          <p:cNvPicPr preferRelativeResize="0"/>
          <p:nvPr/>
        </p:nvPicPr>
        <p:blipFill>
          <a:blip r:embed="rId5">
            <a:alphaModFix/>
          </a:blip>
          <a:stretch>
            <a:fillRect/>
          </a:stretch>
        </p:blipFill>
        <p:spPr>
          <a:xfrm>
            <a:off x="4619225" y="1177100"/>
            <a:ext cx="3585400" cy="3585400"/>
          </a:xfrm>
          <a:prstGeom prst="rect">
            <a:avLst/>
          </a:prstGeom>
          <a:noFill/>
          <a:ln>
            <a:noFill/>
          </a:ln>
        </p:spPr>
      </p:pic>
      <p:sp>
        <p:nvSpPr>
          <p:cNvPr id="86" name="Google Shape;86;g327be7d3a57_0_11"/>
          <p:cNvSpPr txBox="1"/>
          <p:nvPr/>
        </p:nvSpPr>
        <p:spPr>
          <a:xfrm>
            <a:off x="938225" y="2164950"/>
            <a:ext cx="3299700" cy="1554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B3E72"/>
              </a:buClr>
              <a:buSzPts val="1800"/>
              <a:buFont typeface="Source Sans Pro"/>
              <a:buChar char="●"/>
            </a:pPr>
            <a:r>
              <a:rPr lang="es-ES" sz="2000">
                <a:solidFill>
                  <a:srgbClr val="2B3E72"/>
                </a:solidFill>
                <a:latin typeface="Source Sans Pro"/>
                <a:ea typeface="Source Sans Pro"/>
                <a:cs typeface="Source Sans Pro"/>
                <a:sym typeface="Source Sans Pro"/>
              </a:rPr>
              <a:t>Cómo tener mis propias escalas para las evaluaciones de desempeño.</a:t>
            </a:r>
            <a:endParaRPr i="0" sz="2000" u="none" cap="none" strike="noStrike">
              <a:solidFill>
                <a:srgbClr val="2B3E72"/>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3093b357bc1_0_14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 name="Google Shape;92;g3093b357bc1_0_141"/>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93" name="Google Shape;93;g3093b357bc1_0_141"/>
          <p:cNvSpPr txBox="1"/>
          <p:nvPr/>
        </p:nvSpPr>
        <p:spPr>
          <a:xfrm>
            <a:off x="854225" y="218275"/>
            <a:ext cx="7236000" cy="690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1" lang="es-ES" sz="2600">
                <a:solidFill>
                  <a:srgbClr val="2F48A7"/>
                </a:solidFill>
                <a:latin typeface="Source Sans Pro"/>
                <a:ea typeface="Source Sans Pro"/>
                <a:cs typeface="Source Sans Pro"/>
                <a:sym typeface="Source Sans Pro"/>
              </a:rPr>
              <a:t>Nuevas Escalas de Evaluación</a:t>
            </a:r>
            <a:endParaRPr i="0" sz="2600" u="none" cap="none" strike="noStrike">
              <a:solidFill>
                <a:schemeClr val="dk1"/>
              </a:solidFill>
              <a:latin typeface="Source Sans Pro"/>
              <a:ea typeface="Source Sans Pro"/>
              <a:cs typeface="Source Sans Pro"/>
              <a:sym typeface="Source Sans Pro"/>
            </a:endParaRPr>
          </a:p>
        </p:txBody>
      </p:sp>
      <p:sp>
        <p:nvSpPr>
          <p:cNvPr id="94" name="Google Shape;94;g3093b357bc1_0_141"/>
          <p:cNvSpPr/>
          <p:nvPr/>
        </p:nvSpPr>
        <p:spPr>
          <a:xfrm>
            <a:off x="938225" y="8314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pic>
        <p:nvPicPr>
          <p:cNvPr id="95" name="Google Shape;95;g3093b357bc1_0_141"/>
          <p:cNvPicPr preferRelativeResize="0"/>
          <p:nvPr/>
        </p:nvPicPr>
        <p:blipFill rotWithShape="1">
          <a:blip r:embed="rId4">
            <a:alphaModFix/>
          </a:blip>
          <a:srcRect b="0" l="0" r="0" t="0"/>
          <a:stretch/>
        </p:blipFill>
        <p:spPr>
          <a:xfrm>
            <a:off x="4830425" y="1594675"/>
            <a:ext cx="4084975" cy="2104173"/>
          </a:xfrm>
          <a:prstGeom prst="rect">
            <a:avLst/>
          </a:prstGeom>
          <a:noFill/>
          <a:ln cap="flat" cmpd="sng" w="9525">
            <a:solidFill>
              <a:srgbClr val="2F48A7"/>
            </a:solidFill>
            <a:prstDash val="solid"/>
            <a:round/>
            <a:headEnd len="sm" w="sm" type="none"/>
            <a:tailEnd len="sm" w="sm" type="none"/>
          </a:ln>
        </p:spPr>
      </p:pic>
      <p:pic>
        <p:nvPicPr>
          <p:cNvPr id="96" name="Google Shape;96;g3093b357bc1_0_141"/>
          <p:cNvPicPr preferRelativeResize="0"/>
          <p:nvPr/>
        </p:nvPicPr>
        <p:blipFill>
          <a:blip r:embed="rId5">
            <a:alphaModFix/>
          </a:blip>
          <a:stretch>
            <a:fillRect/>
          </a:stretch>
        </p:blipFill>
        <p:spPr>
          <a:xfrm>
            <a:off x="5392562" y="2415050"/>
            <a:ext cx="2960700" cy="1825650"/>
          </a:xfrm>
          <a:prstGeom prst="rect">
            <a:avLst/>
          </a:prstGeom>
          <a:noFill/>
          <a:ln cap="flat" cmpd="sng" w="9525">
            <a:solidFill>
              <a:srgbClr val="2F48A7"/>
            </a:solidFill>
            <a:prstDash val="solid"/>
            <a:round/>
            <a:headEnd len="sm" w="sm" type="none"/>
            <a:tailEnd len="sm" w="sm" type="none"/>
          </a:ln>
        </p:spPr>
      </p:pic>
      <p:sp>
        <p:nvSpPr>
          <p:cNvPr id="97" name="Google Shape;97;g3093b357bc1_0_141"/>
          <p:cNvSpPr txBox="1"/>
          <p:nvPr/>
        </p:nvSpPr>
        <p:spPr>
          <a:xfrm>
            <a:off x="854225" y="984625"/>
            <a:ext cx="3900000" cy="4158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200">
                <a:solidFill>
                  <a:srgbClr val="2F48A7"/>
                </a:solidFill>
                <a:latin typeface="Source Sans Pro"/>
                <a:ea typeface="Source Sans Pro"/>
                <a:cs typeface="Source Sans Pro"/>
                <a:sym typeface="Source Sans Pro"/>
              </a:rPr>
              <a:t>Las escalas de evaluación permiten calificar objetivos, competencias e incluso preguntas de potencial. Sin embargo, si las escalas predeterminadas de Buk no se ajustan a las necesidades de tu empresa, siempre puedes crear nuevas.</a:t>
            </a:r>
            <a:endParaRPr sz="12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lang="es-ES" sz="1200">
                <a:solidFill>
                  <a:srgbClr val="2F48A7"/>
                </a:solidFill>
                <a:latin typeface="Source Sans Pro"/>
                <a:ea typeface="Source Sans Pro"/>
                <a:cs typeface="Source Sans Pro"/>
                <a:sym typeface="Source Sans Pro"/>
              </a:rPr>
              <a:t>Esto te brinda la flexibilidad de diseñar escalas que se adapten a la cultura y los procesos de tu compañía, ya sea para evaluar regularidad, desempeño u otros criterios específicos. Puedes definir valores personalizados o introducir conceptos distintos que reflejen mejor tu enfoque de evaluación.</a:t>
            </a:r>
            <a:endParaRPr sz="1200">
              <a:solidFill>
                <a:srgbClr val="2F48A7"/>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1"/>
              </a:buClr>
              <a:buSzPts val="1100"/>
              <a:buFont typeface="Arial"/>
              <a:buNone/>
            </a:pPr>
            <a:r>
              <a:rPr b="1" lang="es-ES" sz="1200">
                <a:solidFill>
                  <a:srgbClr val="2F48A7"/>
                </a:solidFill>
                <a:latin typeface="Source Sans Pro"/>
                <a:ea typeface="Source Sans Pro"/>
                <a:cs typeface="Source Sans Pro"/>
                <a:sym typeface="Source Sans Pro"/>
              </a:rPr>
              <a:t>Escala de Cultura y Valores</a:t>
            </a:r>
            <a:endParaRPr b="1" sz="1200">
              <a:solidFill>
                <a:srgbClr val="2F48A7"/>
              </a:solidFill>
              <a:latin typeface="Source Sans Pro"/>
              <a:ea typeface="Source Sans Pro"/>
              <a:cs typeface="Source Sans Pro"/>
              <a:sym typeface="Source Sans Pro"/>
            </a:endParaRPr>
          </a:p>
          <a:p>
            <a:pPr indent="-298450" lvl="0" marL="457200" rtl="0" algn="l">
              <a:lnSpc>
                <a:spcPct val="115000"/>
              </a:lnSpc>
              <a:spcBef>
                <a:spcPts val="1200"/>
              </a:spcBef>
              <a:spcAft>
                <a:spcPts val="0"/>
              </a:spcAft>
              <a:buClr>
                <a:srgbClr val="FFB202"/>
              </a:buClr>
              <a:buSzPts val="1100"/>
              <a:buFont typeface="Source Sans Pro"/>
              <a:buChar char="●"/>
            </a:pPr>
            <a:r>
              <a:rPr lang="es-ES" sz="1100">
                <a:solidFill>
                  <a:srgbClr val="2F48A7"/>
                </a:solidFill>
                <a:latin typeface="Source Sans Pro"/>
                <a:ea typeface="Source Sans Pro"/>
                <a:cs typeface="Source Sans Pro"/>
                <a:sym typeface="Source Sans Pro"/>
              </a:rPr>
              <a:t>Embajador de la cultura</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Char char="●"/>
            </a:pPr>
            <a:r>
              <a:rPr lang="es-ES" sz="1100">
                <a:solidFill>
                  <a:srgbClr val="2F48A7"/>
                </a:solidFill>
                <a:latin typeface="Source Sans Pro"/>
                <a:ea typeface="Source Sans Pro"/>
                <a:cs typeface="Source Sans Pro"/>
                <a:sym typeface="Source Sans Pro"/>
              </a:rPr>
              <a:t>Vive los valores constantemente</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Char char="●"/>
            </a:pPr>
            <a:r>
              <a:rPr lang="es-ES" sz="1100">
                <a:solidFill>
                  <a:srgbClr val="2F48A7"/>
                </a:solidFill>
                <a:latin typeface="Source Sans Pro"/>
                <a:ea typeface="Source Sans Pro"/>
                <a:cs typeface="Source Sans Pro"/>
                <a:sym typeface="Source Sans Pro"/>
              </a:rPr>
              <a:t>Los aplica ocasionalmente</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Char char="●"/>
            </a:pPr>
            <a:r>
              <a:rPr lang="es-ES" sz="1100">
                <a:solidFill>
                  <a:srgbClr val="2F48A7"/>
                </a:solidFill>
                <a:latin typeface="Source Sans Pro"/>
                <a:ea typeface="Source Sans Pro"/>
                <a:cs typeface="Source Sans Pro"/>
                <a:sym typeface="Source Sans Pro"/>
              </a:rPr>
              <a:t>Necesita reforzarlos</a:t>
            </a:r>
            <a:endParaRPr sz="1100">
              <a:solidFill>
                <a:srgbClr val="2F48A7"/>
              </a:solidFill>
              <a:latin typeface="Source Sans Pro"/>
              <a:ea typeface="Source Sans Pro"/>
              <a:cs typeface="Source Sans Pro"/>
              <a:sym typeface="Source Sans Pro"/>
            </a:endParaRPr>
          </a:p>
          <a:p>
            <a:pPr indent="-298450" lvl="0" marL="457200" rtl="0" algn="l">
              <a:lnSpc>
                <a:spcPct val="115000"/>
              </a:lnSpc>
              <a:spcBef>
                <a:spcPts val="0"/>
              </a:spcBef>
              <a:spcAft>
                <a:spcPts val="0"/>
              </a:spcAft>
              <a:buClr>
                <a:srgbClr val="FFB202"/>
              </a:buClr>
              <a:buSzPts val="1100"/>
              <a:buFont typeface="Source Sans Pro"/>
              <a:buChar char="●"/>
            </a:pPr>
            <a:r>
              <a:rPr lang="es-ES" sz="1100">
                <a:solidFill>
                  <a:srgbClr val="2F48A7"/>
                </a:solidFill>
                <a:latin typeface="Source Sans Pro"/>
                <a:ea typeface="Source Sans Pro"/>
                <a:cs typeface="Source Sans Pro"/>
                <a:sym typeface="Source Sans Pro"/>
              </a:rPr>
              <a:t>No los representa</a:t>
            </a:r>
            <a:endParaRPr sz="1200">
              <a:solidFill>
                <a:srgbClr val="2F48A7"/>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0f86f8a5c3_0_8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30f86f8a5c3_0_82"/>
          <p:cNvSpPr txBox="1"/>
          <p:nvPr/>
        </p:nvSpPr>
        <p:spPr>
          <a:xfrm>
            <a:off x="854225" y="1408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lang="es-ES" sz="2600">
                <a:solidFill>
                  <a:srgbClr val="2F48A7"/>
                </a:solidFill>
                <a:latin typeface="Source Sans Pro"/>
                <a:ea typeface="Source Sans Pro"/>
                <a:cs typeface="Source Sans Pro"/>
                <a:sym typeface="Source Sans Pro"/>
              </a:rPr>
              <a:t>Cómo crear una escala</a:t>
            </a:r>
            <a:endParaRPr i="0" sz="1400" u="none" cap="none" strike="noStrike">
              <a:solidFill>
                <a:schemeClr val="dk1"/>
              </a:solidFill>
              <a:latin typeface="Source Sans Pro"/>
              <a:ea typeface="Source Sans Pro"/>
              <a:cs typeface="Source Sans Pro"/>
              <a:sym typeface="Source Sans Pro"/>
            </a:endParaRPr>
          </a:p>
        </p:txBody>
      </p:sp>
      <p:sp>
        <p:nvSpPr>
          <p:cNvPr id="104" name="Google Shape;104;g30f86f8a5c3_0_82"/>
          <p:cNvSpPr/>
          <p:nvPr/>
        </p:nvSpPr>
        <p:spPr>
          <a:xfrm>
            <a:off x="938225" y="7540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pic>
        <p:nvPicPr>
          <p:cNvPr id="105" name="Google Shape;105;g30f86f8a5c3_0_82"/>
          <p:cNvPicPr preferRelativeResize="0"/>
          <p:nvPr/>
        </p:nvPicPr>
        <p:blipFill>
          <a:blip r:embed="rId3">
            <a:alphaModFix/>
          </a:blip>
          <a:stretch>
            <a:fillRect/>
          </a:stretch>
        </p:blipFill>
        <p:spPr>
          <a:xfrm>
            <a:off x="1107025" y="2775575"/>
            <a:ext cx="4311449" cy="1834525"/>
          </a:xfrm>
          <a:prstGeom prst="rect">
            <a:avLst/>
          </a:prstGeom>
          <a:noFill/>
          <a:ln>
            <a:noFill/>
          </a:ln>
        </p:spPr>
      </p:pic>
      <p:sp>
        <p:nvSpPr>
          <p:cNvPr id="106" name="Google Shape;106;g30f86f8a5c3_0_82"/>
          <p:cNvSpPr txBox="1"/>
          <p:nvPr/>
        </p:nvSpPr>
        <p:spPr>
          <a:xfrm>
            <a:off x="862025" y="828450"/>
            <a:ext cx="7589700" cy="1775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a:solidFill>
                  <a:srgbClr val="2F48A7"/>
                </a:solidFill>
                <a:latin typeface="Source Sans Pro"/>
                <a:ea typeface="Source Sans Pro"/>
                <a:cs typeface="Source Sans Pro"/>
                <a:sym typeface="Source Sans Pro"/>
              </a:rPr>
              <a:t>Una vez dentro de la ruta, podrás visualizar todas las escalas creadas, incluidas las predeterminadas de Buk con sus respectivas medidas. Estas escalas pueden ser editadas o eliminadas en cualquier momento.</a:t>
            </a:r>
            <a:endParaRPr>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lang="es-ES">
                <a:solidFill>
                  <a:srgbClr val="2F48A7"/>
                </a:solidFill>
                <a:latin typeface="Source Sans Pro"/>
                <a:ea typeface="Source Sans Pro"/>
                <a:cs typeface="Source Sans Pro"/>
                <a:sym typeface="Source Sans Pro"/>
              </a:rPr>
              <a:t>Además, tienes la opción de personalizar la </a:t>
            </a:r>
            <a:r>
              <a:rPr b="1" lang="es-ES">
                <a:solidFill>
                  <a:srgbClr val="2F48A7"/>
                </a:solidFill>
                <a:latin typeface="Source Sans Pro"/>
                <a:ea typeface="Source Sans Pro"/>
                <a:cs typeface="Source Sans Pro"/>
                <a:sym typeface="Source Sans Pro"/>
              </a:rPr>
              <a:t>Ninebox</a:t>
            </a:r>
            <a:r>
              <a:rPr lang="es-ES">
                <a:solidFill>
                  <a:srgbClr val="2F48A7"/>
                </a:solidFill>
                <a:latin typeface="Source Sans Pro"/>
                <a:ea typeface="Source Sans Pro"/>
                <a:cs typeface="Source Sans Pro"/>
                <a:sym typeface="Source Sans Pro"/>
              </a:rPr>
              <a:t>, ajustando colores y conceptos según tus necesidades. Esto evitará que tengas que modificarla manualmente en cada evaluación de desempeño, optimizando el proceso y asegurando coherencia en la evaluación.</a:t>
            </a:r>
            <a:endParaRPr sz="2000">
              <a:solidFill>
                <a:srgbClr val="2F48A7"/>
              </a:solidFill>
              <a:latin typeface="Source Sans Pro"/>
              <a:ea typeface="Source Sans Pro"/>
              <a:cs typeface="Source Sans Pro"/>
              <a:sym typeface="Source Sans Pro"/>
            </a:endParaRPr>
          </a:p>
          <a:p>
            <a:pPr indent="0" lvl="0" marL="0" marR="0" rtl="0" algn="l">
              <a:lnSpc>
                <a:spcPct val="115000"/>
              </a:lnSpc>
              <a:spcBef>
                <a:spcPts val="1200"/>
              </a:spcBef>
              <a:spcAft>
                <a:spcPts val="0"/>
              </a:spcAft>
              <a:buClr>
                <a:schemeClr val="dk1"/>
              </a:buClr>
              <a:buSzPts val="1100"/>
              <a:buFont typeface="Arial"/>
              <a:buNone/>
            </a:pPr>
            <a:r>
              <a:t/>
            </a:r>
            <a:endParaRPr i="0" sz="1300" u="none" cap="none" strike="noStrike">
              <a:solidFill>
                <a:srgbClr val="2F48A7"/>
              </a:solidFill>
              <a:latin typeface="Source Sans Pro"/>
              <a:ea typeface="Source Sans Pro"/>
              <a:cs typeface="Source Sans Pro"/>
              <a:sym typeface="Source Sans Pro"/>
            </a:endParaRPr>
          </a:p>
          <a:p>
            <a:pPr indent="0" lvl="0" marL="0" marR="0" rtl="0" algn="l">
              <a:lnSpc>
                <a:spcPct val="115000"/>
              </a:lnSpc>
              <a:spcBef>
                <a:spcPts val="1200"/>
              </a:spcBef>
              <a:spcAft>
                <a:spcPts val="1200"/>
              </a:spcAft>
              <a:buClr>
                <a:srgbClr val="000000"/>
              </a:buClr>
              <a:buSzPts val="1300"/>
              <a:buFont typeface="Arial"/>
              <a:buNone/>
            </a:pPr>
            <a:r>
              <a:t/>
            </a:r>
            <a:endParaRPr b="1" i="0" sz="1400" u="none" cap="none" strike="noStrike">
              <a:solidFill>
                <a:srgbClr val="2F48A7"/>
              </a:solidFill>
              <a:latin typeface="Source Sans Pro"/>
              <a:ea typeface="Source Sans Pro"/>
              <a:cs typeface="Source Sans Pro"/>
              <a:sym typeface="Source Sans Pro"/>
            </a:endParaRPr>
          </a:p>
        </p:txBody>
      </p:sp>
      <p:pic>
        <p:nvPicPr>
          <p:cNvPr id="107" name="Google Shape;107;g30f86f8a5c3_0_82"/>
          <p:cNvPicPr preferRelativeResize="0"/>
          <p:nvPr/>
        </p:nvPicPr>
        <p:blipFill>
          <a:blip r:embed="rId4">
            <a:alphaModFix/>
          </a:blip>
          <a:stretch>
            <a:fillRect/>
          </a:stretch>
        </p:blipFill>
        <p:spPr>
          <a:xfrm>
            <a:off x="5773000" y="2824875"/>
            <a:ext cx="2324076" cy="1726401"/>
          </a:xfrm>
          <a:prstGeom prst="rect">
            <a:avLst/>
          </a:prstGeom>
          <a:noFill/>
          <a:ln>
            <a:noFill/>
          </a:ln>
        </p:spPr>
      </p:pic>
      <p:pic>
        <p:nvPicPr>
          <p:cNvPr id="108" name="Google Shape;108;g30f86f8a5c3_0_82"/>
          <p:cNvPicPr preferRelativeResize="0"/>
          <p:nvPr/>
        </p:nvPicPr>
        <p:blipFill rotWithShape="1">
          <a:blip r:embed="rId5">
            <a:alphaModFix/>
          </a:blip>
          <a:srcRect b="0" l="0" r="0" t="0"/>
          <a:stretch/>
        </p:blipFill>
        <p:spPr>
          <a:xfrm>
            <a:off x="8090225" y="4577609"/>
            <a:ext cx="685726" cy="2890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3001a49f99_0_1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33001a49f99_0_12"/>
          <p:cNvSpPr txBox="1"/>
          <p:nvPr/>
        </p:nvSpPr>
        <p:spPr>
          <a:xfrm>
            <a:off x="854225" y="1408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lang="es-ES" sz="2600">
                <a:solidFill>
                  <a:srgbClr val="2F48A7"/>
                </a:solidFill>
                <a:latin typeface="Source Sans Pro"/>
                <a:ea typeface="Source Sans Pro"/>
                <a:cs typeface="Source Sans Pro"/>
                <a:sym typeface="Source Sans Pro"/>
              </a:rPr>
              <a:t>Creación de Escala</a:t>
            </a:r>
            <a:endParaRPr i="0" sz="1400" u="none" cap="none" strike="noStrike">
              <a:solidFill>
                <a:schemeClr val="dk1"/>
              </a:solidFill>
              <a:latin typeface="Source Sans Pro"/>
              <a:ea typeface="Source Sans Pro"/>
              <a:cs typeface="Source Sans Pro"/>
              <a:sym typeface="Source Sans Pro"/>
            </a:endParaRPr>
          </a:p>
        </p:txBody>
      </p:sp>
      <p:sp>
        <p:nvSpPr>
          <p:cNvPr id="115" name="Google Shape;115;g33001a49f99_0_12"/>
          <p:cNvSpPr/>
          <p:nvPr/>
        </p:nvSpPr>
        <p:spPr>
          <a:xfrm>
            <a:off x="938225" y="7540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F48A7"/>
              </a:solidFill>
              <a:latin typeface="Arial"/>
              <a:ea typeface="Arial"/>
              <a:cs typeface="Arial"/>
              <a:sym typeface="Arial"/>
            </a:endParaRPr>
          </a:p>
        </p:txBody>
      </p:sp>
      <p:pic>
        <p:nvPicPr>
          <p:cNvPr id="116" name="Google Shape;116;g33001a49f99_0_12"/>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pic>
        <p:nvPicPr>
          <p:cNvPr id="117" name="Google Shape;117;g33001a49f99_0_12"/>
          <p:cNvPicPr preferRelativeResize="0"/>
          <p:nvPr/>
        </p:nvPicPr>
        <p:blipFill>
          <a:blip r:embed="rId4">
            <a:alphaModFix/>
          </a:blip>
          <a:stretch>
            <a:fillRect/>
          </a:stretch>
        </p:blipFill>
        <p:spPr>
          <a:xfrm>
            <a:off x="1107025" y="983875"/>
            <a:ext cx="3674143" cy="4007224"/>
          </a:xfrm>
          <a:prstGeom prst="rect">
            <a:avLst/>
          </a:prstGeom>
          <a:noFill/>
          <a:ln>
            <a:noFill/>
          </a:ln>
        </p:spPr>
      </p:pic>
      <p:sp>
        <p:nvSpPr>
          <p:cNvPr id="118" name="Google Shape;118;g33001a49f99_0_12"/>
          <p:cNvSpPr txBox="1"/>
          <p:nvPr/>
        </p:nvSpPr>
        <p:spPr>
          <a:xfrm>
            <a:off x="4990750" y="1376488"/>
            <a:ext cx="3042300" cy="3222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Como hemos mencionado, las escalas están presentes en distintos tipos de evaluaciones, incluyendo preguntas de potencial, evaluaciones de objetivos (OKR, KPI, metas, etc.) y competencias, ya sean específicas o transversales.</a:t>
            </a:r>
            <a:endParaRPr sz="13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lang="es-ES" sz="1300">
                <a:solidFill>
                  <a:srgbClr val="2F48A7"/>
                </a:solidFill>
                <a:latin typeface="Source Sans Pro"/>
                <a:ea typeface="Source Sans Pro"/>
                <a:cs typeface="Source Sans Pro"/>
                <a:sym typeface="Source Sans Pro"/>
              </a:rPr>
              <a:t>Por ello, puedes crear escalas personalizadas según el tipo de evaluación que desees aplicar. A continuación, te mostramos un ejemplo de una escala para una pregunta de potencial relacionada con la </a:t>
            </a:r>
            <a:r>
              <a:rPr b="1" lang="es-ES" sz="1300">
                <a:solidFill>
                  <a:srgbClr val="2F48A7"/>
                </a:solidFill>
                <a:latin typeface="Source Sans Pro"/>
                <a:ea typeface="Source Sans Pro"/>
                <a:cs typeface="Source Sans Pro"/>
                <a:sym typeface="Source Sans Pro"/>
              </a:rPr>
              <a:t>adaptación al cambio</a:t>
            </a:r>
            <a:r>
              <a:rPr lang="es-ES" sz="1300">
                <a:solidFill>
                  <a:srgbClr val="2F48A7"/>
                </a:solidFill>
                <a:latin typeface="Source Sans Pro"/>
                <a:ea typeface="Source Sans Pro"/>
                <a:cs typeface="Source Sans Pro"/>
                <a:sym typeface="Source Sans Pro"/>
              </a:rPr>
              <a:t>.</a:t>
            </a:r>
            <a:endParaRPr sz="1300">
              <a:solidFill>
                <a:srgbClr val="2F48A7"/>
              </a:solidFill>
              <a:latin typeface="Source Sans Pro"/>
              <a:ea typeface="Source Sans Pro"/>
              <a:cs typeface="Source Sans Pro"/>
              <a:sym typeface="Source Sans Pro"/>
            </a:endParaRPr>
          </a:p>
          <a:p>
            <a:pPr indent="0" lvl="0" marL="0" rtl="0" algn="l">
              <a:spcBef>
                <a:spcPts val="1200"/>
              </a:spcBef>
              <a:spcAft>
                <a:spcPts val="0"/>
              </a:spcAft>
              <a:buNone/>
            </a:pPr>
            <a:r>
              <a:t/>
            </a:r>
            <a:endParaRPr sz="1800">
              <a:solidFill>
                <a:schemeClr val="dk2"/>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g327be7d3a57_0_2"/>
          <p:cNvSpPr txBox="1"/>
          <p:nvPr/>
        </p:nvSpPr>
        <p:spPr>
          <a:xfrm>
            <a:off x="709625" y="600800"/>
            <a:ext cx="7682700" cy="652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3800"/>
              <a:buFont typeface="Arial"/>
              <a:buNone/>
            </a:pPr>
            <a:r>
              <a:rPr b="1" lang="es-ES" sz="3800">
                <a:solidFill>
                  <a:srgbClr val="2B3E72"/>
                </a:solidFill>
                <a:latin typeface="Source Sans Pro"/>
                <a:ea typeface="Source Sans Pro"/>
                <a:cs typeface="Source Sans Pro"/>
                <a:sym typeface="Source Sans Pro"/>
              </a:rPr>
              <a:t>Localidades</a:t>
            </a:r>
            <a:endParaRPr b="1" i="0" sz="3800" u="none" cap="none" strike="noStrike">
              <a:solidFill>
                <a:srgbClr val="2B3E72"/>
              </a:solidFill>
              <a:latin typeface="Source Sans Pro"/>
              <a:ea typeface="Source Sans Pro"/>
              <a:cs typeface="Source Sans Pro"/>
              <a:sym typeface="Source Sans Pro"/>
            </a:endParaRPr>
          </a:p>
        </p:txBody>
      </p:sp>
      <p:pic>
        <p:nvPicPr>
          <p:cNvPr id="124" name="Google Shape;124;g327be7d3a57_0_2"/>
          <p:cNvPicPr preferRelativeResize="0"/>
          <p:nvPr/>
        </p:nvPicPr>
        <p:blipFill rotWithShape="1">
          <a:blip r:embed="rId4">
            <a:alphaModFix/>
          </a:blip>
          <a:srcRect b="0" l="0" r="0" t="0"/>
          <a:stretch/>
        </p:blipFill>
        <p:spPr>
          <a:xfrm>
            <a:off x="8090225" y="4577609"/>
            <a:ext cx="685726" cy="289091"/>
          </a:xfrm>
          <a:prstGeom prst="rect">
            <a:avLst/>
          </a:prstGeom>
          <a:noFill/>
          <a:ln>
            <a:noFill/>
          </a:ln>
        </p:spPr>
      </p:pic>
      <p:sp>
        <p:nvSpPr>
          <p:cNvPr id="125" name="Google Shape;125;g327be7d3a57_0_2"/>
          <p:cNvSpPr txBox="1"/>
          <p:nvPr/>
        </p:nvSpPr>
        <p:spPr>
          <a:xfrm>
            <a:off x="938225" y="2164950"/>
            <a:ext cx="3071400" cy="1200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2B3E72"/>
              </a:buClr>
              <a:buSzPts val="1800"/>
              <a:buFont typeface="Source Sans Pro"/>
              <a:buChar char="●"/>
            </a:pPr>
            <a:r>
              <a:rPr lang="es-ES" sz="2000">
                <a:solidFill>
                  <a:srgbClr val="2B3E72"/>
                </a:solidFill>
                <a:latin typeface="Source Sans Pro"/>
                <a:ea typeface="Source Sans Pro"/>
                <a:cs typeface="Source Sans Pro"/>
                <a:sym typeface="Source Sans Pro"/>
              </a:rPr>
              <a:t>Ahora la localidad puede ser más específica.</a:t>
            </a:r>
            <a:endParaRPr i="0" sz="2000" u="none" cap="none" strike="noStrike">
              <a:solidFill>
                <a:srgbClr val="2B3E72"/>
              </a:solidFill>
              <a:latin typeface="Source Sans Pro"/>
              <a:ea typeface="Source Sans Pro"/>
              <a:cs typeface="Source Sans Pro"/>
              <a:sym typeface="Source Sans Pro"/>
            </a:endParaRPr>
          </a:p>
        </p:txBody>
      </p:sp>
      <p:pic>
        <p:nvPicPr>
          <p:cNvPr id="126" name="Google Shape;126;g327be7d3a57_0_2"/>
          <p:cNvPicPr preferRelativeResize="0"/>
          <p:nvPr/>
        </p:nvPicPr>
        <p:blipFill>
          <a:blip r:embed="rId5">
            <a:alphaModFix/>
          </a:blip>
          <a:stretch>
            <a:fillRect/>
          </a:stretch>
        </p:blipFill>
        <p:spPr>
          <a:xfrm>
            <a:off x="4314425" y="796100"/>
            <a:ext cx="3585400" cy="3585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d628d2dea3_0_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2" name="Google Shape;132;g2d628d2dea3_0_6"/>
          <p:cNvPicPr preferRelativeResize="0"/>
          <p:nvPr/>
        </p:nvPicPr>
        <p:blipFill rotWithShape="1">
          <a:blip r:embed="rId3">
            <a:alphaModFix/>
          </a:blip>
          <a:srcRect b="0" l="0" r="0" t="0"/>
          <a:stretch/>
        </p:blipFill>
        <p:spPr>
          <a:xfrm>
            <a:off x="8090225" y="4577609"/>
            <a:ext cx="685726" cy="289091"/>
          </a:xfrm>
          <a:prstGeom prst="rect">
            <a:avLst/>
          </a:prstGeom>
          <a:noFill/>
          <a:ln>
            <a:noFill/>
          </a:ln>
        </p:spPr>
      </p:pic>
      <p:sp>
        <p:nvSpPr>
          <p:cNvPr id="133" name="Google Shape;133;g2d628d2dea3_0_6"/>
          <p:cNvSpPr txBox="1"/>
          <p:nvPr/>
        </p:nvSpPr>
        <p:spPr>
          <a:xfrm>
            <a:off x="854225" y="140875"/>
            <a:ext cx="7236000" cy="690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900"/>
              <a:buFont typeface="Arial"/>
              <a:buNone/>
            </a:pPr>
            <a:r>
              <a:rPr b="1" lang="es-ES" sz="2600">
                <a:solidFill>
                  <a:srgbClr val="2F48A7"/>
                </a:solidFill>
                <a:latin typeface="Source Sans Pro"/>
                <a:ea typeface="Source Sans Pro"/>
                <a:cs typeface="Source Sans Pro"/>
                <a:sym typeface="Source Sans Pro"/>
              </a:rPr>
              <a:t>Localidades Personalizadas</a:t>
            </a:r>
            <a:endParaRPr i="0" sz="1400" u="none" cap="none" strike="noStrike">
              <a:solidFill>
                <a:srgbClr val="2F48A7"/>
              </a:solidFill>
              <a:latin typeface="Source Sans Pro"/>
              <a:ea typeface="Source Sans Pro"/>
              <a:cs typeface="Source Sans Pro"/>
              <a:sym typeface="Source Sans Pro"/>
            </a:endParaRPr>
          </a:p>
        </p:txBody>
      </p:sp>
      <p:sp>
        <p:nvSpPr>
          <p:cNvPr id="134" name="Google Shape;134;g2d628d2dea3_0_6"/>
          <p:cNvSpPr/>
          <p:nvPr/>
        </p:nvSpPr>
        <p:spPr>
          <a:xfrm>
            <a:off x="938225" y="754075"/>
            <a:ext cx="984900" cy="77400"/>
          </a:xfrm>
          <a:prstGeom prst="rect">
            <a:avLst/>
          </a:prstGeom>
          <a:solidFill>
            <a:srgbClr val="FBBF3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2F48A7"/>
              </a:solidFill>
              <a:latin typeface="Source Sans Pro"/>
              <a:ea typeface="Source Sans Pro"/>
              <a:cs typeface="Source Sans Pro"/>
              <a:sym typeface="Source Sans Pro"/>
            </a:endParaRPr>
          </a:p>
        </p:txBody>
      </p:sp>
      <p:pic>
        <p:nvPicPr>
          <p:cNvPr id="135" name="Google Shape;135;g2d628d2dea3_0_6"/>
          <p:cNvPicPr preferRelativeResize="0"/>
          <p:nvPr/>
        </p:nvPicPr>
        <p:blipFill rotWithShape="1">
          <a:blip r:embed="rId4">
            <a:alphaModFix/>
          </a:blip>
          <a:srcRect b="0" l="0" r="0" t="0"/>
          <a:stretch/>
        </p:blipFill>
        <p:spPr>
          <a:xfrm>
            <a:off x="3172248" y="2832650"/>
            <a:ext cx="2658699" cy="1324052"/>
          </a:xfrm>
          <a:prstGeom prst="rect">
            <a:avLst/>
          </a:prstGeom>
          <a:noFill/>
          <a:ln cap="flat" cmpd="sng" w="9525">
            <a:solidFill>
              <a:srgbClr val="2F48A7"/>
            </a:solidFill>
            <a:prstDash val="solid"/>
            <a:round/>
            <a:headEnd len="sm" w="sm" type="none"/>
            <a:tailEnd len="sm" w="sm" type="none"/>
          </a:ln>
        </p:spPr>
      </p:pic>
      <p:pic>
        <p:nvPicPr>
          <p:cNvPr id="136" name="Google Shape;136;g2d628d2dea3_0_6"/>
          <p:cNvPicPr preferRelativeResize="0"/>
          <p:nvPr/>
        </p:nvPicPr>
        <p:blipFill>
          <a:blip r:embed="rId5">
            <a:alphaModFix/>
          </a:blip>
          <a:stretch>
            <a:fillRect/>
          </a:stretch>
        </p:blipFill>
        <p:spPr>
          <a:xfrm>
            <a:off x="3448378" y="3244403"/>
            <a:ext cx="2106460" cy="1802622"/>
          </a:xfrm>
          <a:prstGeom prst="rect">
            <a:avLst/>
          </a:prstGeom>
          <a:noFill/>
          <a:ln>
            <a:noFill/>
          </a:ln>
        </p:spPr>
      </p:pic>
      <p:sp>
        <p:nvSpPr>
          <p:cNvPr id="137" name="Google Shape;137;g2d628d2dea3_0_6"/>
          <p:cNvSpPr txBox="1"/>
          <p:nvPr/>
        </p:nvSpPr>
        <p:spPr>
          <a:xfrm>
            <a:off x="850925" y="830275"/>
            <a:ext cx="7589700" cy="2120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Las localidades son un elemento esencial tanto para la ubicación del personal como para la generación de reportes que faciliten su gestión. Por ello, Buk incluye de manera nativa los estados y municipios, permitiendo localizar a cada empleado de forma precisa.</a:t>
            </a:r>
            <a:endParaRPr sz="11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Sin embargo, si esta estructura no es suficiente, puedes crear </a:t>
            </a:r>
            <a:r>
              <a:rPr b="1" lang="es-ES" sz="1100">
                <a:solidFill>
                  <a:srgbClr val="2F48A7"/>
                </a:solidFill>
                <a:latin typeface="Source Sans Pro"/>
                <a:ea typeface="Source Sans Pro"/>
                <a:cs typeface="Source Sans Pro"/>
                <a:sym typeface="Source Sans Pro"/>
              </a:rPr>
              <a:t>sub localidades</a:t>
            </a:r>
            <a:r>
              <a:rPr lang="es-ES" sz="1100">
                <a:solidFill>
                  <a:srgbClr val="2F48A7"/>
                </a:solidFill>
                <a:latin typeface="Source Sans Pro"/>
                <a:ea typeface="Source Sans Pro"/>
                <a:cs typeface="Source Sans Pro"/>
                <a:sym typeface="Source Sans Pro"/>
              </a:rPr>
              <a:t> más específicas, como colonias, lugares de trabajo o incluso sucursales. Por ejemplo:</a:t>
            </a:r>
            <a:endParaRPr sz="11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b="1" lang="es-ES" sz="1100">
                <a:solidFill>
                  <a:srgbClr val="2F48A7"/>
                </a:solidFill>
                <a:latin typeface="Source Sans Pro"/>
                <a:ea typeface="Source Sans Pro"/>
                <a:cs typeface="Source Sans Pro"/>
                <a:sym typeface="Source Sans Pro"/>
              </a:rPr>
              <a:t>México &gt;&gt; Ciudad de México &gt;&gt; Miguel Hidalgo &gt;&gt; Casa Buk</a:t>
            </a:r>
            <a:endParaRPr b="1" sz="1100">
              <a:solidFill>
                <a:srgbClr val="2F48A7"/>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Clr>
                <a:schemeClr val="dk1"/>
              </a:buClr>
              <a:buSzPts val="1100"/>
              <a:buFont typeface="Arial"/>
              <a:buNone/>
            </a:pPr>
            <a:r>
              <a:rPr lang="es-ES" sz="1100">
                <a:solidFill>
                  <a:srgbClr val="2F48A7"/>
                </a:solidFill>
                <a:latin typeface="Source Sans Pro"/>
                <a:ea typeface="Source Sans Pro"/>
                <a:cs typeface="Source Sans Pro"/>
                <a:sym typeface="Source Sans Pro"/>
              </a:rPr>
              <a:t>Esta funcionalidad te brinda mayor flexibilidad para organizar y gestionar la ubicación de tu equipo según las necesidades de tu empresa.</a:t>
            </a:r>
            <a:endParaRPr sz="1100">
              <a:solidFill>
                <a:srgbClr val="2F48A7"/>
              </a:solidFill>
              <a:latin typeface="Source Sans Pro"/>
              <a:ea typeface="Source Sans Pro"/>
              <a:cs typeface="Source Sans Pro"/>
              <a:sym typeface="Source Sans Pro"/>
            </a:endParaRPr>
          </a:p>
          <a:p>
            <a:pPr indent="0" lvl="0" marL="0" marR="0" rtl="0" algn="l">
              <a:lnSpc>
                <a:spcPct val="115000"/>
              </a:lnSpc>
              <a:spcBef>
                <a:spcPts val="1200"/>
              </a:spcBef>
              <a:spcAft>
                <a:spcPts val="0"/>
              </a:spcAft>
              <a:buClr>
                <a:schemeClr val="dk1"/>
              </a:buClr>
              <a:buSzPts val="1100"/>
              <a:buFont typeface="Arial"/>
              <a:buNone/>
            </a:pPr>
            <a:r>
              <a:t/>
            </a:r>
            <a:endParaRPr sz="1200">
              <a:solidFill>
                <a:srgbClr val="2F48A7"/>
              </a:solidFill>
              <a:latin typeface="Source Sans Pro"/>
              <a:ea typeface="Source Sans Pro"/>
              <a:cs typeface="Source Sans Pro"/>
              <a:sym typeface="Source Sans Pro"/>
            </a:endParaRPr>
          </a:p>
          <a:p>
            <a:pPr indent="0" lvl="0" marL="0" marR="0" rtl="0" algn="just">
              <a:lnSpc>
                <a:spcPct val="115000"/>
              </a:lnSpc>
              <a:spcBef>
                <a:spcPts val="1200"/>
              </a:spcBef>
              <a:spcAft>
                <a:spcPts val="0"/>
              </a:spcAft>
              <a:buClr>
                <a:schemeClr val="dk1"/>
              </a:buClr>
              <a:buSzPts val="1100"/>
              <a:buFont typeface="Arial"/>
              <a:buNone/>
            </a:pPr>
            <a:r>
              <a:t/>
            </a:r>
            <a:endParaRPr i="0" sz="1200" u="none" cap="none" strike="noStrike">
              <a:solidFill>
                <a:srgbClr val="2F48A7"/>
              </a:solidFill>
              <a:latin typeface="Source Sans Pro"/>
              <a:ea typeface="Source Sans Pro"/>
              <a:cs typeface="Source Sans Pro"/>
              <a:sym typeface="Source Sans Pro"/>
            </a:endParaRPr>
          </a:p>
          <a:p>
            <a:pPr indent="0" lvl="0" marL="0" marR="0" rtl="0" algn="just">
              <a:lnSpc>
                <a:spcPct val="115000"/>
              </a:lnSpc>
              <a:spcBef>
                <a:spcPts val="1200"/>
              </a:spcBef>
              <a:spcAft>
                <a:spcPts val="0"/>
              </a:spcAft>
              <a:buClr>
                <a:schemeClr val="dk1"/>
              </a:buClr>
              <a:buSzPts val="1100"/>
              <a:buFont typeface="Arial"/>
              <a:buNone/>
            </a:pPr>
            <a:r>
              <a:t/>
            </a:r>
            <a:endParaRPr i="0" sz="1200" u="none" cap="none" strike="noStrike">
              <a:solidFill>
                <a:srgbClr val="2F48A7"/>
              </a:solidFill>
              <a:latin typeface="Source Sans Pro"/>
              <a:ea typeface="Source Sans Pro"/>
              <a:cs typeface="Source Sans Pro"/>
              <a:sym typeface="Source Sans Pro"/>
            </a:endParaRPr>
          </a:p>
          <a:p>
            <a:pPr indent="0" lvl="0" marL="0" marR="0" rtl="0" algn="l">
              <a:lnSpc>
                <a:spcPct val="115000"/>
              </a:lnSpc>
              <a:spcBef>
                <a:spcPts val="1200"/>
              </a:spcBef>
              <a:spcAft>
                <a:spcPts val="1200"/>
              </a:spcAft>
              <a:buClr>
                <a:srgbClr val="000000"/>
              </a:buClr>
              <a:buSzPts val="1300"/>
              <a:buFont typeface="Arial"/>
              <a:buNone/>
            </a:pPr>
            <a:r>
              <a:t/>
            </a:r>
            <a:endParaRPr b="1" i="0" sz="1400" u="none" cap="none" strike="noStrike">
              <a:solidFill>
                <a:srgbClr val="2F48A7"/>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