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66">
          <p15:clr>
            <a:srgbClr val="A4A3A4"/>
          </p15:clr>
        </p15:guide>
        <p15:guide id="2" pos="5528">
          <p15:clr>
            <a:srgbClr val="9AA0A6"/>
          </p15:clr>
        </p15:guide>
        <p15:guide id="3" pos="591">
          <p15:clr>
            <a:srgbClr val="9AA0A6"/>
          </p15:clr>
        </p15:guide>
        <p15:guide id="4" orient="horz" pos="177">
          <p15:clr>
            <a:srgbClr val="9AA0A6"/>
          </p15:clr>
        </p15:guide>
        <p15:guide id="5" pos="792">
          <p15:clr>
            <a:srgbClr val="9AA0A6"/>
          </p15:clr>
        </p15:guide>
        <p15:guide id="6" orient="horz" pos="355">
          <p15:clr>
            <a:srgbClr val="9AA0A6"/>
          </p15:clr>
        </p15:guide>
        <p15:guide id="7" orient="horz" pos="2884">
          <p15:clr>
            <a:srgbClr val="9AA0A6"/>
          </p15:clr>
        </p15:guide>
        <p15:guide id="8" orient="horz" pos="2073">
          <p15:clr>
            <a:srgbClr val="9AA0A6"/>
          </p15:clr>
        </p15:guide>
        <p15:guide id="9" orient="horz" pos="1080">
          <p15:clr>
            <a:srgbClr val="9AA0A6"/>
          </p15:clr>
        </p15:guide>
        <p15:guide id="10" orient="horz" pos="85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DD806E-4334-4973-8E13-F3457E684AF5}">
  <a:tblStyle styleId="{3DDD806E-4334-4973-8E13-F3457E684AF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66" orient="horz"/>
        <p:guide pos="5528"/>
        <p:guide pos="591"/>
        <p:guide pos="177" orient="horz"/>
        <p:guide pos="792"/>
        <p:guide pos="355" orient="horz"/>
        <p:guide pos="2884" orient="horz"/>
        <p:guide pos="2073" orient="horz"/>
        <p:guide pos="1080" orient="horz"/>
        <p:guide pos="85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3080a489f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3080a489f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3080a489f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3080a489f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3080a489f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3080a489f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3080a489fb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3080a489fb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3080a489fb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3080a489fb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3080a489fb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3080a489fb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3080a489fb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3080a489fb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3080a489fb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3080a489fb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3080a489fb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3080a489fb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3080a489fb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3080a489fb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2427186997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2427186997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3080a489fb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3080a489fb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3080a489fb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3080a489fb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3080a489fb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3080a489fb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3080a489fb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3080a489fb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3080a489fb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3080a489fb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3080a489f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3080a489f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2427186997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2427186997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2427186997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2427186997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3080a489fb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3080a489fb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2427186997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2427186997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1e4c681187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1e4c681187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1e4c681187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1e4c681187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857a48ce3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857a48ce3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3080a489f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3080a489f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1fcbaff87e_0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1fcbaff87e_0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e4c681187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1e4c681187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080a489f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080a489f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image" Target="../media/image3.png"/><Relationship Id="rId5"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jpg"/><Relationship Id="rId4" Type="http://schemas.openxmlformats.org/officeDocument/2006/relationships/image" Target="../media/image3.png"/><Relationship Id="rId5"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jpg"/><Relationship Id="rId4" Type="http://schemas.openxmlformats.org/officeDocument/2006/relationships/hyperlink" Target="https://forms.gle/JVK1b7F311eXUHsu9" TargetMode="External"/><Relationship Id="rId5" Type="http://schemas.openxmlformats.org/officeDocument/2006/relationships/image" Target="../media/image3.png"/><Relationship Id="rId6"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26.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3.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572550" y="2011500"/>
            <a:ext cx="7344600" cy="1120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Evaluación Desempeño</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FBBF3D"/>
                </a:solidFill>
                <a:latin typeface="Source Sans Pro"/>
                <a:ea typeface="Source Sans Pro"/>
                <a:cs typeface="Source Sans Pro"/>
                <a:sym typeface="Source Sans Pro"/>
              </a:rPr>
              <a:t>Módulo Talento</a:t>
            </a:r>
            <a:endParaRPr sz="3800">
              <a:solidFill>
                <a:srgbClr val="FBBF3D"/>
              </a:solidFill>
              <a:latin typeface="Source Sans Pro"/>
              <a:ea typeface="Source Sans Pro"/>
              <a:cs typeface="Source Sans Pro"/>
              <a:sym typeface="Source Sans Pro"/>
            </a:endParaRPr>
          </a:p>
        </p:txBody>
      </p:sp>
      <p:pic>
        <p:nvPicPr>
          <p:cNvPr id="55" name="Google Shape;55;p13"/>
          <p:cNvPicPr preferRelativeResize="0"/>
          <p:nvPr/>
        </p:nvPicPr>
        <p:blipFill>
          <a:blip r:embed="rId4">
            <a:alphaModFix/>
          </a:blip>
          <a:stretch>
            <a:fillRect/>
          </a:stretch>
        </p:blipFill>
        <p:spPr>
          <a:xfrm>
            <a:off x="7112460" y="4405000"/>
            <a:ext cx="1663489" cy="461700"/>
          </a:xfrm>
          <a:prstGeom prst="rect">
            <a:avLst/>
          </a:prstGeom>
          <a:noFill/>
          <a:ln>
            <a:noFill/>
          </a:ln>
        </p:spPr>
      </p:pic>
      <p:pic>
        <p:nvPicPr>
          <p:cNvPr id="56" name="Google Shape;56;p13"/>
          <p:cNvPicPr preferRelativeResize="0"/>
          <p:nvPr/>
        </p:nvPicPr>
        <p:blipFill rotWithShape="1">
          <a:blip r:embed="rId5">
            <a:alphaModFix/>
          </a:blip>
          <a:srcRect b="0" l="0" r="0" t="0"/>
          <a:stretch/>
        </p:blipFill>
        <p:spPr>
          <a:xfrm>
            <a:off x="6152475" y="402348"/>
            <a:ext cx="2068450" cy="151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txBox="1"/>
          <p:nvPr/>
        </p:nvSpPr>
        <p:spPr>
          <a:xfrm>
            <a:off x="1161250" y="4869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¿Qué es una Competencia Específica?</a:t>
            </a:r>
            <a:endParaRPr b="1" sz="2600">
              <a:solidFill>
                <a:srgbClr val="2F48A7"/>
              </a:solidFill>
              <a:latin typeface="Source Sans Pro"/>
              <a:ea typeface="Source Sans Pro"/>
              <a:cs typeface="Source Sans Pro"/>
              <a:sym typeface="Source Sans Pro"/>
            </a:endParaRPr>
          </a:p>
        </p:txBody>
      </p:sp>
      <p:pic>
        <p:nvPicPr>
          <p:cNvPr id="167" name="Google Shape;167;p22"/>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68" name="Google Shape;168;p22"/>
          <p:cNvSpPr txBox="1"/>
          <p:nvPr/>
        </p:nvSpPr>
        <p:spPr>
          <a:xfrm>
            <a:off x="1161250" y="1279150"/>
            <a:ext cx="7448700" cy="313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En Buk, una competencia específica se evalúa en determinados cargos. Después de crear la competencia, podrás asignarla a cargos específicos o familias de cargos, asegurando que la evaluación de desempeño sea acorde a las funciones de cada rol.</a:t>
            </a:r>
            <a:endParaRPr sz="1300">
              <a:solidFill>
                <a:srgbClr val="2F48A7"/>
              </a:solidFill>
              <a:highlight>
                <a:schemeClr val="lt1"/>
              </a:highlight>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b="1" lang="en" sz="1300">
                <a:solidFill>
                  <a:srgbClr val="FBBF3D"/>
                </a:solidFill>
                <a:highlight>
                  <a:schemeClr val="lt1"/>
                </a:highlight>
                <a:latin typeface="Source Sans Pro"/>
                <a:ea typeface="Source Sans Pro"/>
                <a:cs typeface="Source Sans Pro"/>
                <a:sym typeface="Source Sans Pro"/>
              </a:rPr>
              <a:t>Ejemplos de Competencias Específicas: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120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Negociación y persuasión (para vendedores y ejecutivos comerciales).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Resolución de conflictos (para líderes de equipo y gerentes).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Atención al cliente (para representantes de servicio al cliente).</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Gestión del tiempo (para coordinadores de proyectos y administrativos).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Toma de decisiones (para supervisores y directivos).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Pensamiento analítico (para analistas de datos y financieros).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Empatía y escucha activa (para recursos humanos y roles de atención al cliente).</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Gestión del estrés (para profesionales en entornos de alta presión, como médicos o brokers).</a:t>
            </a:r>
            <a:endParaRPr sz="1300">
              <a:solidFill>
                <a:srgbClr val="2F48A7"/>
              </a:solidFill>
              <a:highlight>
                <a:schemeClr val="lt1"/>
              </a:highlight>
              <a:latin typeface="Source Sans Pro"/>
              <a:ea typeface="Source Sans Pro"/>
              <a:cs typeface="Source Sans Pro"/>
              <a:sym typeface="Source Sans Pro"/>
            </a:endParaRPr>
          </a:p>
        </p:txBody>
      </p:sp>
      <p:sp>
        <p:nvSpPr>
          <p:cNvPr id="169" name="Google Shape;169;p22"/>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txBox="1"/>
          <p:nvPr/>
        </p:nvSpPr>
        <p:spPr>
          <a:xfrm>
            <a:off x="1161250" y="4869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¿Qué es una Competencia Transversal?</a:t>
            </a:r>
            <a:endParaRPr b="1" sz="2600">
              <a:solidFill>
                <a:srgbClr val="2F48A7"/>
              </a:solidFill>
              <a:latin typeface="Source Sans Pro"/>
              <a:ea typeface="Source Sans Pro"/>
              <a:cs typeface="Source Sans Pro"/>
              <a:sym typeface="Source Sans Pro"/>
            </a:endParaRPr>
          </a:p>
        </p:txBody>
      </p:sp>
      <p:pic>
        <p:nvPicPr>
          <p:cNvPr id="176" name="Google Shape;176;p23"/>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77" name="Google Shape;177;p23"/>
          <p:cNvSpPr txBox="1"/>
          <p:nvPr/>
        </p:nvSpPr>
        <p:spPr>
          <a:xfrm>
            <a:off x="1161250" y="1279150"/>
            <a:ext cx="7448700" cy="244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En Buk, una competencia transversal será evaluada en todos los cargos de la organización. Al crear una evaluación de desempeño, podrás seleccionar qué competencias transversales de las que has creado se incluirán en la evaluación, y estas serán evaluadas a todos los participantes.</a:t>
            </a:r>
            <a:endParaRPr sz="1300">
              <a:solidFill>
                <a:srgbClr val="2F48A7"/>
              </a:solidFill>
              <a:highlight>
                <a:schemeClr val="lt1"/>
              </a:highlight>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b="1" lang="en" sz="1300">
                <a:solidFill>
                  <a:srgbClr val="FBBF3D"/>
                </a:solidFill>
                <a:highlight>
                  <a:schemeClr val="lt1"/>
                </a:highlight>
                <a:latin typeface="Source Sans Pro"/>
                <a:ea typeface="Source Sans Pro"/>
                <a:cs typeface="Source Sans Pro"/>
                <a:sym typeface="Source Sans Pro"/>
              </a:rPr>
              <a:t>Ejemplos de Competencias Transversales: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1200"/>
              </a:spcBef>
              <a:spcAft>
                <a:spcPts val="0"/>
              </a:spcAft>
              <a:buClr>
                <a:srgbClr val="FBBF3D"/>
              </a:buClr>
              <a:buSzPts val="1300"/>
              <a:buFont typeface="Source Sans Pro"/>
              <a:buChar char="●"/>
            </a:pPr>
            <a:r>
              <a:rPr b="1" lang="en" sz="1300">
                <a:solidFill>
                  <a:srgbClr val="2F48A7"/>
                </a:solidFill>
                <a:highlight>
                  <a:schemeClr val="lt1"/>
                </a:highlight>
                <a:latin typeface="Source Sans Pro"/>
                <a:ea typeface="Source Sans Pro"/>
                <a:cs typeface="Source Sans Pro"/>
                <a:sym typeface="Source Sans Pro"/>
              </a:rPr>
              <a:t>Liderazgo</a:t>
            </a:r>
            <a:r>
              <a:rPr lang="en" sz="1300">
                <a:solidFill>
                  <a:srgbClr val="2F48A7"/>
                </a:solidFill>
                <a:highlight>
                  <a:schemeClr val="lt1"/>
                </a:highlight>
                <a:latin typeface="Source Sans Pro"/>
                <a:ea typeface="Source Sans Pro"/>
                <a:cs typeface="Source Sans Pro"/>
                <a:sym typeface="Source Sans Pro"/>
              </a:rPr>
              <a:t>: Habilidad para inspirar y guiar a un equipo.</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b="1" lang="en" sz="1300">
                <a:solidFill>
                  <a:srgbClr val="2F48A7"/>
                </a:solidFill>
                <a:highlight>
                  <a:schemeClr val="lt1"/>
                </a:highlight>
                <a:latin typeface="Source Sans Pro"/>
                <a:ea typeface="Source Sans Pro"/>
                <a:cs typeface="Source Sans Pro"/>
                <a:sym typeface="Source Sans Pro"/>
              </a:rPr>
              <a:t>Trabajo en equipo</a:t>
            </a:r>
            <a:r>
              <a:rPr lang="en" sz="1300">
                <a:solidFill>
                  <a:srgbClr val="2F48A7"/>
                </a:solidFill>
                <a:highlight>
                  <a:schemeClr val="lt1"/>
                </a:highlight>
                <a:latin typeface="Source Sans Pro"/>
                <a:ea typeface="Source Sans Pro"/>
                <a:cs typeface="Source Sans Pro"/>
                <a:sym typeface="Source Sans Pro"/>
              </a:rPr>
              <a:t>: Capacidad para colaborar eficazmente con otros.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b="1" lang="en" sz="1300">
                <a:solidFill>
                  <a:srgbClr val="2F48A7"/>
                </a:solidFill>
                <a:highlight>
                  <a:schemeClr val="lt1"/>
                </a:highlight>
                <a:latin typeface="Source Sans Pro"/>
                <a:ea typeface="Source Sans Pro"/>
                <a:cs typeface="Source Sans Pro"/>
                <a:sym typeface="Source Sans Pro"/>
              </a:rPr>
              <a:t>Comunicación efectiva</a:t>
            </a:r>
            <a:r>
              <a:rPr lang="en" sz="1300">
                <a:solidFill>
                  <a:srgbClr val="2F48A7"/>
                </a:solidFill>
                <a:highlight>
                  <a:schemeClr val="lt1"/>
                </a:highlight>
                <a:latin typeface="Source Sans Pro"/>
                <a:ea typeface="Source Sans Pro"/>
                <a:cs typeface="Source Sans Pro"/>
                <a:sym typeface="Source Sans Pro"/>
              </a:rPr>
              <a:t>: Transmitir ideas de manera clara y asertiva.</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b="1" lang="en" sz="1300">
                <a:solidFill>
                  <a:srgbClr val="2F48A7"/>
                </a:solidFill>
                <a:highlight>
                  <a:schemeClr val="lt1"/>
                </a:highlight>
                <a:latin typeface="Source Sans Pro"/>
                <a:ea typeface="Source Sans Pro"/>
                <a:cs typeface="Source Sans Pro"/>
                <a:sym typeface="Source Sans Pro"/>
              </a:rPr>
              <a:t>Resolución de problemas</a:t>
            </a:r>
            <a:r>
              <a:rPr lang="en" sz="1300">
                <a:solidFill>
                  <a:srgbClr val="2F48A7"/>
                </a:solidFill>
                <a:highlight>
                  <a:schemeClr val="lt1"/>
                </a:highlight>
                <a:latin typeface="Source Sans Pro"/>
                <a:ea typeface="Source Sans Pro"/>
                <a:cs typeface="Source Sans Pro"/>
                <a:sym typeface="Source Sans Pro"/>
              </a:rPr>
              <a:t>: Analizar situaciones y encontrar soluciones adecuadas.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b="1" lang="en" sz="1300">
                <a:solidFill>
                  <a:srgbClr val="2F48A7"/>
                </a:solidFill>
                <a:highlight>
                  <a:schemeClr val="lt1"/>
                </a:highlight>
                <a:latin typeface="Source Sans Pro"/>
                <a:ea typeface="Source Sans Pro"/>
                <a:cs typeface="Source Sans Pro"/>
                <a:sym typeface="Source Sans Pro"/>
              </a:rPr>
              <a:t>Adaptabilidad al cambio</a:t>
            </a:r>
            <a:r>
              <a:rPr lang="en" sz="1300">
                <a:solidFill>
                  <a:srgbClr val="2F48A7"/>
                </a:solidFill>
                <a:highlight>
                  <a:schemeClr val="lt1"/>
                </a:highlight>
                <a:latin typeface="Source Sans Pro"/>
                <a:ea typeface="Source Sans Pro"/>
                <a:cs typeface="Source Sans Pro"/>
                <a:sym typeface="Source Sans Pro"/>
              </a:rPr>
              <a:t>: Flexibilidad para ajustarse a nuevas circunstancias.</a:t>
            </a:r>
            <a:endParaRPr sz="1300">
              <a:solidFill>
                <a:srgbClr val="2F48A7"/>
              </a:solidFill>
              <a:highlight>
                <a:schemeClr val="lt1"/>
              </a:highlight>
              <a:latin typeface="Source Sans Pro"/>
              <a:ea typeface="Source Sans Pro"/>
              <a:cs typeface="Source Sans Pro"/>
              <a:sym typeface="Source Sans Pro"/>
            </a:endParaRPr>
          </a:p>
        </p:txBody>
      </p:sp>
      <p:sp>
        <p:nvSpPr>
          <p:cNvPr id="178" name="Google Shape;178;p23"/>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txBox="1"/>
          <p:nvPr/>
        </p:nvSpPr>
        <p:spPr>
          <a:xfrm>
            <a:off x="1161250" y="5631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Definición de pesos de Competencias</a:t>
            </a:r>
            <a:endParaRPr b="1" sz="2600">
              <a:solidFill>
                <a:srgbClr val="2F48A7"/>
              </a:solidFill>
              <a:latin typeface="Source Sans Pro"/>
              <a:ea typeface="Source Sans Pro"/>
              <a:cs typeface="Source Sans Pro"/>
              <a:sym typeface="Source Sans Pro"/>
            </a:endParaRPr>
          </a:p>
        </p:txBody>
      </p:sp>
      <p:pic>
        <p:nvPicPr>
          <p:cNvPr id="185" name="Google Shape;185;p24"/>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86" name="Google Shape;186;p24"/>
          <p:cNvSpPr txBox="1"/>
          <p:nvPr/>
        </p:nvSpPr>
        <p:spPr>
          <a:xfrm>
            <a:off x="1161250" y="1279150"/>
            <a:ext cx="7448700" cy="181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Para definir los pesos de cada competencia en la evaluación de desempeño, se recomienda:</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120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Crear una lista con todas las competencias evaluadas.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Clasificarlas en orden de importancia (Alta, Media, Baja).</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Asignar un porcentaje a cada una según su nivel de impacto en el desempeño.</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Validar con el equipo de gestión y realizar ajustes si es necesario.</a:t>
            </a:r>
            <a:endParaRPr sz="1300">
              <a:solidFill>
                <a:srgbClr val="2F48A7"/>
              </a:solidFill>
              <a:highlight>
                <a:schemeClr val="lt1"/>
              </a:highlight>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rPr b="1" lang="en" sz="1300">
                <a:solidFill>
                  <a:srgbClr val="2F48A7"/>
                </a:solidFill>
                <a:highlight>
                  <a:schemeClr val="lt1"/>
                </a:highlight>
                <a:latin typeface="Source Sans Pro"/>
                <a:ea typeface="Source Sans Pro"/>
                <a:cs typeface="Source Sans Pro"/>
                <a:sym typeface="Source Sans Pro"/>
              </a:rPr>
              <a:t>Ejemplo</a:t>
            </a:r>
            <a:r>
              <a:rPr lang="en" sz="1300">
                <a:solidFill>
                  <a:srgbClr val="2F48A7"/>
                </a:solidFill>
                <a:highlight>
                  <a:schemeClr val="lt1"/>
                </a:highlight>
                <a:latin typeface="Source Sans Pro"/>
                <a:ea typeface="Source Sans Pro"/>
                <a:cs typeface="Source Sans Pro"/>
                <a:sym typeface="Source Sans Pro"/>
              </a:rPr>
              <a:t>:</a:t>
            </a:r>
            <a:endParaRPr sz="1300">
              <a:solidFill>
                <a:srgbClr val="2F48A7"/>
              </a:solidFill>
              <a:highlight>
                <a:schemeClr val="lt1"/>
              </a:highlight>
              <a:latin typeface="Source Sans Pro"/>
              <a:ea typeface="Source Sans Pro"/>
              <a:cs typeface="Source Sans Pro"/>
              <a:sym typeface="Source Sans Pro"/>
            </a:endParaRPr>
          </a:p>
        </p:txBody>
      </p:sp>
      <p:sp>
        <p:nvSpPr>
          <p:cNvPr id="187" name="Google Shape;187;p24"/>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88" name="Google Shape;188;p24"/>
          <p:cNvGraphicFramePr/>
          <p:nvPr/>
        </p:nvGraphicFramePr>
        <p:xfrm>
          <a:off x="2565425" y="3015475"/>
          <a:ext cx="3000000" cy="3000000"/>
        </p:xfrm>
        <a:graphic>
          <a:graphicData uri="http://schemas.openxmlformats.org/drawingml/2006/table">
            <a:tbl>
              <a:tblPr>
                <a:noFill/>
                <a:tableStyleId>{3DDD806E-4334-4973-8E13-F3457E684AF5}</a:tableStyleId>
              </a:tblPr>
              <a:tblGrid>
                <a:gridCol w="1546775"/>
                <a:gridCol w="1546775"/>
                <a:gridCol w="1546775"/>
              </a:tblGrid>
              <a:tr h="269250">
                <a:tc>
                  <a:txBody>
                    <a:bodyPr/>
                    <a:lstStyle/>
                    <a:p>
                      <a:pPr indent="0" lvl="0" marL="0" rtl="0" algn="ctr">
                        <a:spcBef>
                          <a:spcPts val="0"/>
                        </a:spcBef>
                        <a:spcAft>
                          <a:spcPts val="0"/>
                        </a:spcAft>
                        <a:buNone/>
                      </a:pPr>
                      <a:r>
                        <a:rPr b="1" lang="en" sz="1000">
                          <a:solidFill>
                            <a:srgbClr val="3F3CAA"/>
                          </a:solidFill>
                          <a:latin typeface="Source Sans Pro"/>
                          <a:ea typeface="Source Sans Pro"/>
                          <a:cs typeface="Source Sans Pro"/>
                          <a:sym typeface="Source Sans Pro"/>
                        </a:rPr>
                        <a:t>Competencia</a:t>
                      </a:r>
                      <a:endParaRPr b="1" sz="1000">
                        <a:solidFill>
                          <a:srgbClr val="3F3CAA"/>
                        </a:solidFill>
                        <a:latin typeface="Source Sans Pro"/>
                        <a:ea typeface="Source Sans Pro"/>
                        <a:cs typeface="Source Sans Pro"/>
                        <a:sym typeface="Source Sans Pro"/>
                      </a:endParaRPr>
                    </a:p>
                  </a:txBody>
                  <a:tcPr marT="91425" marB="91425" marR="91425" marL="91425">
                    <a:solidFill>
                      <a:srgbClr val="FBBF3D"/>
                    </a:solidFill>
                  </a:tcPr>
                </a:tc>
                <a:tc>
                  <a:txBody>
                    <a:bodyPr/>
                    <a:lstStyle/>
                    <a:p>
                      <a:pPr indent="0" lvl="0" marL="0" rtl="0" algn="ctr">
                        <a:spcBef>
                          <a:spcPts val="0"/>
                        </a:spcBef>
                        <a:spcAft>
                          <a:spcPts val="0"/>
                        </a:spcAft>
                        <a:buNone/>
                      </a:pPr>
                      <a:r>
                        <a:rPr b="1" lang="en" sz="1000">
                          <a:solidFill>
                            <a:srgbClr val="3F3CAA"/>
                          </a:solidFill>
                          <a:latin typeface="Source Sans Pro"/>
                          <a:ea typeface="Source Sans Pro"/>
                          <a:cs typeface="Source Sans Pro"/>
                          <a:sym typeface="Source Sans Pro"/>
                        </a:rPr>
                        <a:t>Importancia</a:t>
                      </a:r>
                      <a:endParaRPr b="1" sz="1000">
                        <a:solidFill>
                          <a:srgbClr val="3F3CAA"/>
                        </a:solidFill>
                        <a:latin typeface="Source Sans Pro"/>
                        <a:ea typeface="Source Sans Pro"/>
                        <a:cs typeface="Source Sans Pro"/>
                        <a:sym typeface="Source Sans Pro"/>
                      </a:endParaRPr>
                    </a:p>
                  </a:txBody>
                  <a:tcPr marT="91425" marB="91425" marR="91425" marL="91425">
                    <a:solidFill>
                      <a:srgbClr val="FBBF3D"/>
                    </a:solidFill>
                  </a:tcPr>
                </a:tc>
                <a:tc>
                  <a:txBody>
                    <a:bodyPr/>
                    <a:lstStyle/>
                    <a:p>
                      <a:pPr indent="0" lvl="0" marL="0" rtl="0" algn="ctr">
                        <a:spcBef>
                          <a:spcPts val="0"/>
                        </a:spcBef>
                        <a:spcAft>
                          <a:spcPts val="0"/>
                        </a:spcAft>
                        <a:buNone/>
                      </a:pPr>
                      <a:r>
                        <a:rPr b="1" lang="en" sz="1000">
                          <a:solidFill>
                            <a:srgbClr val="3F3CAA"/>
                          </a:solidFill>
                          <a:latin typeface="Source Sans Pro"/>
                          <a:ea typeface="Source Sans Pro"/>
                          <a:cs typeface="Source Sans Pro"/>
                          <a:sym typeface="Source Sans Pro"/>
                        </a:rPr>
                        <a:t>Peso %</a:t>
                      </a:r>
                      <a:endParaRPr b="1" sz="1000">
                        <a:solidFill>
                          <a:srgbClr val="3F3CAA"/>
                        </a:solidFill>
                        <a:latin typeface="Source Sans Pro"/>
                        <a:ea typeface="Source Sans Pro"/>
                        <a:cs typeface="Source Sans Pro"/>
                        <a:sym typeface="Source Sans Pro"/>
                      </a:endParaRPr>
                    </a:p>
                  </a:txBody>
                  <a:tcPr marT="91425" marB="91425" marR="91425" marL="91425">
                    <a:solidFill>
                      <a:srgbClr val="FBBF3D"/>
                    </a:solidFill>
                  </a:tcPr>
                </a:tc>
              </a:tr>
              <a:tr h="269250">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Comunicación efectiva</a:t>
                      </a:r>
                      <a:endParaRPr sz="1000">
                        <a:solidFill>
                          <a:srgbClr val="3F3CAA"/>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Media</a:t>
                      </a:r>
                      <a:endParaRPr sz="1000">
                        <a:solidFill>
                          <a:srgbClr val="3F3CAA"/>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20%</a:t>
                      </a:r>
                      <a:endParaRPr sz="1000">
                        <a:solidFill>
                          <a:srgbClr val="3F3CAA"/>
                        </a:solidFill>
                        <a:latin typeface="Source Sans Pro"/>
                        <a:ea typeface="Source Sans Pro"/>
                        <a:cs typeface="Source Sans Pro"/>
                        <a:sym typeface="Source Sans Pro"/>
                      </a:endParaRPr>
                    </a:p>
                  </a:txBody>
                  <a:tcPr marT="91425" marB="91425" marR="91425" marL="91425"/>
                </a:tc>
              </a:tr>
              <a:tr h="269250">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Resolución de problemas</a:t>
                      </a:r>
                      <a:endParaRPr sz="1000">
                        <a:solidFill>
                          <a:srgbClr val="3F3CAA"/>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Baja</a:t>
                      </a:r>
                      <a:endParaRPr sz="1000">
                        <a:solidFill>
                          <a:srgbClr val="3F3CAA"/>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10%</a:t>
                      </a:r>
                      <a:endParaRPr sz="1000">
                        <a:solidFill>
                          <a:srgbClr val="3F3CAA"/>
                        </a:solidFill>
                        <a:latin typeface="Source Sans Pro"/>
                        <a:ea typeface="Source Sans Pro"/>
                        <a:cs typeface="Source Sans Pro"/>
                        <a:sym typeface="Source Sans Pro"/>
                      </a:endParaRPr>
                    </a:p>
                  </a:txBody>
                  <a:tcPr marT="91425" marB="91425" marR="91425" marL="91425"/>
                </a:tc>
              </a:tr>
              <a:tr h="269250">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Trabajo en equipo</a:t>
                      </a:r>
                      <a:endParaRPr sz="1000">
                        <a:solidFill>
                          <a:srgbClr val="3F3CAA"/>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Alta</a:t>
                      </a:r>
                      <a:endParaRPr sz="1000">
                        <a:solidFill>
                          <a:srgbClr val="3F3CAA"/>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30%</a:t>
                      </a:r>
                      <a:endParaRPr sz="1000">
                        <a:solidFill>
                          <a:srgbClr val="3F3CAA"/>
                        </a:solidFill>
                        <a:latin typeface="Source Sans Pro"/>
                        <a:ea typeface="Source Sans Pro"/>
                        <a:cs typeface="Source Sans Pro"/>
                        <a:sym typeface="Source Sans Pro"/>
                      </a:endParaRPr>
                    </a:p>
                  </a:txBody>
                  <a:tcPr marT="91425" marB="91425" marR="91425" marL="91425"/>
                </a:tc>
              </a:tr>
              <a:tr h="269250">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Adaptabilidad al cambio</a:t>
                      </a:r>
                      <a:endParaRPr sz="1000">
                        <a:solidFill>
                          <a:srgbClr val="3F3CAA"/>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Alta</a:t>
                      </a:r>
                      <a:endParaRPr sz="1000">
                        <a:solidFill>
                          <a:srgbClr val="3F3CAA"/>
                        </a:solidFill>
                        <a:latin typeface="Source Sans Pro"/>
                        <a:ea typeface="Source Sans Pro"/>
                        <a:cs typeface="Source Sans Pro"/>
                        <a:sym typeface="Source Sans Pro"/>
                      </a:endParaRPr>
                    </a:p>
                  </a:txBody>
                  <a:tcPr marT="91425" marB="91425" marR="91425" marL="91425"/>
                </a:tc>
                <a:tc>
                  <a:txBody>
                    <a:bodyPr/>
                    <a:lstStyle/>
                    <a:p>
                      <a:pPr indent="0" lvl="0" marL="0" rtl="0" algn="ctr">
                        <a:spcBef>
                          <a:spcPts val="0"/>
                        </a:spcBef>
                        <a:spcAft>
                          <a:spcPts val="0"/>
                        </a:spcAft>
                        <a:buNone/>
                      </a:pPr>
                      <a:r>
                        <a:rPr lang="en" sz="1000">
                          <a:solidFill>
                            <a:srgbClr val="3F3CAA"/>
                          </a:solidFill>
                          <a:latin typeface="Source Sans Pro"/>
                          <a:ea typeface="Source Sans Pro"/>
                          <a:cs typeface="Source Sans Pro"/>
                          <a:sym typeface="Source Sans Pro"/>
                        </a:rPr>
                        <a:t>40%</a:t>
                      </a:r>
                      <a:endParaRPr sz="1000">
                        <a:solidFill>
                          <a:srgbClr val="3F3CAA"/>
                        </a:solidFill>
                        <a:latin typeface="Source Sans Pro"/>
                        <a:ea typeface="Source Sans Pro"/>
                        <a:cs typeface="Source Sans Pro"/>
                        <a:sym typeface="Source Sans Pro"/>
                      </a:endParaRPr>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25"/>
          <p:cNvSpPr txBox="1"/>
          <p:nvPr/>
        </p:nvSpPr>
        <p:spPr>
          <a:xfrm>
            <a:off x="938125" y="1767125"/>
            <a:ext cx="6474000" cy="1588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03.</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2F48A7"/>
                </a:solidFill>
                <a:latin typeface="Source Sans Pro"/>
                <a:ea typeface="Source Sans Pro"/>
                <a:cs typeface="Source Sans Pro"/>
                <a:sym typeface="Source Sans Pro"/>
              </a:rPr>
              <a:t>¿Cómo crear competencias en Buk? </a:t>
            </a:r>
            <a:endParaRPr sz="3800">
              <a:solidFill>
                <a:srgbClr val="2F48A7"/>
              </a:solidFill>
              <a:latin typeface="Source Sans Pro"/>
              <a:ea typeface="Source Sans Pro"/>
              <a:cs typeface="Source Sans Pro"/>
              <a:sym typeface="Source Sans Pro"/>
            </a:endParaRPr>
          </a:p>
        </p:txBody>
      </p:sp>
      <p:pic>
        <p:nvPicPr>
          <p:cNvPr id="194" name="Google Shape;194;p25"/>
          <p:cNvPicPr preferRelativeResize="0"/>
          <p:nvPr/>
        </p:nvPicPr>
        <p:blipFill>
          <a:blip r:embed="rId4">
            <a:alphaModFix/>
          </a:blip>
          <a:stretch>
            <a:fillRect/>
          </a:stretch>
        </p:blipFill>
        <p:spPr>
          <a:xfrm>
            <a:off x="8090225" y="4577609"/>
            <a:ext cx="685726" cy="2890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6"/>
          <p:cNvSpPr txBox="1"/>
          <p:nvPr/>
        </p:nvSpPr>
        <p:spPr>
          <a:xfrm>
            <a:off x="1161250" y="5631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Creación y carga de Competencias</a:t>
            </a:r>
            <a:endParaRPr b="1" sz="2600">
              <a:solidFill>
                <a:srgbClr val="2F48A7"/>
              </a:solidFill>
              <a:latin typeface="Source Sans Pro"/>
              <a:ea typeface="Source Sans Pro"/>
              <a:cs typeface="Source Sans Pro"/>
              <a:sym typeface="Source Sans Pro"/>
            </a:endParaRPr>
          </a:p>
        </p:txBody>
      </p:sp>
      <p:pic>
        <p:nvPicPr>
          <p:cNvPr id="201" name="Google Shape;201;p26"/>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02" name="Google Shape;202;p26"/>
          <p:cNvSpPr txBox="1"/>
          <p:nvPr/>
        </p:nvSpPr>
        <p:spPr>
          <a:xfrm>
            <a:off x="1161250" y="1279150"/>
            <a:ext cx="7448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Para la creación de competencias iremos a la siguiente ruta en nuestro menú lateral </a:t>
            </a:r>
            <a:r>
              <a:rPr b="1" lang="en" sz="1300">
                <a:solidFill>
                  <a:srgbClr val="2F48A7"/>
                </a:solidFill>
                <a:highlight>
                  <a:schemeClr val="lt1"/>
                </a:highlight>
                <a:latin typeface="Source Sans Pro"/>
                <a:ea typeface="Source Sans Pro"/>
                <a:cs typeface="Source Sans Pro"/>
                <a:sym typeface="Source Sans Pro"/>
              </a:rPr>
              <a:t>Administrativo &gt;&gt; Organización &gt;&gt; Cargos.</a:t>
            </a:r>
            <a:endParaRPr sz="1300">
              <a:solidFill>
                <a:srgbClr val="2F48A7"/>
              </a:solidFill>
              <a:highlight>
                <a:schemeClr val="lt1"/>
              </a:highlight>
              <a:latin typeface="Source Sans Pro"/>
              <a:ea typeface="Source Sans Pro"/>
              <a:cs typeface="Source Sans Pro"/>
              <a:sym typeface="Source Sans Pro"/>
            </a:endParaRPr>
          </a:p>
        </p:txBody>
      </p:sp>
      <p:sp>
        <p:nvSpPr>
          <p:cNvPr id="203" name="Google Shape;203;p26"/>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26"/>
          <p:cNvPicPr preferRelativeResize="0"/>
          <p:nvPr/>
        </p:nvPicPr>
        <p:blipFill>
          <a:blip r:embed="rId4">
            <a:alphaModFix/>
          </a:blip>
          <a:stretch>
            <a:fillRect/>
          </a:stretch>
        </p:blipFill>
        <p:spPr>
          <a:xfrm>
            <a:off x="1925425" y="1924300"/>
            <a:ext cx="5459173" cy="2974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txBox="1"/>
          <p:nvPr/>
        </p:nvSpPr>
        <p:spPr>
          <a:xfrm>
            <a:off x="1161250" y="4869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Creación y carga de Competencias</a:t>
            </a:r>
            <a:endParaRPr b="1" sz="2600">
              <a:solidFill>
                <a:srgbClr val="2F48A7"/>
              </a:solidFill>
              <a:latin typeface="Source Sans Pro"/>
              <a:ea typeface="Source Sans Pro"/>
              <a:cs typeface="Source Sans Pro"/>
              <a:sym typeface="Source Sans Pro"/>
            </a:endParaRPr>
          </a:p>
        </p:txBody>
      </p:sp>
      <p:pic>
        <p:nvPicPr>
          <p:cNvPr id="211" name="Google Shape;211;p27"/>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12" name="Google Shape;212;p27"/>
          <p:cNvSpPr txBox="1"/>
          <p:nvPr/>
        </p:nvSpPr>
        <p:spPr>
          <a:xfrm>
            <a:off x="1161250" y="1279150"/>
            <a:ext cx="74487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Una vez que seleccionamos competencias podemos acceder a las siguientes opciones:</a:t>
            </a:r>
            <a:endParaRPr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Clr>
                <a:srgbClr val="000000"/>
              </a:buClr>
              <a:buSzPts val="1100"/>
              <a:buFont typeface="Arial"/>
              <a:buNone/>
            </a:pPr>
            <a:r>
              <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Crear nuevas competencias específicas o transversales.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Editar competencias ya creadas.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Borrar competencias.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Configurar metodología, niveles de desarrollo o indicadores conductuales.</a:t>
            </a:r>
            <a:endParaRPr sz="1300">
              <a:solidFill>
                <a:srgbClr val="2F48A7"/>
              </a:solidFill>
              <a:highlight>
                <a:schemeClr val="lt1"/>
              </a:highlight>
              <a:latin typeface="Source Sans Pro"/>
              <a:ea typeface="Source Sans Pro"/>
              <a:cs typeface="Source Sans Pro"/>
              <a:sym typeface="Source Sans Pro"/>
            </a:endParaRPr>
          </a:p>
        </p:txBody>
      </p:sp>
      <p:sp>
        <p:nvSpPr>
          <p:cNvPr id="213" name="Google Shape;213;p27"/>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4" name="Google Shape;214;p27"/>
          <p:cNvPicPr preferRelativeResize="0"/>
          <p:nvPr/>
        </p:nvPicPr>
        <p:blipFill rotWithShape="1">
          <a:blip r:embed="rId4">
            <a:alphaModFix/>
          </a:blip>
          <a:srcRect b="0" l="0" r="0" t="0"/>
          <a:stretch/>
        </p:blipFill>
        <p:spPr>
          <a:xfrm>
            <a:off x="1321875" y="2658601"/>
            <a:ext cx="6642724" cy="2091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txBox="1"/>
          <p:nvPr/>
        </p:nvSpPr>
        <p:spPr>
          <a:xfrm>
            <a:off x="1161250" y="4869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Creación y carga de Competencias</a:t>
            </a:r>
            <a:endParaRPr b="1" sz="2600">
              <a:solidFill>
                <a:srgbClr val="2F48A7"/>
              </a:solidFill>
              <a:latin typeface="Source Sans Pro"/>
              <a:ea typeface="Source Sans Pro"/>
              <a:cs typeface="Source Sans Pro"/>
              <a:sym typeface="Source Sans Pro"/>
            </a:endParaRPr>
          </a:p>
        </p:txBody>
      </p:sp>
      <p:pic>
        <p:nvPicPr>
          <p:cNvPr id="221" name="Google Shape;221;p28"/>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22" name="Google Shape;222;p28"/>
          <p:cNvSpPr txBox="1"/>
          <p:nvPr/>
        </p:nvSpPr>
        <p:spPr>
          <a:xfrm>
            <a:off x="5304425" y="1714500"/>
            <a:ext cx="23787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2F48A7"/>
                </a:solidFill>
                <a:highlight>
                  <a:schemeClr val="lt1"/>
                </a:highlight>
                <a:latin typeface="Source Sans Pro"/>
                <a:ea typeface="Source Sans Pro"/>
                <a:cs typeface="Source Sans Pro"/>
                <a:sym typeface="Source Sans Pro"/>
              </a:rPr>
              <a:t>Al crear una nueva competencia colocaremos:</a:t>
            </a:r>
            <a:endParaRPr sz="1300">
              <a:solidFill>
                <a:srgbClr val="2F48A7"/>
              </a:solidFill>
              <a:highlight>
                <a:schemeClr val="lt1"/>
              </a:highlight>
              <a:latin typeface="Source Sans Pro"/>
              <a:ea typeface="Source Sans Pro"/>
              <a:cs typeface="Source Sans Pro"/>
              <a:sym typeface="Source Sans Pro"/>
            </a:endParaRPr>
          </a:p>
          <a:p>
            <a:pPr indent="0" lvl="0" marL="457200" rtl="0" algn="l">
              <a:spcBef>
                <a:spcPts val="0"/>
              </a:spcBef>
              <a:spcAft>
                <a:spcPts val="0"/>
              </a:spcAft>
              <a:buNone/>
            </a:pPr>
            <a:r>
              <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Nombre.</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Descripción de dicha competencia.</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Alcance.</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Niveles de desarrollo o cantidad de indicadores según la metodología.</a:t>
            </a:r>
            <a:endParaRPr sz="1300">
              <a:solidFill>
                <a:srgbClr val="2F48A7"/>
              </a:solidFill>
              <a:highlight>
                <a:schemeClr val="lt1"/>
              </a:highlight>
              <a:latin typeface="Source Sans Pro"/>
              <a:ea typeface="Source Sans Pro"/>
              <a:cs typeface="Source Sans Pro"/>
              <a:sym typeface="Source Sans Pro"/>
            </a:endParaRPr>
          </a:p>
        </p:txBody>
      </p:sp>
      <p:sp>
        <p:nvSpPr>
          <p:cNvPr id="223" name="Google Shape;223;p28"/>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28"/>
          <p:cNvPicPr preferRelativeResize="0"/>
          <p:nvPr/>
        </p:nvPicPr>
        <p:blipFill>
          <a:blip r:embed="rId4">
            <a:alphaModFix/>
          </a:blip>
          <a:stretch>
            <a:fillRect/>
          </a:stretch>
        </p:blipFill>
        <p:spPr>
          <a:xfrm>
            <a:off x="1791125" y="1239000"/>
            <a:ext cx="2960517" cy="3690599"/>
          </a:xfrm>
          <a:prstGeom prst="rect">
            <a:avLst/>
          </a:prstGeom>
          <a:noFill/>
          <a:ln>
            <a:noFill/>
          </a:ln>
        </p:spPr>
      </p:pic>
      <p:cxnSp>
        <p:nvCxnSpPr>
          <p:cNvPr id="225" name="Google Shape;225;p28"/>
          <p:cNvCxnSpPr/>
          <p:nvPr/>
        </p:nvCxnSpPr>
        <p:spPr>
          <a:xfrm>
            <a:off x="1291150" y="1867250"/>
            <a:ext cx="361200" cy="0"/>
          </a:xfrm>
          <a:prstGeom prst="straightConnector1">
            <a:avLst/>
          </a:prstGeom>
          <a:noFill/>
          <a:ln cap="flat" cmpd="sng" w="9525">
            <a:solidFill>
              <a:srgbClr val="FF0000"/>
            </a:solidFill>
            <a:prstDash val="solid"/>
            <a:round/>
            <a:headEnd len="med" w="med" type="none"/>
            <a:tailEnd len="med" w="med" type="triangle"/>
          </a:ln>
        </p:spPr>
      </p:cxnSp>
      <p:cxnSp>
        <p:nvCxnSpPr>
          <p:cNvPr id="226" name="Google Shape;226;p28"/>
          <p:cNvCxnSpPr/>
          <p:nvPr/>
        </p:nvCxnSpPr>
        <p:spPr>
          <a:xfrm>
            <a:off x="1291150" y="2281050"/>
            <a:ext cx="361200" cy="0"/>
          </a:xfrm>
          <a:prstGeom prst="straightConnector1">
            <a:avLst/>
          </a:prstGeom>
          <a:noFill/>
          <a:ln cap="flat" cmpd="sng" w="9525">
            <a:solidFill>
              <a:srgbClr val="FF0000"/>
            </a:solidFill>
            <a:prstDash val="solid"/>
            <a:round/>
            <a:headEnd len="med" w="med" type="none"/>
            <a:tailEnd len="med" w="med" type="triangle"/>
          </a:ln>
        </p:spPr>
      </p:cxnSp>
      <p:cxnSp>
        <p:nvCxnSpPr>
          <p:cNvPr id="227" name="Google Shape;227;p28"/>
          <p:cNvCxnSpPr/>
          <p:nvPr/>
        </p:nvCxnSpPr>
        <p:spPr>
          <a:xfrm>
            <a:off x="1291150" y="2864000"/>
            <a:ext cx="361200" cy="0"/>
          </a:xfrm>
          <a:prstGeom prst="straightConnector1">
            <a:avLst/>
          </a:prstGeom>
          <a:noFill/>
          <a:ln cap="flat" cmpd="sng" w="9525">
            <a:solidFill>
              <a:srgbClr val="FF0000"/>
            </a:solidFill>
            <a:prstDash val="solid"/>
            <a:round/>
            <a:headEnd len="med" w="med" type="none"/>
            <a:tailEnd len="med" w="med" type="triangle"/>
          </a:ln>
        </p:spPr>
      </p:cxnSp>
      <p:cxnSp>
        <p:nvCxnSpPr>
          <p:cNvPr id="228" name="Google Shape;228;p28"/>
          <p:cNvCxnSpPr/>
          <p:nvPr/>
        </p:nvCxnSpPr>
        <p:spPr>
          <a:xfrm>
            <a:off x="1291150" y="3216300"/>
            <a:ext cx="361200" cy="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9"/>
          <p:cNvSpPr txBox="1"/>
          <p:nvPr/>
        </p:nvSpPr>
        <p:spPr>
          <a:xfrm>
            <a:off x="1161250" y="4869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Creación y carga de Competencias</a:t>
            </a:r>
            <a:endParaRPr b="1" sz="2600">
              <a:solidFill>
                <a:srgbClr val="2F48A7"/>
              </a:solidFill>
              <a:latin typeface="Source Sans Pro"/>
              <a:ea typeface="Source Sans Pro"/>
              <a:cs typeface="Source Sans Pro"/>
              <a:sym typeface="Source Sans Pro"/>
            </a:endParaRPr>
          </a:p>
        </p:txBody>
      </p:sp>
      <p:pic>
        <p:nvPicPr>
          <p:cNvPr id="235" name="Google Shape;235;p29"/>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36" name="Google Shape;236;p29"/>
          <p:cNvSpPr txBox="1"/>
          <p:nvPr/>
        </p:nvSpPr>
        <p:spPr>
          <a:xfrm>
            <a:off x="1161250" y="1279150"/>
            <a:ext cx="7448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También puedes cargar competencias de manera masiva utilizando los importadores. Para hacerlo, ve a la sección "Información" y selecciona "Importadores". En la pestaña "Talento", encontrarás el importador específico para "Competencias".</a:t>
            </a:r>
            <a:endParaRPr sz="1300">
              <a:solidFill>
                <a:srgbClr val="2F48A7"/>
              </a:solidFill>
              <a:highlight>
                <a:schemeClr val="lt1"/>
              </a:highlight>
              <a:latin typeface="Source Sans Pro"/>
              <a:ea typeface="Source Sans Pro"/>
              <a:cs typeface="Source Sans Pro"/>
              <a:sym typeface="Source Sans Pro"/>
            </a:endParaRPr>
          </a:p>
        </p:txBody>
      </p:sp>
      <p:sp>
        <p:nvSpPr>
          <p:cNvPr id="237" name="Google Shape;237;p29"/>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9"/>
          <p:cNvPicPr preferRelativeResize="0"/>
          <p:nvPr/>
        </p:nvPicPr>
        <p:blipFill>
          <a:blip r:embed="rId4">
            <a:alphaModFix/>
          </a:blip>
          <a:stretch>
            <a:fillRect/>
          </a:stretch>
        </p:blipFill>
        <p:spPr>
          <a:xfrm>
            <a:off x="1231925" y="2194100"/>
            <a:ext cx="6858310" cy="238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0"/>
          <p:cNvSpPr txBox="1"/>
          <p:nvPr/>
        </p:nvSpPr>
        <p:spPr>
          <a:xfrm>
            <a:off x="1161250" y="4869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Creación y carga de Competencias</a:t>
            </a:r>
            <a:endParaRPr b="1" sz="2600">
              <a:solidFill>
                <a:srgbClr val="2F48A7"/>
              </a:solidFill>
              <a:latin typeface="Source Sans Pro"/>
              <a:ea typeface="Source Sans Pro"/>
              <a:cs typeface="Source Sans Pro"/>
              <a:sym typeface="Source Sans Pro"/>
            </a:endParaRPr>
          </a:p>
        </p:txBody>
      </p:sp>
      <p:pic>
        <p:nvPicPr>
          <p:cNvPr id="245" name="Google Shape;245;p30"/>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46" name="Google Shape;246;p30"/>
          <p:cNvSpPr txBox="1"/>
          <p:nvPr/>
        </p:nvSpPr>
        <p:spPr>
          <a:xfrm>
            <a:off x="1161250" y="1279150"/>
            <a:ext cx="74487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Para cargar competencias de forma masiva lo tendrás que hacer a través de un archivo Excel que debes descargar y completar con la información necesaria. En la ventana verás las indicaciones de las columnas a completar, procura no editar el formato del archivo. Para descargar el archivo haz clic en "Descargar Template"</a:t>
            </a:r>
            <a:endParaRPr sz="1300">
              <a:solidFill>
                <a:srgbClr val="2F48A7"/>
              </a:solidFill>
              <a:highlight>
                <a:schemeClr val="lt1"/>
              </a:highlight>
              <a:latin typeface="Source Sans Pro"/>
              <a:ea typeface="Source Sans Pro"/>
              <a:cs typeface="Source Sans Pro"/>
              <a:sym typeface="Source Sans Pro"/>
            </a:endParaRPr>
          </a:p>
        </p:txBody>
      </p:sp>
      <p:sp>
        <p:nvSpPr>
          <p:cNvPr id="247" name="Google Shape;247;p30"/>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 name="Google Shape;248;p30"/>
          <p:cNvPicPr preferRelativeResize="0"/>
          <p:nvPr/>
        </p:nvPicPr>
        <p:blipFill>
          <a:blip r:embed="rId4">
            <a:alphaModFix/>
          </a:blip>
          <a:stretch>
            <a:fillRect/>
          </a:stretch>
        </p:blipFill>
        <p:spPr>
          <a:xfrm>
            <a:off x="1502550" y="2394200"/>
            <a:ext cx="6324600" cy="2333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txBox="1"/>
          <p:nvPr/>
        </p:nvSpPr>
        <p:spPr>
          <a:xfrm>
            <a:off x="1161250" y="4869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Creación y carga de Competencias</a:t>
            </a:r>
            <a:endParaRPr b="1" sz="2600">
              <a:solidFill>
                <a:srgbClr val="2F48A7"/>
              </a:solidFill>
              <a:latin typeface="Source Sans Pro"/>
              <a:ea typeface="Source Sans Pro"/>
              <a:cs typeface="Source Sans Pro"/>
              <a:sym typeface="Source Sans Pro"/>
            </a:endParaRPr>
          </a:p>
        </p:txBody>
      </p:sp>
      <p:pic>
        <p:nvPicPr>
          <p:cNvPr id="255" name="Google Shape;255;p31"/>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56" name="Google Shape;256;p31"/>
          <p:cNvSpPr txBox="1"/>
          <p:nvPr/>
        </p:nvSpPr>
        <p:spPr>
          <a:xfrm>
            <a:off x="1161250" y="1279150"/>
            <a:ext cx="7448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Se descargará un archivo Excel que deberás completar con la información de las competencias. Una vez completado el archivo, debes guardarlo y subirlo en "Seleccionar archivo"</a:t>
            </a:r>
            <a:endParaRPr sz="1300">
              <a:solidFill>
                <a:srgbClr val="2F48A7"/>
              </a:solidFill>
              <a:highlight>
                <a:schemeClr val="lt1"/>
              </a:highlight>
              <a:latin typeface="Source Sans Pro"/>
              <a:ea typeface="Source Sans Pro"/>
              <a:cs typeface="Source Sans Pro"/>
              <a:sym typeface="Source Sans Pro"/>
            </a:endParaRPr>
          </a:p>
        </p:txBody>
      </p:sp>
      <p:sp>
        <p:nvSpPr>
          <p:cNvPr id="257" name="Google Shape;257;p31"/>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 name="Google Shape;258;p31"/>
          <p:cNvPicPr preferRelativeResize="0"/>
          <p:nvPr/>
        </p:nvPicPr>
        <p:blipFill>
          <a:blip r:embed="rId4">
            <a:alphaModFix/>
          </a:blip>
          <a:stretch>
            <a:fillRect/>
          </a:stretch>
        </p:blipFill>
        <p:spPr>
          <a:xfrm>
            <a:off x="1294975" y="1902688"/>
            <a:ext cx="5693225" cy="2775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nvSpPr>
        <p:spPr>
          <a:xfrm>
            <a:off x="1161250" y="563100"/>
            <a:ext cx="4881000" cy="985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600">
                <a:solidFill>
                  <a:srgbClr val="2F48A7"/>
                </a:solidFill>
                <a:latin typeface="Source Sans Pro"/>
                <a:ea typeface="Source Sans Pro"/>
                <a:cs typeface="Source Sans Pro"/>
                <a:sym typeface="Source Sans Pro"/>
              </a:rPr>
              <a:t>Nuestro equipo</a:t>
            </a:r>
            <a:endParaRPr b="1" sz="2600">
              <a:solidFill>
                <a:srgbClr val="2F48A7"/>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b="1" lang="en" sz="2600">
                <a:solidFill>
                  <a:srgbClr val="FBBF3D"/>
                </a:solidFill>
                <a:latin typeface="Source Sans Pro"/>
                <a:ea typeface="Source Sans Pro"/>
                <a:cs typeface="Source Sans Pro"/>
                <a:sym typeface="Source Sans Pro"/>
              </a:rPr>
              <a:t>Customer Solutions Specialist</a:t>
            </a:r>
            <a:endParaRPr b="1" sz="2600">
              <a:solidFill>
                <a:srgbClr val="FBBF3D"/>
              </a:solidFill>
              <a:latin typeface="Source Sans Pro"/>
              <a:ea typeface="Source Sans Pro"/>
              <a:cs typeface="Source Sans Pro"/>
              <a:sym typeface="Source Sans Pro"/>
            </a:endParaRPr>
          </a:p>
        </p:txBody>
      </p:sp>
      <p:pic>
        <p:nvPicPr>
          <p:cNvPr id="63" name="Google Shape;63;p14"/>
          <p:cNvPicPr preferRelativeResize="0"/>
          <p:nvPr/>
        </p:nvPicPr>
        <p:blipFill>
          <a:blip r:embed="rId3">
            <a:alphaModFix/>
          </a:blip>
          <a:stretch>
            <a:fillRect/>
          </a:stretch>
        </p:blipFill>
        <p:spPr>
          <a:xfrm>
            <a:off x="8090225" y="4577609"/>
            <a:ext cx="685726" cy="289091"/>
          </a:xfrm>
          <a:prstGeom prst="rect">
            <a:avLst/>
          </a:prstGeom>
          <a:noFill/>
          <a:ln>
            <a:noFill/>
          </a:ln>
        </p:spPr>
      </p:pic>
      <p:grpSp>
        <p:nvGrpSpPr>
          <p:cNvPr id="64" name="Google Shape;64;p14"/>
          <p:cNvGrpSpPr/>
          <p:nvPr/>
        </p:nvGrpSpPr>
        <p:grpSpPr>
          <a:xfrm>
            <a:off x="2941171" y="3303504"/>
            <a:ext cx="1458900" cy="653600"/>
            <a:chOff x="2082596" y="3303504"/>
            <a:chExt cx="1458900" cy="653600"/>
          </a:xfrm>
        </p:grpSpPr>
        <p:sp>
          <p:nvSpPr>
            <p:cNvPr id="65" name="Google Shape;65;p14"/>
            <p:cNvSpPr txBox="1"/>
            <p:nvPr/>
          </p:nvSpPr>
          <p:spPr>
            <a:xfrm>
              <a:off x="2082596" y="3303504"/>
              <a:ext cx="1458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2F48A7"/>
                  </a:solidFill>
                  <a:latin typeface="Source Sans Pro"/>
                  <a:ea typeface="Source Sans Pro"/>
                  <a:cs typeface="Source Sans Pro"/>
                  <a:sym typeface="Source Sans Pro"/>
                </a:rPr>
                <a:t>Kevin Carmona</a:t>
              </a:r>
              <a:endParaRPr>
                <a:solidFill>
                  <a:srgbClr val="2F48A7"/>
                </a:solidFill>
              </a:endParaRPr>
            </a:p>
          </p:txBody>
        </p:sp>
        <p:sp>
          <p:nvSpPr>
            <p:cNvPr id="66" name="Google Shape;66;p14"/>
            <p:cNvSpPr txBox="1"/>
            <p:nvPr/>
          </p:nvSpPr>
          <p:spPr>
            <a:xfrm>
              <a:off x="2082596" y="3526004"/>
              <a:ext cx="1458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2F48A7"/>
                  </a:solidFill>
                  <a:highlight>
                    <a:schemeClr val="lt1"/>
                  </a:highlight>
                  <a:latin typeface="Source Sans Pro"/>
                  <a:ea typeface="Source Sans Pro"/>
                  <a:cs typeface="Source Sans Pro"/>
                  <a:sym typeface="Source Sans Pro"/>
                </a:rPr>
                <a:t>Especialista en nómina, estructura y workflows.</a:t>
              </a:r>
              <a:endParaRPr sz="1200">
                <a:solidFill>
                  <a:srgbClr val="2F48A7"/>
                </a:solidFill>
                <a:latin typeface="Source Sans Pro"/>
                <a:ea typeface="Source Sans Pro"/>
                <a:cs typeface="Source Sans Pro"/>
                <a:sym typeface="Source Sans Pro"/>
              </a:endParaRPr>
            </a:p>
          </p:txBody>
        </p:sp>
      </p:grpSp>
      <p:grpSp>
        <p:nvGrpSpPr>
          <p:cNvPr id="67" name="Google Shape;67;p14"/>
          <p:cNvGrpSpPr/>
          <p:nvPr/>
        </p:nvGrpSpPr>
        <p:grpSpPr>
          <a:xfrm>
            <a:off x="5573185" y="3263404"/>
            <a:ext cx="1458900" cy="653600"/>
            <a:chOff x="5942960" y="3303504"/>
            <a:chExt cx="1458900" cy="653600"/>
          </a:xfrm>
        </p:grpSpPr>
        <p:sp>
          <p:nvSpPr>
            <p:cNvPr id="68" name="Google Shape;68;p14"/>
            <p:cNvSpPr txBox="1"/>
            <p:nvPr/>
          </p:nvSpPr>
          <p:spPr>
            <a:xfrm>
              <a:off x="5942960" y="3303504"/>
              <a:ext cx="1458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2F48A7"/>
                  </a:solidFill>
                  <a:latin typeface="Source Sans Pro"/>
                  <a:ea typeface="Source Sans Pro"/>
                  <a:cs typeface="Source Sans Pro"/>
                  <a:sym typeface="Source Sans Pro"/>
                </a:rPr>
                <a:t>Manuel Jasso</a:t>
              </a:r>
              <a:endParaRPr b="1" sz="1200">
                <a:solidFill>
                  <a:srgbClr val="2F48A7"/>
                </a:solidFill>
                <a:latin typeface="Source Sans Pro"/>
                <a:ea typeface="Source Sans Pro"/>
                <a:cs typeface="Source Sans Pro"/>
                <a:sym typeface="Source Sans Pro"/>
              </a:endParaRPr>
            </a:p>
          </p:txBody>
        </p:sp>
        <p:sp>
          <p:nvSpPr>
            <p:cNvPr id="69" name="Google Shape;69;p14"/>
            <p:cNvSpPr txBox="1"/>
            <p:nvPr/>
          </p:nvSpPr>
          <p:spPr>
            <a:xfrm>
              <a:off x="5942960" y="3526004"/>
              <a:ext cx="1458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2F48A7"/>
                  </a:solidFill>
                  <a:highlight>
                    <a:schemeClr val="lt1"/>
                  </a:highlight>
                  <a:latin typeface="Source Sans Pro"/>
                  <a:ea typeface="Source Sans Pro"/>
                  <a:cs typeface="Source Sans Pro"/>
                  <a:sym typeface="Source Sans Pro"/>
                </a:rPr>
                <a:t>Especialista en talento y cultura.</a:t>
              </a:r>
              <a:endParaRPr sz="1200">
                <a:solidFill>
                  <a:srgbClr val="2F48A7"/>
                </a:solidFill>
                <a:latin typeface="Source Sans Pro"/>
                <a:ea typeface="Source Sans Pro"/>
                <a:cs typeface="Source Sans Pro"/>
                <a:sym typeface="Source Sans Pro"/>
              </a:endParaRPr>
            </a:p>
          </p:txBody>
        </p:sp>
      </p:grpSp>
      <p:pic>
        <p:nvPicPr>
          <p:cNvPr id="70" name="Google Shape;70;p14"/>
          <p:cNvPicPr preferRelativeResize="0"/>
          <p:nvPr/>
        </p:nvPicPr>
        <p:blipFill>
          <a:blip r:embed="rId3">
            <a:alphaModFix/>
          </a:blip>
          <a:stretch>
            <a:fillRect/>
          </a:stretch>
        </p:blipFill>
        <p:spPr>
          <a:xfrm>
            <a:off x="8090225" y="4577609"/>
            <a:ext cx="685726" cy="289091"/>
          </a:xfrm>
          <a:prstGeom prst="rect">
            <a:avLst/>
          </a:prstGeom>
          <a:noFill/>
          <a:ln>
            <a:noFill/>
          </a:ln>
        </p:spPr>
      </p:pic>
      <p:pic>
        <p:nvPicPr>
          <p:cNvPr id="71" name="Google Shape;71;p14"/>
          <p:cNvPicPr preferRelativeResize="0"/>
          <p:nvPr/>
        </p:nvPicPr>
        <p:blipFill>
          <a:blip r:embed="rId4">
            <a:alphaModFix/>
          </a:blip>
          <a:stretch>
            <a:fillRect/>
          </a:stretch>
        </p:blipFill>
        <p:spPr>
          <a:xfrm>
            <a:off x="2863800" y="1714500"/>
            <a:ext cx="1613650" cy="1613650"/>
          </a:xfrm>
          <a:prstGeom prst="rect">
            <a:avLst/>
          </a:prstGeom>
          <a:noFill/>
          <a:ln>
            <a:noFill/>
          </a:ln>
        </p:spPr>
      </p:pic>
      <p:pic>
        <p:nvPicPr>
          <p:cNvPr id="72" name="Google Shape;72;p14"/>
          <p:cNvPicPr preferRelativeResize="0"/>
          <p:nvPr/>
        </p:nvPicPr>
        <p:blipFill>
          <a:blip r:embed="rId5">
            <a:alphaModFix/>
          </a:blip>
          <a:stretch>
            <a:fillRect/>
          </a:stretch>
        </p:blipFill>
        <p:spPr>
          <a:xfrm>
            <a:off x="5495800" y="1724825"/>
            <a:ext cx="1613650" cy="1613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32"/>
          <p:cNvSpPr txBox="1"/>
          <p:nvPr/>
        </p:nvSpPr>
        <p:spPr>
          <a:xfrm>
            <a:off x="938125" y="1767125"/>
            <a:ext cx="6474000" cy="1588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04.</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2F48A7"/>
                </a:solidFill>
                <a:latin typeface="Source Sans Pro"/>
                <a:ea typeface="Source Sans Pro"/>
                <a:cs typeface="Source Sans Pro"/>
                <a:sym typeface="Source Sans Pro"/>
              </a:rPr>
              <a:t>Asignación de competencias a los cargos</a:t>
            </a:r>
            <a:endParaRPr sz="3800">
              <a:solidFill>
                <a:srgbClr val="2F48A7"/>
              </a:solidFill>
              <a:latin typeface="Source Sans Pro"/>
              <a:ea typeface="Source Sans Pro"/>
              <a:cs typeface="Source Sans Pro"/>
              <a:sym typeface="Source Sans Pro"/>
            </a:endParaRPr>
          </a:p>
        </p:txBody>
      </p:sp>
      <p:pic>
        <p:nvPicPr>
          <p:cNvPr id="264" name="Google Shape;264;p32"/>
          <p:cNvPicPr preferRelativeResize="0"/>
          <p:nvPr/>
        </p:nvPicPr>
        <p:blipFill>
          <a:blip r:embed="rId4">
            <a:alphaModFix/>
          </a:blip>
          <a:stretch>
            <a:fillRect/>
          </a:stretch>
        </p:blipFill>
        <p:spPr>
          <a:xfrm>
            <a:off x="8090225" y="4577609"/>
            <a:ext cx="685726" cy="2890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3"/>
          <p:cNvSpPr txBox="1"/>
          <p:nvPr/>
        </p:nvSpPr>
        <p:spPr>
          <a:xfrm>
            <a:off x="1161250" y="5631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Asignación de Competencias a cargos:</a:t>
            </a:r>
            <a:endParaRPr b="1" sz="2600">
              <a:solidFill>
                <a:srgbClr val="2F48A7"/>
              </a:solidFill>
              <a:latin typeface="Source Sans Pro"/>
              <a:ea typeface="Source Sans Pro"/>
              <a:cs typeface="Source Sans Pro"/>
              <a:sym typeface="Source Sans Pro"/>
            </a:endParaRPr>
          </a:p>
        </p:txBody>
      </p:sp>
      <p:pic>
        <p:nvPicPr>
          <p:cNvPr id="271" name="Google Shape;271;p33"/>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72" name="Google Shape;272;p33"/>
          <p:cNvSpPr txBox="1"/>
          <p:nvPr/>
        </p:nvSpPr>
        <p:spPr>
          <a:xfrm>
            <a:off x="1161250" y="1279150"/>
            <a:ext cx="7448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Para asignar competencias a los cargos en tu organización, dirígete a la sección "Organización" y luego selecciona "Cargos". Luego, haz clic en "Mostrar".</a:t>
            </a:r>
            <a:endParaRPr sz="1300">
              <a:solidFill>
                <a:srgbClr val="2F48A7"/>
              </a:solidFill>
              <a:highlight>
                <a:schemeClr val="lt1"/>
              </a:highlight>
              <a:latin typeface="Source Sans Pro"/>
              <a:ea typeface="Source Sans Pro"/>
              <a:cs typeface="Source Sans Pro"/>
              <a:sym typeface="Source Sans Pro"/>
            </a:endParaRPr>
          </a:p>
        </p:txBody>
      </p:sp>
      <p:sp>
        <p:nvSpPr>
          <p:cNvPr id="273" name="Google Shape;273;p33"/>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33"/>
          <p:cNvPicPr preferRelativeResize="0"/>
          <p:nvPr/>
        </p:nvPicPr>
        <p:blipFill>
          <a:blip r:embed="rId4">
            <a:alphaModFix/>
          </a:blip>
          <a:stretch>
            <a:fillRect/>
          </a:stretch>
        </p:blipFill>
        <p:spPr>
          <a:xfrm>
            <a:off x="1009938" y="1908837"/>
            <a:ext cx="7124125" cy="26240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4"/>
          <p:cNvSpPr txBox="1"/>
          <p:nvPr/>
        </p:nvSpPr>
        <p:spPr>
          <a:xfrm>
            <a:off x="1161250" y="5631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Asignación de Competencias a cargos:</a:t>
            </a:r>
            <a:endParaRPr b="1" sz="2600">
              <a:solidFill>
                <a:srgbClr val="2F48A7"/>
              </a:solidFill>
              <a:latin typeface="Source Sans Pro"/>
              <a:ea typeface="Source Sans Pro"/>
              <a:cs typeface="Source Sans Pro"/>
              <a:sym typeface="Source Sans Pro"/>
            </a:endParaRPr>
          </a:p>
        </p:txBody>
      </p:sp>
      <p:pic>
        <p:nvPicPr>
          <p:cNvPr id="281" name="Google Shape;281;p34"/>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82" name="Google Shape;282;p34"/>
          <p:cNvSpPr txBox="1"/>
          <p:nvPr/>
        </p:nvSpPr>
        <p:spPr>
          <a:xfrm>
            <a:off x="1161250" y="1279150"/>
            <a:ext cx="7448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En la pestaña "Competencias", debes ingresar las Competencias Específicas del cargo. Para agregar más competencias, haz clic en "Agregar".</a:t>
            </a:r>
            <a:endParaRPr sz="1300">
              <a:solidFill>
                <a:srgbClr val="2F48A7"/>
              </a:solidFill>
              <a:highlight>
                <a:schemeClr val="lt1"/>
              </a:highlight>
              <a:latin typeface="Source Sans Pro"/>
              <a:ea typeface="Source Sans Pro"/>
              <a:cs typeface="Source Sans Pro"/>
              <a:sym typeface="Source Sans Pro"/>
            </a:endParaRPr>
          </a:p>
        </p:txBody>
      </p:sp>
      <p:sp>
        <p:nvSpPr>
          <p:cNvPr id="283" name="Google Shape;283;p34"/>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34"/>
          <p:cNvPicPr preferRelativeResize="0"/>
          <p:nvPr/>
        </p:nvPicPr>
        <p:blipFill>
          <a:blip r:embed="rId4">
            <a:alphaModFix/>
          </a:blip>
          <a:stretch>
            <a:fillRect/>
          </a:stretch>
        </p:blipFill>
        <p:spPr>
          <a:xfrm>
            <a:off x="1257300" y="1932000"/>
            <a:ext cx="6419945" cy="2974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5"/>
          <p:cNvSpPr txBox="1"/>
          <p:nvPr/>
        </p:nvSpPr>
        <p:spPr>
          <a:xfrm>
            <a:off x="1161250" y="5631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Asignación de competencias a familias de cargo:</a:t>
            </a:r>
            <a:endParaRPr b="1" sz="2600">
              <a:solidFill>
                <a:srgbClr val="2F48A7"/>
              </a:solidFill>
              <a:latin typeface="Source Sans Pro"/>
              <a:ea typeface="Source Sans Pro"/>
              <a:cs typeface="Source Sans Pro"/>
              <a:sym typeface="Source Sans Pro"/>
            </a:endParaRPr>
          </a:p>
        </p:txBody>
      </p:sp>
      <p:pic>
        <p:nvPicPr>
          <p:cNvPr id="291" name="Google Shape;291;p35"/>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92" name="Google Shape;292;p35"/>
          <p:cNvSpPr txBox="1"/>
          <p:nvPr/>
        </p:nvSpPr>
        <p:spPr>
          <a:xfrm>
            <a:off x="1161250" y="1279150"/>
            <a:ext cx="74487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También, tienes la opción de asignar competencias a través de familias de cargos. Estas familias permiten agrupar determinados roles que serán evaluados en base a las mismas competencias específicas.</a:t>
            </a:r>
            <a:endParaRPr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Clr>
                <a:srgbClr val="000000"/>
              </a:buClr>
              <a:buSzPts val="1100"/>
              <a:buFont typeface="Arial"/>
              <a:buNone/>
            </a:pPr>
            <a:r>
              <a:t/>
            </a:r>
            <a:endParaRPr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Para crear una familia de cargos, primero, dirígete a la pestaña "Familias de Cargos" y haz clic en "Crear Familia de Cargo".</a:t>
            </a:r>
            <a:endParaRPr sz="1300">
              <a:solidFill>
                <a:srgbClr val="2F48A7"/>
              </a:solidFill>
              <a:highlight>
                <a:schemeClr val="lt1"/>
              </a:highlight>
              <a:latin typeface="Source Sans Pro"/>
              <a:ea typeface="Source Sans Pro"/>
              <a:cs typeface="Source Sans Pro"/>
              <a:sym typeface="Source Sans Pro"/>
            </a:endParaRPr>
          </a:p>
        </p:txBody>
      </p:sp>
      <p:sp>
        <p:nvSpPr>
          <p:cNvPr id="293" name="Google Shape;293;p35"/>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4" name="Google Shape;294;p35"/>
          <p:cNvPicPr preferRelativeResize="0"/>
          <p:nvPr/>
        </p:nvPicPr>
        <p:blipFill>
          <a:blip r:embed="rId4">
            <a:alphaModFix/>
          </a:blip>
          <a:stretch>
            <a:fillRect/>
          </a:stretch>
        </p:blipFill>
        <p:spPr>
          <a:xfrm>
            <a:off x="1587963" y="2563025"/>
            <a:ext cx="5487937" cy="2374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6"/>
          <p:cNvSpPr txBox="1"/>
          <p:nvPr/>
        </p:nvSpPr>
        <p:spPr>
          <a:xfrm>
            <a:off x="1161250" y="5631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Asignación de competencias a familias de cargo:</a:t>
            </a:r>
            <a:endParaRPr b="1" sz="2600">
              <a:solidFill>
                <a:srgbClr val="2F48A7"/>
              </a:solidFill>
              <a:latin typeface="Source Sans Pro"/>
              <a:ea typeface="Source Sans Pro"/>
              <a:cs typeface="Source Sans Pro"/>
              <a:sym typeface="Source Sans Pro"/>
            </a:endParaRPr>
          </a:p>
        </p:txBody>
      </p:sp>
      <p:pic>
        <p:nvPicPr>
          <p:cNvPr id="301" name="Google Shape;301;p36"/>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302" name="Google Shape;302;p36"/>
          <p:cNvSpPr txBox="1"/>
          <p:nvPr/>
        </p:nvSpPr>
        <p:spPr>
          <a:xfrm>
            <a:off x="1161250" y="1279150"/>
            <a:ext cx="7448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Es necesario asignar un nombre a la familia y seleccionar los cargos correspondientes. Desde esta sección, podrás asignar las competencias específicas que corresponden a la familia de cargos. También, tienes la opción de guardar y añadir competencias posteriormente.</a:t>
            </a:r>
            <a:endParaRPr sz="1300">
              <a:solidFill>
                <a:srgbClr val="2F48A7"/>
              </a:solidFill>
              <a:highlight>
                <a:schemeClr val="lt1"/>
              </a:highlight>
              <a:latin typeface="Source Sans Pro"/>
              <a:ea typeface="Source Sans Pro"/>
              <a:cs typeface="Source Sans Pro"/>
              <a:sym typeface="Source Sans Pro"/>
            </a:endParaRPr>
          </a:p>
        </p:txBody>
      </p:sp>
      <p:sp>
        <p:nvSpPr>
          <p:cNvPr id="303" name="Google Shape;303;p36"/>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4" name="Google Shape;304;p36"/>
          <p:cNvPicPr preferRelativeResize="0"/>
          <p:nvPr/>
        </p:nvPicPr>
        <p:blipFill>
          <a:blip r:embed="rId4">
            <a:alphaModFix/>
          </a:blip>
          <a:stretch>
            <a:fillRect/>
          </a:stretch>
        </p:blipFill>
        <p:spPr>
          <a:xfrm>
            <a:off x="1318050" y="2064250"/>
            <a:ext cx="4633691" cy="2774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8" name="Shape 308"/>
        <p:cNvGrpSpPr/>
        <p:nvPr/>
      </p:nvGrpSpPr>
      <p:grpSpPr>
        <a:xfrm>
          <a:off x="0" y="0"/>
          <a:ext cx="0" cy="0"/>
          <a:chOff x="0" y="0"/>
          <a:chExt cx="0" cy="0"/>
        </a:xfrm>
      </p:grpSpPr>
      <p:sp>
        <p:nvSpPr>
          <p:cNvPr id="309" name="Google Shape;309;p37"/>
          <p:cNvSpPr txBox="1"/>
          <p:nvPr/>
        </p:nvSpPr>
        <p:spPr>
          <a:xfrm>
            <a:off x="576775" y="2245500"/>
            <a:ext cx="78378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rgbClr val="2F48A7"/>
                </a:solidFill>
                <a:latin typeface="Source Sans Pro"/>
                <a:ea typeface="Source Sans Pro"/>
                <a:cs typeface="Source Sans Pro"/>
                <a:sym typeface="Source Sans Pro"/>
              </a:rPr>
              <a:t>¡Vamos a la plataforma!</a:t>
            </a:r>
            <a:endParaRPr sz="3800">
              <a:solidFill>
                <a:srgbClr val="2F48A7"/>
              </a:solidFill>
              <a:latin typeface="Source Sans Pro"/>
              <a:ea typeface="Source Sans Pro"/>
              <a:cs typeface="Source Sans Pro"/>
              <a:sym typeface="Source Sans Pro"/>
            </a:endParaRPr>
          </a:p>
        </p:txBody>
      </p:sp>
      <p:pic>
        <p:nvPicPr>
          <p:cNvPr id="310" name="Google Shape;310;p37"/>
          <p:cNvPicPr preferRelativeResize="0"/>
          <p:nvPr/>
        </p:nvPicPr>
        <p:blipFill>
          <a:blip r:embed="rId4">
            <a:alphaModFix/>
          </a:blip>
          <a:stretch>
            <a:fillRect/>
          </a:stretch>
        </p:blipFill>
        <p:spPr>
          <a:xfrm>
            <a:off x="8090225" y="4577609"/>
            <a:ext cx="685726" cy="289091"/>
          </a:xfrm>
          <a:prstGeom prst="rect">
            <a:avLst/>
          </a:prstGeom>
          <a:noFill/>
          <a:ln>
            <a:noFill/>
          </a:ln>
        </p:spPr>
      </p:pic>
      <p:pic>
        <p:nvPicPr>
          <p:cNvPr id="311" name="Google Shape;311;p37"/>
          <p:cNvPicPr preferRelativeResize="0"/>
          <p:nvPr/>
        </p:nvPicPr>
        <p:blipFill>
          <a:blip r:embed="rId5">
            <a:alphaModFix/>
          </a:blip>
          <a:stretch>
            <a:fillRect/>
          </a:stretch>
        </p:blipFill>
        <p:spPr>
          <a:xfrm>
            <a:off x="5973326" y="1489400"/>
            <a:ext cx="3589350" cy="31722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5" name="Shape 315"/>
        <p:cNvGrpSpPr/>
        <p:nvPr/>
      </p:nvGrpSpPr>
      <p:grpSpPr>
        <a:xfrm>
          <a:off x="0" y="0"/>
          <a:ext cx="0" cy="0"/>
          <a:chOff x="0" y="0"/>
          <a:chExt cx="0" cy="0"/>
        </a:xfrm>
      </p:grpSpPr>
      <p:sp>
        <p:nvSpPr>
          <p:cNvPr id="316" name="Google Shape;316;p38"/>
          <p:cNvSpPr txBox="1"/>
          <p:nvPr/>
        </p:nvSpPr>
        <p:spPr>
          <a:xfrm>
            <a:off x="861225" y="2356200"/>
            <a:ext cx="7495800" cy="4311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2000">
                <a:solidFill>
                  <a:srgbClr val="2F48A7"/>
                </a:solidFill>
                <a:latin typeface="Source Sans Pro"/>
                <a:ea typeface="Source Sans Pro"/>
                <a:cs typeface="Source Sans Pro"/>
                <a:sym typeface="Source Sans Pro"/>
              </a:rPr>
              <a:t>Espacio para dudas o comentarios</a:t>
            </a:r>
            <a:endParaRPr sz="2000">
              <a:solidFill>
                <a:srgbClr val="2F48A7"/>
              </a:solidFill>
              <a:latin typeface="Source Sans Pro"/>
              <a:ea typeface="Source Sans Pro"/>
              <a:cs typeface="Source Sans Pro"/>
              <a:sym typeface="Source Sans Pro"/>
            </a:endParaRPr>
          </a:p>
        </p:txBody>
      </p:sp>
      <p:pic>
        <p:nvPicPr>
          <p:cNvPr id="317" name="Google Shape;317;p38"/>
          <p:cNvPicPr preferRelativeResize="0"/>
          <p:nvPr/>
        </p:nvPicPr>
        <p:blipFill>
          <a:blip r:embed="rId4">
            <a:alphaModFix/>
          </a:blip>
          <a:stretch>
            <a:fillRect/>
          </a:stretch>
        </p:blipFill>
        <p:spPr>
          <a:xfrm>
            <a:off x="8090225" y="4577609"/>
            <a:ext cx="685726" cy="289091"/>
          </a:xfrm>
          <a:prstGeom prst="rect">
            <a:avLst/>
          </a:prstGeom>
          <a:noFill/>
          <a:ln>
            <a:noFill/>
          </a:ln>
        </p:spPr>
      </p:pic>
      <p:pic>
        <p:nvPicPr>
          <p:cNvPr id="318" name="Google Shape;318;p38"/>
          <p:cNvPicPr preferRelativeResize="0"/>
          <p:nvPr/>
        </p:nvPicPr>
        <p:blipFill>
          <a:blip r:embed="rId5">
            <a:alphaModFix/>
          </a:blip>
          <a:stretch>
            <a:fillRect/>
          </a:stretch>
        </p:blipFill>
        <p:spPr>
          <a:xfrm>
            <a:off x="5237200" y="1285500"/>
            <a:ext cx="3290675" cy="21932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2" name="Shape 322"/>
        <p:cNvGrpSpPr/>
        <p:nvPr/>
      </p:nvGrpSpPr>
      <p:grpSpPr>
        <a:xfrm>
          <a:off x="0" y="0"/>
          <a:ext cx="0" cy="0"/>
          <a:chOff x="0" y="0"/>
          <a:chExt cx="0" cy="0"/>
        </a:xfrm>
      </p:grpSpPr>
      <p:sp>
        <p:nvSpPr>
          <p:cNvPr id="323" name="Google Shape;323;p39"/>
          <p:cNvSpPr txBox="1"/>
          <p:nvPr/>
        </p:nvSpPr>
        <p:spPr>
          <a:xfrm>
            <a:off x="4104025" y="1349625"/>
            <a:ext cx="4121700" cy="16623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500">
                <a:solidFill>
                  <a:srgbClr val="2F48A7"/>
                </a:solidFill>
                <a:latin typeface="Source Sans Pro"/>
                <a:ea typeface="Source Sans Pro"/>
                <a:cs typeface="Source Sans Pro"/>
                <a:sym typeface="Source Sans Pro"/>
              </a:rPr>
              <a:t>Gracias por acompañarnos en esta sesión </a:t>
            </a:r>
            <a:r>
              <a:rPr lang="en" sz="1500">
                <a:solidFill>
                  <a:srgbClr val="FBBF3D"/>
                </a:solidFill>
                <a:latin typeface="Source Sans Pro"/>
                <a:ea typeface="Source Sans Pro"/>
                <a:cs typeface="Source Sans Pro"/>
                <a:sym typeface="Source Sans Pro"/>
              </a:rPr>
              <a:t>;)</a:t>
            </a:r>
            <a:endParaRPr sz="1500">
              <a:solidFill>
                <a:srgbClr val="FBBF3D"/>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n" sz="1500">
                <a:solidFill>
                  <a:srgbClr val="2F48A7"/>
                </a:solidFill>
                <a:latin typeface="Source Sans Pro"/>
                <a:ea typeface="Source Sans Pro"/>
                <a:cs typeface="Source Sans Pro"/>
                <a:sym typeface="Source Sans Pro"/>
              </a:rPr>
              <a:t>Tu opinión es muy importante para nosotros 💙.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n" sz="1500">
                <a:solidFill>
                  <a:srgbClr val="2F48A7"/>
                </a:solidFill>
                <a:latin typeface="Source Sans Pro"/>
                <a:ea typeface="Source Sans Pro"/>
                <a:cs typeface="Source Sans Pro"/>
                <a:sym typeface="Source Sans Pro"/>
              </a:rPr>
              <a:t>¡Cada feedback nos ayuda a seguir mejorando juntos!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FFD966"/>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n" sz="1500" u="sng">
                <a:solidFill>
                  <a:srgbClr val="FFD966"/>
                </a:solidFill>
                <a:latin typeface="Source Sans Pro"/>
                <a:ea typeface="Source Sans Pro"/>
                <a:cs typeface="Source Sans Pro"/>
                <a:sym typeface="Source Sans Pro"/>
                <a:hlinkClick r:id="rId4">
                  <a:extLst>
                    <a:ext uri="{A12FA001-AC4F-418D-AE19-62706E023703}">
                      <ahyp:hlinkClr val="tx"/>
                    </a:ext>
                  </a:extLst>
                </a:hlinkClick>
              </a:rPr>
              <a:t>https://forms.gle/JVK1b7F311eXUHsu9</a:t>
            </a:r>
            <a:endParaRPr sz="1500">
              <a:solidFill>
                <a:srgbClr val="FFD966"/>
              </a:solidFill>
              <a:latin typeface="Source Sans Pro"/>
              <a:ea typeface="Source Sans Pro"/>
              <a:cs typeface="Source Sans Pro"/>
              <a:sym typeface="Source Sans Pro"/>
            </a:endParaRPr>
          </a:p>
        </p:txBody>
      </p:sp>
      <p:pic>
        <p:nvPicPr>
          <p:cNvPr id="324" name="Google Shape;324;p39"/>
          <p:cNvPicPr preferRelativeResize="0"/>
          <p:nvPr/>
        </p:nvPicPr>
        <p:blipFill>
          <a:blip r:embed="rId5">
            <a:alphaModFix/>
          </a:blip>
          <a:stretch>
            <a:fillRect/>
          </a:stretch>
        </p:blipFill>
        <p:spPr>
          <a:xfrm>
            <a:off x="8090225" y="4577609"/>
            <a:ext cx="685726" cy="289091"/>
          </a:xfrm>
          <a:prstGeom prst="rect">
            <a:avLst/>
          </a:prstGeom>
          <a:noFill/>
          <a:ln>
            <a:noFill/>
          </a:ln>
        </p:spPr>
      </p:pic>
      <p:pic>
        <p:nvPicPr>
          <p:cNvPr id="325" name="Google Shape;325;p39"/>
          <p:cNvPicPr preferRelativeResize="0"/>
          <p:nvPr/>
        </p:nvPicPr>
        <p:blipFill rotWithShape="1">
          <a:blip r:embed="rId6">
            <a:alphaModFix/>
          </a:blip>
          <a:srcRect b="0" l="0" r="0" t="0"/>
          <a:stretch/>
        </p:blipFill>
        <p:spPr>
          <a:xfrm>
            <a:off x="0" y="1239450"/>
            <a:ext cx="6167500" cy="3904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31" name="Google Shape;331;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2" name="Google Shape;332;p40"/>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6" name="Shape 336"/>
        <p:cNvGrpSpPr/>
        <p:nvPr/>
      </p:nvGrpSpPr>
      <p:grpSpPr>
        <a:xfrm>
          <a:off x="0" y="0"/>
          <a:ext cx="0" cy="0"/>
          <a:chOff x="0" y="0"/>
          <a:chExt cx="0" cy="0"/>
        </a:xfrm>
      </p:grpSpPr>
      <p:pic>
        <p:nvPicPr>
          <p:cNvPr id="337" name="Google Shape;337;p41"/>
          <p:cNvPicPr preferRelativeResize="0"/>
          <p:nvPr/>
        </p:nvPicPr>
        <p:blipFill>
          <a:blip r:embed="rId4">
            <a:alphaModFix/>
          </a:blip>
          <a:stretch>
            <a:fillRect/>
          </a:stretch>
        </p:blipFill>
        <p:spPr>
          <a:xfrm>
            <a:off x="3877706" y="4405000"/>
            <a:ext cx="1663489" cy="461700"/>
          </a:xfrm>
          <a:prstGeom prst="rect">
            <a:avLst/>
          </a:prstGeom>
          <a:noFill/>
          <a:ln>
            <a:noFill/>
          </a:ln>
        </p:spPr>
      </p:pic>
      <p:pic>
        <p:nvPicPr>
          <p:cNvPr id="338" name="Google Shape;338;p41"/>
          <p:cNvPicPr preferRelativeResize="0"/>
          <p:nvPr/>
        </p:nvPicPr>
        <p:blipFill>
          <a:blip r:embed="rId5">
            <a:alphaModFix/>
          </a:blip>
          <a:stretch>
            <a:fillRect/>
          </a:stretch>
        </p:blipFill>
        <p:spPr>
          <a:xfrm>
            <a:off x="2211113" y="3487862"/>
            <a:ext cx="4996675" cy="819775"/>
          </a:xfrm>
          <a:prstGeom prst="rect">
            <a:avLst/>
          </a:prstGeom>
          <a:noFill/>
          <a:ln>
            <a:noFill/>
          </a:ln>
        </p:spPr>
      </p:pic>
      <p:pic>
        <p:nvPicPr>
          <p:cNvPr id="339" name="Google Shape;339;p41"/>
          <p:cNvPicPr preferRelativeResize="0"/>
          <p:nvPr/>
        </p:nvPicPr>
        <p:blipFill rotWithShape="1">
          <a:blip r:embed="rId6">
            <a:alphaModFix/>
          </a:blip>
          <a:srcRect b="0" l="0" r="0" t="0"/>
          <a:stretch/>
        </p:blipFill>
        <p:spPr>
          <a:xfrm>
            <a:off x="3143717" y="1094951"/>
            <a:ext cx="3131459" cy="229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5"/>
          <p:cNvSpPr txBox="1"/>
          <p:nvPr/>
        </p:nvSpPr>
        <p:spPr>
          <a:xfrm>
            <a:off x="938125" y="1484100"/>
            <a:ext cx="4472100" cy="775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4800">
                <a:solidFill>
                  <a:srgbClr val="2F48A7"/>
                </a:solidFill>
                <a:latin typeface="Source Sans Pro"/>
                <a:ea typeface="Source Sans Pro"/>
                <a:cs typeface="Source Sans Pro"/>
                <a:sym typeface="Source Sans Pro"/>
              </a:rPr>
              <a:t>Bienvenidos</a:t>
            </a:r>
            <a:endParaRPr sz="4800">
              <a:solidFill>
                <a:srgbClr val="2F48A7"/>
              </a:solidFill>
              <a:latin typeface="Source Sans Pro"/>
              <a:ea typeface="Source Sans Pro"/>
              <a:cs typeface="Source Sans Pro"/>
              <a:sym typeface="Source Sans Pro"/>
            </a:endParaRPr>
          </a:p>
        </p:txBody>
      </p:sp>
      <p:sp>
        <p:nvSpPr>
          <p:cNvPr id="78" name="Google Shape;78;p15"/>
          <p:cNvSpPr txBox="1"/>
          <p:nvPr/>
        </p:nvSpPr>
        <p:spPr>
          <a:xfrm>
            <a:off x="890075" y="2259900"/>
            <a:ext cx="58416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2F48A7"/>
                </a:solidFill>
                <a:latin typeface="Source Sans Pro"/>
                <a:ea typeface="Source Sans Pro"/>
                <a:cs typeface="Source Sans Pro"/>
                <a:sym typeface="Source Sans Pro"/>
              </a:rPr>
              <a:t>En esta sesión conoceremos el módulo de Evaluación de Desempeño de Buk y aprenderemos a configurar competencias, tanto específicas como transversales, para estructurar evaluaciones efectivas. </a:t>
            </a:r>
            <a:endParaRPr sz="1600">
              <a:solidFill>
                <a:srgbClr val="2F48A7"/>
              </a:solidFill>
              <a:latin typeface="Source Sans Pro"/>
              <a:ea typeface="Source Sans Pro"/>
              <a:cs typeface="Source Sans Pro"/>
              <a:sym typeface="Source Sans Pro"/>
            </a:endParaRPr>
          </a:p>
        </p:txBody>
      </p:sp>
      <p:pic>
        <p:nvPicPr>
          <p:cNvPr id="79" name="Google Shape;79;p15"/>
          <p:cNvPicPr preferRelativeResize="0"/>
          <p:nvPr/>
        </p:nvPicPr>
        <p:blipFill>
          <a:blip r:embed="rId4">
            <a:alphaModFix/>
          </a:blip>
          <a:stretch>
            <a:fillRect/>
          </a:stretch>
        </p:blipFill>
        <p:spPr>
          <a:xfrm>
            <a:off x="8090225" y="4577609"/>
            <a:ext cx="685726" cy="289091"/>
          </a:xfrm>
          <a:prstGeom prst="rect">
            <a:avLst/>
          </a:prstGeom>
          <a:noFill/>
          <a:ln>
            <a:noFill/>
          </a:ln>
        </p:spPr>
      </p:pic>
      <p:pic>
        <p:nvPicPr>
          <p:cNvPr id="80" name="Google Shape;80;p15"/>
          <p:cNvPicPr preferRelativeResize="0"/>
          <p:nvPr/>
        </p:nvPicPr>
        <p:blipFill>
          <a:blip r:embed="rId5">
            <a:alphaModFix/>
          </a:blip>
          <a:stretch>
            <a:fillRect/>
          </a:stretch>
        </p:blipFill>
        <p:spPr>
          <a:xfrm>
            <a:off x="6699550" y="1484100"/>
            <a:ext cx="2107525" cy="23521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nvSpPr>
        <p:spPr>
          <a:xfrm>
            <a:off x="1161250" y="563100"/>
            <a:ext cx="1999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Contenido</a:t>
            </a:r>
            <a:endParaRPr b="1" sz="2600">
              <a:solidFill>
                <a:srgbClr val="2F48A7"/>
              </a:solidFill>
              <a:latin typeface="Source Sans Pro"/>
              <a:ea typeface="Source Sans Pro"/>
              <a:cs typeface="Source Sans Pro"/>
              <a:sym typeface="Source Sans Pro"/>
            </a:endParaRPr>
          </a:p>
        </p:txBody>
      </p:sp>
      <p:pic>
        <p:nvPicPr>
          <p:cNvPr id="86" name="Google Shape;86;p16"/>
          <p:cNvPicPr preferRelativeResize="0"/>
          <p:nvPr/>
        </p:nvPicPr>
        <p:blipFill>
          <a:blip r:embed="rId3">
            <a:alphaModFix/>
          </a:blip>
          <a:stretch>
            <a:fillRect/>
          </a:stretch>
        </p:blipFill>
        <p:spPr>
          <a:xfrm>
            <a:off x="7192250" y="4071061"/>
            <a:ext cx="1477651" cy="757920"/>
          </a:xfrm>
          <a:prstGeom prst="rect">
            <a:avLst/>
          </a:prstGeom>
          <a:noFill/>
          <a:ln>
            <a:noFill/>
          </a:ln>
        </p:spPr>
      </p:pic>
      <p:sp>
        <p:nvSpPr>
          <p:cNvPr id="87" name="Google Shape;87;p16"/>
          <p:cNvSpPr txBox="1"/>
          <p:nvPr/>
        </p:nvSpPr>
        <p:spPr>
          <a:xfrm>
            <a:off x="1593031" y="1511175"/>
            <a:ext cx="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BBF3D"/>
                </a:solidFill>
                <a:latin typeface="Source Sans Pro"/>
                <a:ea typeface="Source Sans Pro"/>
                <a:cs typeface="Source Sans Pro"/>
                <a:sym typeface="Source Sans Pro"/>
              </a:rPr>
              <a:t>01.</a:t>
            </a:r>
            <a:endParaRPr b="1">
              <a:solidFill>
                <a:srgbClr val="FBBF3D"/>
              </a:solidFill>
              <a:latin typeface="Source Sans Pro"/>
              <a:ea typeface="Source Sans Pro"/>
              <a:cs typeface="Source Sans Pro"/>
              <a:sym typeface="Source Sans Pro"/>
            </a:endParaRPr>
          </a:p>
        </p:txBody>
      </p:sp>
      <p:sp>
        <p:nvSpPr>
          <p:cNvPr id="88" name="Google Shape;88;p16"/>
          <p:cNvSpPr txBox="1"/>
          <p:nvPr/>
        </p:nvSpPr>
        <p:spPr>
          <a:xfrm>
            <a:off x="2153620" y="1511175"/>
            <a:ext cx="419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F48A7"/>
                </a:solidFill>
                <a:latin typeface="Source Sans Pro"/>
                <a:ea typeface="Source Sans Pro"/>
                <a:cs typeface="Source Sans Pro"/>
                <a:sym typeface="Source Sans Pro"/>
              </a:rPr>
              <a:t>¿Qué es una Evaluación de Desempeño o 360°?</a:t>
            </a:r>
            <a:endParaRPr>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F48A7"/>
              </a:solidFill>
              <a:latin typeface="Source Sans Pro"/>
              <a:ea typeface="Source Sans Pro"/>
              <a:cs typeface="Source Sans Pro"/>
              <a:sym typeface="Source Sans Pro"/>
            </a:endParaRPr>
          </a:p>
        </p:txBody>
      </p:sp>
      <p:sp>
        <p:nvSpPr>
          <p:cNvPr id="89" name="Google Shape;89;p16"/>
          <p:cNvSpPr txBox="1"/>
          <p:nvPr/>
        </p:nvSpPr>
        <p:spPr>
          <a:xfrm>
            <a:off x="1593031" y="1975148"/>
            <a:ext cx="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BBF3D"/>
                </a:solidFill>
                <a:latin typeface="Source Sans Pro"/>
                <a:ea typeface="Source Sans Pro"/>
                <a:cs typeface="Source Sans Pro"/>
                <a:sym typeface="Source Sans Pro"/>
              </a:rPr>
              <a:t>02.</a:t>
            </a:r>
            <a:endParaRPr b="1">
              <a:solidFill>
                <a:srgbClr val="FBBF3D"/>
              </a:solidFill>
              <a:latin typeface="Source Sans Pro"/>
              <a:ea typeface="Source Sans Pro"/>
              <a:cs typeface="Source Sans Pro"/>
              <a:sym typeface="Source Sans Pro"/>
            </a:endParaRPr>
          </a:p>
        </p:txBody>
      </p:sp>
      <p:sp>
        <p:nvSpPr>
          <p:cNvPr id="90" name="Google Shape;90;p16"/>
          <p:cNvSpPr txBox="1"/>
          <p:nvPr/>
        </p:nvSpPr>
        <p:spPr>
          <a:xfrm>
            <a:off x="2153627" y="1975150"/>
            <a:ext cx="5564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2F48A7"/>
                </a:solidFill>
                <a:latin typeface="Source Sans Pro"/>
                <a:ea typeface="Source Sans Pro"/>
                <a:cs typeface="Source Sans Pro"/>
                <a:sym typeface="Source Sans Pro"/>
              </a:rPr>
              <a:t>¿Qué es una Competencia?</a:t>
            </a:r>
            <a:endParaRPr>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F48A7"/>
              </a:solidFill>
              <a:latin typeface="Source Sans Pro"/>
              <a:ea typeface="Source Sans Pro"/>
              <a:cs typeface="Source Sans Pro"/>
              <a:sym typeface="Source Sans Pro"/>
            </a:endParaRPr>
          </a:p>
        </p:txBody>
      </p:sp>
      <p:sp>
        <p:nvSpPr>
          <p:cNvPr id="91" name="Google Shape;91;p16"/>
          <p:cNvSpPr txBox="1"/>
          <p:nvPr/>
        </p:nvSpPr>
        <p:spPr>
          <a:xfrm>
            <a:off x="1593031" y="2439123"/>
            <a:ext cx="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BBF3D"/>
                </a:solidFill>
                <a:latin typeface="Source Sans Pro"/>
                <a:ea typeface="Source Sans Pro"/>
                <a:cs typeface="Source Sans Pro"/>
                <a:sym typeface="Source Sans Pro"/>
              </a:rPr>
              <a:t>03.</a:t>
            </a:r>
            <a:endParaRPr b="1">
              <a:solidFill>
                <a:srgbClr val="FBBF3D"/>
              </a:solidFill>
              <a:latin typeface="Source Sans Pro"/>
              <a:ea typeface="Source Sans Pro"/>
              <a:cs typeface="Source Sans Pro"/>
              <a:sym typeface="Source Sans Pro"/>
            </a:endParaRPr>
          </a:p>
        </p:txBody>
      </p:sp>
      <p:sp>
        <p:nvSpPr>
          <p:cNvPr id="92" name="Google Shape;92;p16"/>
          <p:cNvSpPr txBox="1"/>
          <p:nvPr/>
        </p:nvSpPr>
        <p:spPr>
          <a:xfrm>
            <a:off x="2153617" y="2439125"/>
            <a:ext cx="578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2F48A7"/>
                </a:solidFill>
                <a:latin typeface="Source Sans Pro"/>
                <a:ea typeface="Source Sans Pro"/>
                <a:cs typeface="Source Sans Pro"/>
                <a:sym typeface="Source Sans Pro"/>
              </a:rPr>
              <a:t>¿Cómo crear competencias en Buk?</a:t>
            </a:r>
            <a:endParaRPr>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F48A7"/>
              </a:solidFill>
              <a:latin typeface="Source Sans Pro"/>
              <a:ea typeface="Source Sans Pro"/>
              <a:cs typeface="Source Sans Pro"/>
              <a:sym typeface="Source Sans Pro"/>
            </a:endParaRPr>
          </a:p>
        </p:txBody>
      </p:sp>
      <p:sp>
        <p:nvSpPr>
          <p:cNvPr id="93" name="Google Shape;93;p16"/>
          <p:cNvSpPr txBox="1"/>
          <p:nvPr/>
        </p:nvSpPr>
        <p:spPr>
          <a:xfrm>
            <a:off x="1593031" y="2898360"/>
            <a:ext cx="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FBBF3D"/>
              </a:solidFill>
              <a:latin typeface="Source Sans Pro"/>
              <a:ea typeface="Source Sans Pro"/>
              <a:cs typeface="Source Sans Pro"/>
              <a:sym typeface="Source Sans Pro"/>
            </a:endParaRPr>
          </a:p>
        </p:txBody>
      </p:sp>
      <p:sp>
        <p:nvSpPr>
          <p:cNvPr id="94" name="Google Shape;94;p16"/>
          <p:cNvSpPr txBox="1"/>
          <p:nvPr/>
        </p:nvSpPr>
        <p:spPr>
          <a:xfrm>
            <a:off x="2153620" y="2898350"/>
            <a:ext cx="43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2F48A7"/>
              </a:solidFill>
              <a:latin typeface="Source Sans Pro"/>
              <a:ea typeface="Source Sans Pro"/>
              <a:cs typeface="Source Sans Pro"/>
              <a:sym typeface="Source Sans Pro"/>
            </a:endParaRPr>
          </a:p>
        </p:txBody>
      </p:sp>
      <p:pic>
        <p:nvPicPr>
          <p:cNvPr id="95" name="Google Shape;95;p16"/>
          <p:cNvPicPr preferRelativeResize="0"/>
          <p:nvPr/>
        </p:nvPicPr>
        <p:blipFill>
          <a:blip r:embed="rId4">
            <a:alphaModFix/>
          </a:blip>
          <a:stretch>
            <a:fillRect/>
          </a:stretch>
        </p:blipFill>
        <p:spPr>
          <a:xfrm>
            <a:off x="8090225" y="4577609"/>
            <a:ext cx="685726" cy="289091"/>
          </a:xfrm>
          <a:prstGeom prst="rect">
            <a:avLst/>
          </a:prstGeom>
          <a:noFill/>
          <a:ln>
            <a:noFill/>
          </a:ln>
        </p:spPr>
      </p:pic>
      <p:sp>
        <p:nvSpPr>
          <p:cNvPr id="96" name="Google Shape;96;p16"/>
          <p:cNvSpPr/>
          <p:nvPr/>
        </p:nvSpPr>
        <p:spPr>
          <a:xfrm>
            <a:off x="1257300" y="1070700"/>
            <a:ext cx="7677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6"/>
          <p:cNvPicPr preferRelativeResize="0"/>
          <p:nvPr/>
        </p:nvPicPr>
        <p:blipFill rotWithShape="1">
          <a:blip r:embed="rId5">
            <a:alphaModFix/>
          </a:blip>
          <a:srcRect b="0" l="0" r="0" t="0"/>
          <a:stretch/>
        </p:blipFill>
        <p:spPr>
          <a:xfrm>
            <a:off x="6152475" y="402348"/>
            <a:ext cx="2068450" cy="1516300"/>
          </a:xfrm>
          <a:prstGeom prst="rect">
            <a:avLst/>
          </a:prstGeom>
          <a:noFill/>
          <a:ln>
            <a:noFill/>
          </a:ln>
        </p:spPr>
      </p:pic>
      <p:sp>
        <p:nvSpPr>
          <p:cNvPr id="99" name="Google Shape;99;p16"/>
          <p:cNvSpPr txBox="1"/>
          <p:nvPr/>
        </p:nvSpPr>
        <p:spPr>
          <a:xfrm>
            <a:off x="1593031" y="2898360"/>
            <a:ext cx="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BBF3D"/>
                </a:solidFill>
                <a:latin typeface="Source Sans Pro"/>
                <a:ea typeface="Source Sans Pro"/>
                <a:cs typeface="Source Sans Pro"/>
                <a:sym typeface="Source Sans Pro"/>
              </a:rPr>
              <a:t>04.</a:t>
            </a:r>
            <a:endParaRPr b="1">
              <a:solidFill>
                <a:srgbClr val="FBBF3D"/>
              </a:solidFill>
              <a:latin typeface="Source Sans Pro"/>
              <a:ea typeface="Source Sans Pro"/>
              <a:cs typeface="Source Sans Pro"/>
              <a:sym typeface="Source Sans Pro"/>
            </a:endParaRPr>
          </a:p>
        </p:txBody>
      </p:sp>
      <p:sp>
        <p:nvSpPr>
          <p:cNvPr id="100" name="Google Shape;100;p16"/>
          <p:cNvSpPr txBox="1"/>
          <p:nvPr/>
        </p:nvSpPr>
        <p:spPr>
          <a:xfrm>
            <a:off x="2153620" y="2898350"/>
            <a:ext cx="43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F48A7"/>
                </a:solidFill>
                <a:latin typeface="Source Sans Pro"/>
                <a:ea typeface="Source Sans Pro"/>
                <a:cs typeface="Source Sans Pro"/>
                <a:sym typeface="Source Sans Pro"/>
              </a:rPr>
              <a:t>Asignación de competencias a los cargos</a:t>
            </a:r>
            <a:endParaRPr>
              <a:solidFill>
                <a:srgbClr val="2F48A7"/>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7"/>
          <p:cNvSpPr txBox="1"/>
          <p:nvPr/>
        </p:nvSpPr>
        <p:spPr>
          <a:xfrm>
            <a:off x="938125" y="1767125"/>
            <a:ext cx="7633800" cy="1588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01.</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2F48A7"/>
                </a:solidFill>
                <a:latin typeface="Source Sans Pro"/>
                <a:ea typeface="Source Sans Pro"/>
                <a:cs typeface="Source Sans Pro"/>
                <a:sym typeface="Source Sans Pro"/>
              </a:rPr>
              <a:t>¿Qué es una Evaluación de Desempeño?</a:t>
            </a:r>
            <a:endParaRPr sz="3800">
              <a:solidFill>
                <a:srgbClr val="2F48A7"/>
              </a:solidFill>
              <a:latin typeface="Source Sans Pro"/>
              <a:ea typeface="Source Sans Pro"/>
              <a:cs typeface="Source Sans Pro"/>
              <a:sym typeface="Source Sans Pro"/>
            </a:endParaRPr>
          </a:p>
        </p:txBody>
      </p:sp>
      <p:pic>
        <p:nvPicPr>
          <p:cNvPr id="106" name="Google Shape;106;p17"/>
          <p:cNvPicPr preferRelativeResize="0"/>
          <p:nvPr/>
        </p:nvPicPr>
        <p:blipFill>
          <a:blip r:embed="rId4">
            <a:alphaModFix/>
          </a:blip>
          <a:stretch>
            <a:fillRect/>
          </a:stretch>
        </p:blipFill>
        <p:spPr>
          <a:xfrm>
            <a:off x="8090225" y="4577609"/>
            <a:ext cx="685726" cy="2890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txBox="1"/>
          <p:nvPr/>
        </p:nvSpPr>
        <p:spPr>
          <a:xfrm>
            <a:off x="1161250" y="5631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¿Qué es la Evaluación de Desempeño?</a:t>
            </a:r>
            <a:endParaRPr b="1" sz="2600">
              <a:solidFill>
                <a:srgbClr val="2F48A7"/>
              </a:solidFill>
              <a:latin typeface="Source Sans Pro"/>
              <a:ea typeface="Source Sans Pro"/>
              <a:cs typeface="Source Sans Pro"/>
              <a:sym typeface="Source Sans Pro"/>
            </a:endParaRPr>
          </a:p>
        </p:txBody>
      </p:sp>
      <p:pic>
        <p:nvPicPr>
          <p:cNvPr id="113" name="Google Shape;113;p18"/>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14" name="Google Shape;114;p18"/>
          <p:cNvSpPr txBox="1"/>
          <p:nvPr/>
        </p:nvSpPr>
        <p:spPr>
          <a:xfrm>
            <a:off x="1161250" y="1279150"/>
            <a:ext cx="7448700" cy="23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La Evaluación de Desempeño por metología 360° es un método integral de valoración del desempeño en el que un colaborador recibe retroalimentación desde múltiples fuentes, incluyendo:</a:t>
            </a:r>
            <a:endParaRPr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Clr>
                <a:srgbClr val="000000"/>
              </a:buClr>
              <a:buSzPts val="1100"/>
              <a:buFont typeface="Arial"/>
              <a:buNone/>
            </a:pPr>
            <a:r>
              <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Líderes.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Compañeros de trabajo. </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Subordinados.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FBBF3D"/>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Autoevaluación.</a:t>
            </a:r>
            <a:endParaRPr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300">
              <a:solidFill>
                <a:srgbClr val="2F48A7"/>
              </a:solidFill>
              <a:highlight>
                <a:schemeClr val="lt1"/>
              </a:highlight>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rPr lang="en" sz="1300">
                <a:solidFill>
                  <a:srgbClr val="2F48A7"/>
                </a:solidFill>
                <a:highlight>
                  <a:schemeClr val="lt1"/>
                </a:highlight>
                <a:latin typeface="Source Sans Pro"/>
                <a:ea typeface="Source Sans Pro"/>
                <a:cs typeface="Source Sans Pro"/>
                <a:sym typeface="Source Sans Pro"/>
              </a:rPr>
              <a:t>Este enfoque permite obtener una visión más completa y objetiva del rendimiento del colaborador, ya que considera diferentes perspectivas y contextos laborales.</a:t>
            </a:r>
            <a:endParaRPr sz="1300">
              <a:solidFill>
                <a:srgbClr val="2F48A7"/>
              </a:solidFill>
              <a:highlight>
                <a:schemeClr val="lt1"/>
              </a:highlight>
              <a:latin typeface="Source Sans Pro"/>
              <a:ea typeface="Source Sans Pro"/>
              <a:cs typeface="Source Sans Pro"/>
              <a:sym typeface="Source Sans Pro"/>
            </a:endParaRPr>
          </a:p>
        </p:txBody>
      </p:sp>
      <p:sp>
        <p:nvSpPr>
          <p:cNvPr id="115" name="Google Shape;115;p18"/>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19"/>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22" name="Google Shape;122;p19"/>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p:nvPr/>
        </p:nvSpPr>
        <p:spPr>
          <a:xfrm>
            <a:off x="3526100" y="16991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 name="Google Shape;124;p19"/>
          <p:cNvGrpSpPr/>
          <p:nvPr/>
        </p:nvGrpSpPr>
        <p:grpSpPr>
          <a:xfrm>
            <a:off x="2128818" y="1529436"/>
            <a:ext cx="1882407" cy="669600"/>
            <a:chOff x="1900218" y="996036"/>
            <a:chExt cx="1882407" cy="669600"/>
          </a:xfrm>
        </p:grpSpPr>
        <p:cxnSp>
          <p:nvCxnSpPr>
            <p:cNvPr id="125" name="Google Shape;125;p19"/>
            <p:cNvCxnSpPr/>
            <p:nvPr/>
          </p:nvCxnSpPr>
          <p:spPr>
            <a:xfrm>
              <a:off x="3438525" y="1309350"/>
              <a:ext cx="344100" cy="344100"/>
            </a:xfrm>
            <a:prstGeom prst="straightConnector1">
              <a:avLst/>
            </a:prstGeom>
            <a:noFill/>
            <a:ln cap="flat" cmpd="sng" w="19050">
              <a:solidFill>
                <a:srgbClr val="307AF3"/>
              </a:solidFill>
              <a:prstDash val="solid"/>
              <a:round/>
              <a:headEnd len="med" w="med" type="oval"/>
              <a:tailEnd len="sm" w="sm" type="none"/>
            </a:ln>
          </p:spPr>
        </p:cxnSp>
        <p:sp>
          <p:nvSpPr>
            <p:cNvPr id="126" name="Google Shape;126;p19"/>
            <p:cNvSpPr txBox="1"/>
            <p:nvPr/>
          </p:nvSpPr>
          <p:spPr>
            <a:xfrm>
              <a:off x="1900218" y="996036"/>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500">
                  <a:solidFill>
                    <a:srgbClr val="073763"/>
                  </a:solidFill>
                  <a:latin typeface="Source Sans Pro"/>
                  <a:ea typeface="Source Sans Pro"/>
                  <a:cs typeface="Source Sans Pro"/>
                  <a:sym typeface="Source Sans Pro"/>
                </a:rPr>
                <a:t>90°</a:t>
              </a:r>
              <a:endParaRPr sz="800">
                <a:solidFill>
                  <a:srgbClr val="073763"/>
                </a:solidFill>
                <a:latin typeface="Source Sans Pro"/>
                <a:ea typeface="Source Sans Pro"/>
                <a:cs typeface="Source Sans Pro"/>
                <a:sym typeface="Source Sans Pro"/>
              </a:endParaRPr>
            </a:p>
            <a:p>
              <a:pPr indent="0" lvl="0" marL="0" rtl="0" algn="r">
                <a:lnSpc>
                  <a:spcPct val="115000"/>
                </a:lnSpc>
                <a:spcBef>
                  <a:spcPts val="0"/>
                </a:spcBef>
                <a:spcAft>
                  <a:spcPts val="0"/>
                </a:spcAft>
                <a:buNone/>
              </a:pPr>
              <a:r>
                <a:rPr b="1" lang="en" sz="1000">
                  <a:solidFill>
                    <a:srgbClr val="073763"/>
                  </a:solidFill>
                  <a:latin typeface="Source Sans Pro"/>
                  <a:ea typeface="Source Sans Pro"/>
                  <a:cs typeface="Source Sans Pro"/>
                  <a:sym typeface="Source Sans Pro"/>
                </a:rPr>
                <a:t>Jefe inmediato</a:t>
              </a:r>
              <a:endParaRPr b="1" sz="1000">
                <a:solidFill>
                  <a:srgbClr val="073763"/>
                </a:solidFill>
                <a:latin typeface="Source Sans Pro"/>
                <a:ea typeface="Source Sans Pro"/>
                <a:cs typeface="Source Sans Pro"/>
                <a:sym typeface="Source Sans Pro"/>
              </a:endParaRPr>
            </a:p>
          </p:txBody>
        </p:sp>
      </p:grpSp>
      <p:grpSp>
        <p:nvGrpSpPr>
          <p:cNvPr id="127" name="Google Shape;127;p19"/>
          <p:cNvGrpSpPr/>
          <p:nvPr/>
        </p:nvGrpSpPr>
        <p:grpSpPr>
          <a:xfrm>
            <a:off x="2128818" y="3685697"/>
            <a:ext cx="1881232" cy="669600"/>
            <a:chOff x="1900218" y="3152297"/>
            <a:chExt cx="1881232" cy="669600"/>
          </a:xfrm>
        </p:grpSpPr>
        <p:cxnSp>
          <p:nvCxnSpPr>
            <p:cNvPr id="128" name="Google Shape;128;p19"/>
            <p:cNvCxnSpPr/>
            <p:nvPr/>
          </p:nvCxnSpPr>
          <p:spPr>
            <a:xfrm flipH="1" rot="10800000">
              <a:off x="3436150" y="3214625"/>
              <a:ext cx="345300" cy="342900"/>
            </a:xfrm>
            <a:prstGeom prst="straightConnector1">
              <a:avLst/>
            </a:prstGeom>
            <a:noFill/>
            <a:ln cap="flat" cmpd="sng" w="19050">
              <a:solidFill>
                <a:srgbClr val="0942A1"/>
              </a:solidFill>
              <a:prstDash val="solid"/>
              <a:round/>
              <a:headEnd len="med" w="med" type="oval"/>
              <a:tailEnd len="sm" w="sm" type="none"/>
            </a:ln>
          </p:spPr>
        </p:cxnSp>
        <p:sp>
          <p:nvSpPr>
            <p:cNvPr id="129" name="Google Shape;129;p19"/>
            <p:cNvSpPr txBox="1"/>
            <p:nvPr/>
          </p:nvSpPr>
          <p:spPr>
            <a:xfrm>
              <a:off x="1900218" y="3152297"/>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500">
                  <a:solidFill>
                    <a:srgbClr val="073763"/>
                  </a:solidFill>
                  <a:latin typeface="Source Sans Pro"/>
                  <a:ea typeface="Source Sans Pro"/>
                  <a:cs typeface="Source Sans Pro"/>
                  <a:sym typeface="Source Sans Pro"/>
                </a:rPr>
                <a:t>360°</a:t>
              </a:r>
              <a:endParaRPr b="1" sz="1500">
                <a:solidFill>
                  <a:srgbClr val="073763"/>
                </a:solidFill>
                <a:latin typeface="Source Sans Pro"/>
                <a:ea typeface="Source Sans Pro"/>
                <a:cs typeface="Source Sans Pro"/>
                <a:sym typeface="Source Sans Pro"/>
              </a:endParaRPr>
            </a:p>
            <a:p>
              <a:pPr indent="0" lvl="0" marL="0" rtl="0" algn="r">
                <a:lnSpc>
                  <a:spcPct val="115000"/>
                </a:lnSpc>
                <a:spcBef>
                  <a:spcPts val="0"/>
                </a:spcBef>
                <a:spcAft>
                  <a:spcPts val="0"/>
                </a:spcAft>
                <a:buNone/>
              </a:pPr>
              <a:r>
                <a:rPr b="1" lang="en" sz="1000">
                  <a:solidFill>
                    <a:srgbClr val="073763"/>
                  </a:solidFill>
                  <a:latin typeface="Source Sans Pro"/>
                  <a:ea typeface="Source Sans Pro"/>
                  <a:cs typeface="Source Sans Pro"/>
                  <a:sym typeface="Source Sans Pro"/>
                </a:rPr>
                <a:t>Autoevaluación</a:t>
              </a:r>
              <a:endParaRPr b="1" sz="1000">
                <a:solidFill>
                  <a:srgbClr val="073763"/>
                </a:solidFill>
                <a:latin typeface="Source Sans Pro"/>
                <a:ea typeface="Source Sans Pro"/>
                <a:cs typeface="Source Sans Pro"/>
                <a:sym typeface="Source Sans Pro"/>
              </a:endParaRPr>
            </a:p>
          </p:txBody>
        </p:sp>
      </p:grpSp>
      <p:sp>
        <p:nvSpPr>
          <p:cNvPr id="130" name="Google Shape;130;p19"/>
          <p:cNvSpPr/>
          <p:nvPr/>
        </p:nvSpPr>
        <p:spPr>
          <a:xfrm flipH="1" rot="-1800047">
            <a:off x="3450556" y="1619834"/>
            <a:ext cx="2690936" cy="2690936"/>
          </a:xfrm>
          <a:prstGeom prst="blockArc">
            <a:avLst>
              <a:gd fmla="val 14348563" name="adj1"/>
              <a:gd fmla="val 19872341" name="adj2"/>
              <a:gd fmla="val 9100" name="adj3"/>
            </a:avLst>
          </a:prstGeom>
          <a:solidFill>
            <a:srgbClr val="307AF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 name="Google Shape;131;p19"/>
          <p:cNvGrpSpPr/>
          <p:nvPr/>
        </p:nvGrpSpPr>
        <p:grpSpPr>
          <a:xfrm>
            <a:off x="5572025" y="3685697"/>
            <a:ext cx="1870327" cy="669600"/>
            <a:chOff x="5343425" y="3152297"/>
            <a:chExt cx="1870327" cy="669600"/>
          </a:xfrm>
        </p:grpSpPr>
        <p:cxnSp>
          <p:nvCxnSpPr>
            <p:cNvPr id="132" name="Google Shape;132;p19"/>
            <p:cNvCxnSpPr/>
            <p:nvPr/>
          </p:nvCxnSpPr>
          <p:spPr>
            <a:xfrm rot="10800000">
              <a:off x="5343425" y="3214625"/>
              <a:ext cx="354900" cy="350100"/>
            </a:xfrm>
            <a:prstGeom prst="straightConnector1">
              <a:avLst/>
            </a:prstGeom>
            <a:noFill/>
            <a:ln cap="flat" cmpd="sng" w="19050">
              <a:solidFill>
                <a:srgbClr val="307AF3"/>
              </a:solidFill>
              <a:prstDash val="solid"/>
              <a:round/>
              <a:headEnd len="med" w="med" type="oval"/>
              <a:tailEnd len="sm" w="sm" type="none"/>
            </a:ln>
          </p:spPr>
        </p:cxnSp>
        <p:sp>
          <p:nvSpPr>
            <p:cNvPr id="133" name="Google Shape;133;p19"/>
            <p:cNvSpPr txBox="1"/>
            <p:nvPr/>
          </p:nvSpPr>
          <p:spPr>
            <a:xfrm>
              <a:off x="5718552" y="3152297"/>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073763"/>
                  </a:solidFill>
                  <a:latin typeface="Source Sans Pro"/>
                  <a:ea typeface="Source Sans Pro"/>
                  <a:cs typeface="Source Sans Pro"/>
                  <a:sym typeface="Source Sans Pro"/>
                </a:rPr>
                <a:t>270°</a:t>
              </a:r>
              <a:endParaRPr b="1" sz="15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en" sz="1000">
                  <a:solidFill>
                    <a:srgbClr val="073763"/>
                  </a:solidFill>
                  <a:latin typeface="Source Sans Pro"/>
                  <a:ea typeface="Source Sans Pro"/>
                  <a:cs typeface="Source Sans Pro"/>
                  <a:sym typeface="Source Sans Pro"/>
                </a:rPr>
                <a:t>Subordinados</a:t>
              </a:r>
              <a:endParaRPr b="1" sz="1000">
                <a:solidFill>
                  <a:srgbClr val="073763"/>
                </a:solidFill>
                <a:latin typeface="Source Sans Pro"/>
                <a:ea typeface="Source Sans Pro"/>
                <a:cs typeface="Source Sans Pro"/>
                <a:sym typeface="Source Sans Pro"/>
              </a:endParaRPr>
            </a:p>
          </p:txBody>
        </p:sp>
      </p:grpSp>
      <p:grpSp>
        <p:nvGrpSpPr>
          <p:cNvPr id="134" name="Google Shape;134;p19"/>
          <p:cNvGrpSpPr/>
          <p:nvPr/>
        </p:nvGrpSpPr>
        <p:grpSpPr>
          <a:xfrm>
            <a:off x="5573375" y="1529425"/>
            <a:ext cx="2329774" cy="669600"/>
            <a:chOff x="5344775" y="996025"/>
            <a:chExt cx="2329774" cy="669600"/>
          </a:xfrm>
        </p:grpSpPr>
        <p:cxnSp>
          <p:nvCxnSpPr>
            <p:cNvPr id="135" name="Google Shape;135;p19"/>
            <p:cNvCxnSpPr/>
            <p:nvPr/>
          </p:nvCxnSpPr>
          <p:spPr>
            <a:xfrm flipH="1">
              <a:off x="5344775" y="1314450"/>
              <a:ext cx="336900" cy="339000"/>
            </a:xfrm>
            <a:prstGeom prst="straightConnector1">
              <a:avLst/>
            </a:prstGeom>
            <a:noFill/>
            <a:ln cap="flat" cmpd="sng" w="19050">
              <a:solidFill>
                <a:srgbClr val="0942A1"/>
              </a:solidFill>
              <a:prstDash val="solid"/>
              <a:round/>
              <a:headEnd len="med" w="med" type="oval"/>
              <a:tailEnd len="sm" w="sm" type="none"/>
            </a:ln>
          </p:spPr>
        </p:cxnSp>
        <p:sp>
          <p:nvSpPr>
            <p:cNvPr id="136" name="Google Shape;136;p19"/>
            <p:cNvSpPr txBox="1"/>
            <p:nvPr/>
          </p:nvSpPr>
          <p:spPr>
            <a:xfrm>
              <a:off x="5718549" y="996025"/>
              <a:ext cx="19560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073763"/>
                  </a:solidFill>
                  <a:latin typeface="Source Sans Pro"/>
                  <a:ea typeface="Source Sans Pro"/>
                  <a:cs typeface="Source Sans Pro"/>
                  <a:sym typeface="Source Sans Pro"/>
                </a:rPr>
                <a:t>180°</a:t>
              </a:r>
              <a:endParaRPr b="1" sz="15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en" sz="1000">
                  <a:solidFill>
                    <a:srgbClr val="073763"/>
                  </a:solidFill>
                  <a:latin typeface="Source Sans Pro"/>
                  <a:ea typeface="Source Sans Pro"/>
                  <a:cs typeface="Source Sans Pro"/>
                  <a:sym typeface="Source Sans Pro"/>
                </a:rPr>
                <a:t>Compañeros | Clientes | Pares</a:t>
              </a:r>
              <a:endParaRPr b="1" sz="1000">
                <a:solidFill>
                  <a:srgbClr val="073763"/>
                </a:solidFill>
                <a:latin typeface="Source Sans Pro"/>
                <a:ea typeface="Source Sans Pro"/>
                <a:cs typeface="Source Sans Pro"/>
                <a:sym typeface="Source Sans Pro"/>
              </a:endParaRPr>
            </a:p>
          </p:txBody>
        </p:sp>
      </p:grpSp>
      <p:sp>
        <p:nvSpPr>
          <p:cNvPr id="137" name="Google Shape;137;p19"/>
          <p:cNvSpPr txBox="1"/>
          <p:nvPr/>
        </p:nvSpPr>
        <p:spPr>
          <a:xfrm>
            <a:off x="4074384" y="2589860"/>
            <a:ext cx="1443600" cy="80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073763"/>
                </a:solidFill>
                <a:latin typeface="Source Sans Pro"/>
                <a:ea typeface="Source Sans Pro"/>
                <a:cs typeface="Source Sans Pro"/>
                <a:sym typeface="Source Sans Pro"/>
              </a:rPr>
              <a:t>Evaluado</a:t>
            </a:r>
            <a:endParaRPr sz="1800">
              <a:solidFill>
                <a:srgbClr val="073763"/>
              </a:solidFill>
              <a:latin typeface="Source Sans Pro"/>
              <a:ea typeface="Source Sans Pro"/>
              <a:cs typeface="Source Sans Pro"/>
              <a:sym typeface="Source Sans Pro"/>
            </a:endParaRPr>
          </a:p>
        </p:txBody>
      </p:sp>
      <p:sp>
        <p:nvSpPr>
          <p:cNvPr id="138" name="Google Shape;138;p19"/>
          <p:cNvSpPr/>
          <p:nvPr/>
        </p:nvSpPr>
        <p:spPr>
          <a:xfrm rot="1800047">
            <a:off x="3448443" y="1619834"/>
            <a:ext cx="2690936" cy="2690936"/>
          </a:xfrm>
          <a:prstGeom prst="blockArc">
            <a:avLst>
              <a:gd fmla="val 14545937" name="adj1"/>
              <a:gd fmla="val 19902139" name="adj2"/>
              <a:gd fmla="val 9115" name="adj3"/>
            </a:avLst>
          </a:prstGeom>
          <a:solidFill>
            <a:srgbClr val="0942A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p:nvPr/>
        </p:nvSpPr>
        <p:spPr>
          <a:xfrm rot="9000757">
            <a:off x="3442564" y="1619420"/>
            <a:ext cx="2690226" cy="2690226"/>
          </a:xfrm>
          <a:prstGeom prst="blockArc">
            <a:avLst>
              <a:gd fmla="val 18041678" name="adj1"/>
              <a:gd fmla="val 1798478" name="adj2"/>
              <a:gd fmla="val 9595" name="adj3"/>
            </a:avLst>
          </a:prstGeom>
          <a:solidFill>
            <a:srgbClr val="0942A1"/>
          </a:solidFill>
          <a:ln>
            <a:noFill/>
          </a:ln>
          <a:effectLst>
            <a:outerShdw blurRad="71438" rotWithShape="0" algn="bl"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flipH="1" rot="-9000757">
            <a:off x="3450234" y="1620170"/>
            <a:ext cx="2690226" cy="2690226"/>
          </a:xfrm>
          <a:prstGeom prst="blockArc">
            <a:avLst>
              <a:gd fmla="val 17967225" name="adj1"/>
              <a:gd fmla="val 1529547" name="adj2"/>
              <a:gd fmla="val 9279" name="adj3"/>
            </a:avLst>
          </a:prstGeom>
          <a:solidFill>
            <a:srgbClr val="307AF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p:nvPr/>
        </p:nvSpPr>
        <p:spPr>
          <a:xfrm rot="8100000">
            <a:off x="3394719" y="2790850"/>
            <a:ext cx="363170" cy="363170"/>
          </a:xfrm>
          <a:prstGeom prst="rtTriangle">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rot="-2700000">
            <a:off x="5827228" y="2783688"/>
            <a:ext cx="363170" cy="363170"/>
          </a:xfrm>
          <a:prstGeom prst="rtTriangle">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rot="2700000">
            <a:off x="4610623" y="3996461"/>
            <a:ext cx="363170" cy="363170"/>
          </a:xfrm>
          <a:prstGeom prst="rtTriangle">
            <a:avLst/>
          </a:prstGeom>
          <a:solidFill>
            <a:srgbClr val="307A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rot="-8100000">
            <a:off x="4611315" y="1560793"/>
            <a:ext cx="363170" cy="363170"/>
          </a:xfrm>
          <a:prstGeom prst="rtTriangle">
            <a:avLst/>
          </a:prstGeom>
          <a:solidFill>
            <a:srgbClr val="307A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txBox="1"/>
          <p:nvPr/>
        </p:nvSpPr>
        <p:spPr>
          <a:xfrm>
            <a:off x="1161250" y="5631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Estructura de una evaluación 360°. </a:t>
            </a:r>
            <a:endParaRPr b="1" sz="2600">
              <a:solidFill>
                <a:srgbClr val="2F48A7"/>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0"/>
          <p:cNvSpPr txBox="1"/>
          <p:nvPr/>
        </p:nvSpPr>
        <p:spPr>
          <a:xfrm>
            <a:off x="938125" y="1767125"/>
            <a:ext cx="6474000" cy="1120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02.</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2F48A7"/>
                </a:solidFill>
                <a:latin typeface="Source Sans Pro"/>
                <a:ea typeface="Source Sans Pro"/>
                <a:cs typeface="Source Sans Pro"/>
                <a:sym typeface="Source Sans Pro"/>
              </a:rPr>
              <a:t>¿Qué es una Competencia?</a:t>
            </a:r>
            <a:endParaRPr sz="3800">
              <a:solidFill>
                <a:srgbClr val="2F48A7"/>
              </a:solidFill>
              <a:latin typeface="Source Sans Pro"/>
              <a:ea typeface="Source Sans Pro"/>
              <a:cs typeface="Source Sans Pro"/>
              <a:sym typeface="Source Sans Pro"/>
            </a:endParaRPr>
          </a:p>
        </p:txBody>
      </p:sp>
      <p:pic>
        <p:nvPicPr>
          <p:cNvPr id="151" name="Google Shape;151;p20"/>
          <p:cNvPicPr preferRelativeResize="0"/>
          <p:nvPr/>
        </p:nvPicPr>
        <p:blipFill>
          <a:blip r:embed="rId4">
            <a:alphaModFix/>
          </a:blip>
          <a:stretch>
            <a:fillRect/>
          </a:stretch>
        </p:blipFill>
        <p:spPr>
          <a:xfrm>
            <a:off x="8090225" y="4577609"/>
            <a:ext cx="685726" cy="2890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1"/>
          <p:cNvSpPr txBox="1"/>
          <p:nvPr/>
        </p:nvSpPr>
        <p:spPr>
          <a:xfrm>
            <a:off x="1161250" y="4869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¿Qué es una Competencia?</a:t>
            </a:r>
            <a:endParaRPr b="1" sz="2600">
              <a:solidFill>
                <a:srgbClr val="2F48A7"/>
              </a:solidFill>
              <a:latin typeface="Source Sans Pro"/>
              <a:ea typeface="Source Sans Pro"/>
              <a:cs typeface="Source Sans Pro"/>
              <a:sym typeface="Source Sans Pro"/>
            </a:endParaRPr>
          </a:p>
        </p:txBody>
      </p:sp>
      <p:pic>
        <p:nvPicPr>
          <p:cNvPr id="158" name="Google Shape;158;p21"/>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59" name="Google Shape;159;p21"/>
          <p:cNvSpPr txBox="1"/>
          <p:nvPr/>
        </p:nvSpPr>
        <p:spPr>
          <a:xfrm>
            <a:off x="1161250" y="1279150"/>
            <a:ext cx="7448700" cy="238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Una competencia es el conjunto de conocimientos, habilidades, actitudes y comportamientos que una persona debe poseer para desempeñar eficazmente un puesto de trabajo.</a:t>
            </a:r>
            <a:endParaRPr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Clr>
                <a:srgbClr val="000000"/>
              </a:buClr>
              <a:buSzPts val="1100"/>
              <a:buFont typeface="Arial"/>
              <a:buNone/>
            </a:pPr>
            <a:r>
              <a:t/>
            </a:r>
            <a:endParaRPr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Clr>
                <a:srgbClr val="000000"/>
              </a:buClr>
              <a:buSzPts val="1100"/>
              <a:buFont typeface="Arial"/>
              <a:buNone/>
            </a:pPr>
            <a:r>
              <a:rPr lang="en" sz="1300">
                <a:solidFill>
                  <a:srgbClr val="2F48A7"/>
                </a:solidFill>
                <a:highlight>
                  <a:schemeClr val="lt1"/>
                </a:highlight>
                <a:latin typeface="Source Sans Pro"/>
                <a:ea typeface="Source Sans Pro"/>
                <a:cs typeface="Source Sans Pro"/>
                <a:sym typeface="Source Sans Pro"/>
              </a:rPr>
              <a:t>Las competencias pueden clasificarse en distintas categorías según su aplicación en el ámbito laboral y organizacional.</a:t>
            </a:r>
            <a:endParaRPr sz="1300">
              <a:solidFill>
                <a:srgbClr val="2F48A7"/>
              </a:solidFill>
              <a:highlight>
                <a:schemeClr val="lt1"/>
              </a:highlight>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b="1" lang="en" sz="1300">
                <a:solidFill>
                  <a:srgbClr val="FBBF3D"/>
                </a:solidFill>
                <a:highlight>
                  <a:schemeClr val="lt1"/>
                </a:highlight>
                <a:latin typeface="Source Sans Pro"/>
                <a:ea typeface="Source Sans Pro"/>
                <a:cs typeface="Source Sans Pro"/>
                <a:sym typeface="Source Sans Pro"/>
              </a:rPr>
              <a:t>Componentes de una Competencia:</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1200"/>
              </a:spcBef>
              <a:spcAft>
                <a:spcPts val="0"/>
              </a:spcAft>
              <a:buClr>
                <a:srgbClr val="FBBF3D"/>
              </a:buClr>
              <a:buSzPts val="1300"/>
              <a:buFont typeface="Source Sans Pro"/>
              <a:buChar char="●"/>
            </a:pPr>
            <a:r>
              <a:rPr b="1" lang="en" sz="1300">
                <a:solidFill>
                  <a:srgbClr val="2F48A7"/>
                </a:solidFill>
                <a:highlight>
                  <a:schemeClr val="lt1"/>
                </a:highlight>
                <a:latin typeface="Source Sans Pro"/>
                <a:ea typeface="Source Sans Pro"/>
                <a:cs typeface="Source Sans Pro"/>
                <a:sym typeface="Source Sans Pro"/>
              </a:rPr>
              <a:t>Conocimientos</a:t>
            </a:r>
            <a:r>
              <a:rPr lang="en" sz="1300">
                <a:solidFill>
                  <a:srgbClr val="2F48A7"/>
                </a:solidFill>
                <a:highlight>
                  <a:schemeClr val="lt1"/>
                </a:highlight>
                <a:latin typeface="Source Sans Pro"/>
                <a:ea typeface="Source Sans Pro"/>
                <a:cs typeface="Source Sans Pro"/>
                <a:sym typeface="Source Sans Pro"/>
              </a:rPr>
              <a:t>: Información teórica o técnica necesaria para el puesto.</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b="1" lang="en" sz="1300">
                <a:solidFill>
                  <a:srgbClr val="2F48A7"/>
                </a:solidFill>
                <a:highlight>
                  <a:schemeClr val="lt1"/>
                </a:highlight>
                <a:latin typeface="Source Sans Pro"/>
                <a:ea typeface="Source Sans Pro"/>
                <a:cs typeface="Source Sans Pro"/>
                <a:sym typeface="Source Sans Pro"/>
              </a:rPr>
              <a:t>Habilidades</a:t>
            </a:r>
            <a:r>
              <a:rPr lang="en" sz="1300">
                <a:solidFill>
                  <a:srgbClr val="2F48A7"/>
                </a:solidFill>
                <a:highlight>
                  <a:schemeClr val="lt1"/>
                </a:highlight>
                <a:latin typeface="Source Sans Pro"/>
                <a:ea typeface="Source Sans Pro"/>
                <a:cs typeface="Source Sans Pro"/>
                <a:sym typeface="Source Sans Pro"/>
              </a:rPr>
              <a:t>: Capacidades adquiridas para ejecutar tareas específicas.</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lnSpc>
                <a:spcPct val="115000"/>
              </a:lnSpc>
              <a:spcBef>
                <a:spcPts val="0"/>
              </a:spcBef>
              <a:spcAft>
                <a:spcPts val="0"/>
              </a:spcAft>
              <a:buClr>
                <a:srgbClr val="FBBF3D"/>
              </a:buClr>
              <a:buSzPts val="1300"/>
              <a:buFont typeface="Source Sans Pro"/>
              <a:buChar char="●"/>
            </a:pPr>
            <a:r>
              <a:rPr b="1" lang="en" sz="1300">
                <a:solidFill>
                  <a:srgbClr val="2F48A7"/>
                </a:solidFill>
                <a:highlight>
                  <a:schemeClr val="lt1"/>
                </a:highlight>
                <a:latin typeface="Source Sans Pro"/>
                <a:ea typeface="Source Sans Pro"/>
                <a:cs typeface="Source Sans Pro"/>
                <a:sym typeface="Source Sans Pro"/>
              </a:rPr>
              <a:t>Actitudes</a:t>
            </a:r>
            <a:r>
              <a:rPr lang="en" sz="1300">
                <a:solidFill>
                  <a:srgbClr val="2F48A7"/>
                </a:solidFill>
                <a:highlight>
                  <a:schemeClr val="lt1"/>
                </a:highlight>
                <a:latin typeface="Source Sans Pro"/>
                <a:ea typeface="Source Sans Pro"/>
                <a:cs typeface="Source Sans Pro"/>
                <a:sym typeface="Source Sans Pro"/>
              </a:rPr>
              <a:t>: Disposición y valores que influyen en el desempeño.</a:t>
            </a:r>
            <a:endParaRPr sz="1300">
              <a:solidFill>
                <a:srgbClr val="2F48A7"/>
              </a:solidFill>
              <a:highlight>
                <a:schemeClr val="lt1"/>
              </a:highlight>
              <a:latin typeface="Source Sans Pro"/>
              <a:ea typeface="Source Sans Pro"/>
              <a:cs typeface="Source Sans Pro"/>
              <a:sym typeface="Source Sans Pro"/>
            </a:endParaRPr>
          </a:p>
        </p:txBody>
      </p:sp>
      <p:sp>
        <p:nvSpPr>
          <p:cNvPr id="160" name="Google Shape;160;p21"/>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