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66">
          <p15:clr>
            <a:srgbClr val="A4A3A4"/>
          </p15:clr>
        </p15:guide>
        <p15:guide id="2" pos="5528">
          <p15:clr>
            <a:srgbClr val="9AA0A6"/>
          </p15:clr>
        </p15:guide>
        <p15:guide id="3" pos="591">
          <p15:clr>
            <a:srgbClr val="9AA0A6"/>
          </p15:clr>
        </p15:guide>
        <p15:guide id="4" orient="horz" pos="177">
          <p15:clr>
            <a:srgbClr val="9AA0A6"/>
          </p15:clr>
        </p15:guide>
        <p15:guide id="5" pos="792">
          <p15:clr>
            <a:srgbClr val="9AA0A6"/>
          </p15:clr>
        </p15:guide>
        <p15:guide id="6" orient="horz" pos="355">
          <p15:clr>
            <a:srgbClr val="9AA0A6"/>
          </p15:clr>
        </p15:guide>
        <p15:guide id="7" orient="horz" pos="2884">
          <p15:clr>
            <a:srgbClr val="9AA0A6"/>
          </p15:clr>
        </p15:guide>
        <p15:guide id="8" orient="horz" pos="2073">
          <p15:clr>
            <a:srgbClr val="9AA0A6"/>
          </p15:clr>
        </p15:guide>
        <p15:guide id="9" orient="horz" pos="1080">
          <p15:clr>
            <a:srgbClr val="9AA0A6"/>
          </p15:clr>
        </p15:guide>
        <p15:guide id="10" orient="horz" pos="850">
          <p15:clr>
            <a:srgbClr val="9AA0A6"/>
          </p15:clr>
        </p15:guide>
      </p15:sldGuideLst>
    </p:ext>
    <p:ext uri="GoogleSlidesCustomDataVersion2">
      <go:slidesCustomData xmlns:go="http://customooxmlschemas.google.com/" r:id="rId26" roundtripDataSignature="AMtx7mghB4rJotowYIFN2Ahc2L9FA4gu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66" orient="horz"/>
        <p:guide pos="5528"/>
        <p:guide pos="591"/>
        <p:guide pos="177" orient="horz"/>
        <p:guide pos="792"/>
        <p:guide pos="355" orient="horz"/>
        <p:guide pos="2884" orient="horz"/>
        <p:guide pos="2073" orient="horz"/>
        <p:guide pos="1080" orient="horz"/>
        <p:guide pos="85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3376bc1f9f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33376bc1f9f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27ea66a2f6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327ea66a2f6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27ea66a2f6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327ea66a2f6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27ea66a2f6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327ea66a2f6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3376bc1f9f_0_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g33376bc1f9f_0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27ea66a2f6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327ea66a2f6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3376bc1f9f_0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33376bc1f9f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2845a28a1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32845a28a19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0584c383a6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30584c383a6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e4b9861927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2e4b9861927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04468ff1d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g304468ff1d8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3376bc1f9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g33376bc1f9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3376bc1f9f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33376bc1f9f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3376bc1f9f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33376bc1f9f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3376bc1f9f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33376bc1f9f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3376bc1f9f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g33376bc1f9f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3376bc1f9f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33376bc1f9f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3376bc1f9f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33376bc1f9f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4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4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3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3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3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4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4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4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4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4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3.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14.png"/><Relationship Id="rId5"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25.png"/><Relationship Id="rId5"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29.png"/><Relationship Id="rId5"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jpg"/><Relationship Id="rId4" Type="http://schemas.openxmlformats.org/officeDocument/2006/relationships/image" Target="../media/image14.png"/><Relationship Id="rId5" Type="http://schemas.openxmlformats.org/officeDocument/2006/relationships/image" Target="../media/image30.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jpg"/><Relationship Id="rId4" Type="http://schemas.openxmlformats.org/officeDocument/2006/relationships/image" Target="../media/image14.pn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3.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jpg"/><Relationship Id="rId4" Type="http://schemas.openxmlformats.org/officeDocument/2006/relationships/image" Target="../media/image3.png"/><Relationship Id="rId5"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4.png"/><Relationship Id="rId5"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2"/>
          <p:cNvPicPr preferRelativeResize="0"/>
          <p:nvPr/>
        </p:nvPicPr>
        <p:blipFill rotWithShape="1">
          <a:blip r:embed="rId4">
            <a:alphaModFix/>
          </a:blip>
          <a:srcRect b="0" l="0" r="0" t="0"/>
          <a:stretch/>
        </p:blipFill>
        <p:spPr>
          <a:xfrm>
            <a:off x="7112460" y="4405000"/>
            <a:ext cx="1663489" cy="461700"/>
          </a:xfrm>
          <a:prstGeom prst="rect">
            <a:avLst/>
          </a:prstGeom>
          <a:noFill/>
          <a:ln>
            <a:noFill/>
          </a:ln>
        </p:spPr>
      </p:pic>
      <p:pic>
        <p:nvPicPr>
          <p:cNvPr id="55" name="Google Shape;55;p2"/>
          <p:cNvPicPr preferRelativeResize="0"/>
          <p:nvPr/>
        </p:nvPicPr>
        <p:blipFill rotWithShape="1">
          <a:blip r:embed="rId5">
            <a:alphaModFix/>
          </a:blip>
          <a:srcRect b="0" l="0" r="0" t="0"/>
          <a:stretch/>
        </p:blipFill>
        <p:spPr>
          <a:xfrm>
            <a:off x="6537875" y="494723"/>
            <a:ext cx="2068450" cy="1516300"/>
          </a:xfrm>
          <a:prstGeom prst="rect">
            <a:avLst/>
          </a:prstGeom>
          <a:noFill/>
          <a:ln>
            <a:noFill/>
          </a:ln>
        </p:spPr>
      </p:pic>
      <p:sp>
        <p:nvSpPr>
          <p:cNvPr id="56" name="Google Shape;56;p2"/>
          <p:cNvSpPr txBox="1"/>
          <p:nvPr/>
        </p:nvSpPr>
        <p:spPr>
          <a:xfrm>
            <a:off x="548000" y="1081800"/>
            <a:ext cx="5477700" cy="29799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800"/>
              <a:buFont typeface="Arial"/>
              <a:buNone/>
            </a:pPr>
            <a:r>
              <a:rPr b="1" i="0" lang="es-ES" sz="3700" u="none" cap="none" strike="noStrike">
                <a:solidFill>
                  <a:srgbClr val="FFB202"/>
                </a:solidFill>
                <a:latin typeface="Source Sans Pro"/>
                <a:ea typeface="Source Sans Pro"/>
                <a:cs typeface="Source Sans Pro"/>
                <a:sym typeface="Source Sans Pro"/>
              </a:rPr>
              <a:t>Parámetros Generales </a:t>
            </a:r>
            <a:r>
              <a:rPr b="1" lang="es-ES" sz="3700">
                <a:solidFill>
                  <a:srgbClr val="FFB202"/>
                </a:solidFill>
                <a:latin typeface="Source Sans Pro"/>
                <a:ea typeface="Source Sans Pro"/>
                <a:cs typeface="Source Sans Pro"/>
                <a:sym typeface="Source Sans Pro"/>
              </a:rPr>
              <a:t>4</a:t>
            </a:r>
            <a:endParaRPr b="1" i="0" sz="3700" u="none" cap="none" strike="noStrike">
              <a:solidFill>
                <a:srgbClr val="FFB202"/>
              </a:solidFill>
              <a:latin typeface="Source Sans Pro"/>
              <a:ea typeface="Source Sans Pro"/>
              <a:cs typeface="Source Sans Pro"/>
              <a:sym typeface="Source Sans Pro"/>
            </a:endParaRPr>
          </a:p>
          <a:p>
            <a:pPr indent="0" lvl="0" marL="0" marR="0" rtl="0" algn="just">
              <a:lnSpc>
                <a:spcPct val="80000"/>
              </a:lnSpc>
              <a:spcBef>
                <a:spcPts val="0"/>
              </a:spcBef>
              <a:spcAft>
                <a:spcPts val="0"/>
              </a:spcAft>
              <a:buClr>
                <a:srgbClr val="000000"/>
              </a:buClr>
              <a:buSzPts val="3800"/>
              <a:buFont typeface="Arial"/>
              <a:buNone/>
            </a:pPr>
            <a:r>
              <a:t/>
            </a:r>
            <a:endParaRPr i="0" sz="2000" u="none" cap="none" strike="noStrike">
              <a:solidFill>
                <a:srgbClr val="FFB202"/>
              </a:solidFill>
              <a:latin typeface="Source Sans Pro"/>
              <a:ea typeface="Source Sans Pro"/>
              <a:cs typeface="Source Sans Pro"/>
              <a:sym typeface="Source Sans Pro"/>
            </a:endParaRPr>
          </a:p>
          <a:p>
            <a:pPr indent="-327025" lvl="0" marL="457200" marR="0" rtl="0" algn="just">
              <a:lnSpc>
                <a:spcPct val="80000"/>
              </a:lnSpc>
              <a:spcBef>
                <a:spcPts val="1000"/>
              </a:spcBef>
              <a:spcAft>
                <a:spcPts val="0"/>
              </a:spcAft>
              <a:buClr>
                <a:srgbClr val="FFB202"/>
              </a:buClr>
              <a:buSzPts val="1550"/>
              <a:buFont typeface="Source Sans Pro"/>
              <a:buChar char="●"/>
            </a:pPr>
            <a:r>
              <a:rPr lang="es-ES" sz="1550">
                <a:solidFill>
                  <a:schemeClr val="lt1"/>
                </a:solidFill>
                <a:latin typeface="Source Sans Pro"/>
                <a:ea typeface="Source Sans Pro"/>
                <a:cs typeface="Source Sans Pro"/>
                <a:sym typeface="Source Sans Pro"/>
              </a:rPr>
              <a:t>Definición de Ausencias</a:t>
            </a:r>
            <a:endParaRPr i="0" sz="1550" u="none" cap="none" strike="noStrike">
              <a:solidFill>
                <a:schemeClr val="lt1"/>
              </a:solidFill>
              <a:latin typeface="Source Sans Pro"/>
              <a:ea typeface="Source Sans Pro"/>
              <a:cs typeface="Source Sans Pro"/>
              <a:sym typeface="Source Sans Pro"/>
            </a:endParaRPr>
          </a:p>
          <a:p>
            <a:pPr indent="-327025" lvl="0" marL="457200" marR="0" rtl="0" algn="just">
              <a:lnSpc>
                <a:spcPct val="80000"/>
              </a:lnSpc>
              <a:spcBef>
                <a:spcPts val="1000"/>
              </a:spcBef>
              <a:spcAft>
                <a:spcPts val="0"/>
              </a:spcAft>
              <a:buClr>
                <a:srgbClr val="FFB202"/>
              </a:buClr>
              <a:buSzPts val="1550"/>
              <a:buFont typeface="Source Sans Pro"/>
              <a:buChar char="●"/>
            </a:pPr>
            <a:r>
              <a:rPr lang="es-ES" sz="1550">
                <a:solidFill>
                  <a:schemeClr val="lt1"/>
                </a:solidFill>
                <a:latin typeface="Source Sans Pro"/>
                <a:ea typeface="Source Sans Pro"/>
                <a:cs typeface="Source Sans Pro"/>
                <a:sym typeface="Source Sans Pro"/>
              </a:rPr>
              <a:t>Tipos de Ausencias</a:t>
            </a:r>
            <a:endParaRPr i="0" sz="1550" u="none" cap="none" strike="noStrike">
              <a:solidFill>
                <a:schemeClr val="lt1"/>
              </a:solidFill>
              <a:latin typeface="Source Sans Pro"/>
              <a:ea typeface="Source Sans Pro"/>
              <a:cs typeface="Source Sans Pro"/>
              <a:sym typeface="Source Sans Pro"/>
            </a:endParaRPr>
          </a:p>
          <a:p>
            <a:pPr indent="-327025" lvl="0" marL="457200" marR="0" rtl="0" algn="just">
              <a:lnSpc>
                <a:spcPct val="80000"/>
              </a:lnSpc>
              <a:spcBef>
                <a:spcPts val="1000"/>
              </a:spcBef>
              <a:spcAft>
                <a:spcPts val="0"/>
              </a:spcAft>
              <a:buClr>
                <a:srgbClr val="FFB202"/>
              </a:buClr>
              <a:buSzPts val="1550"/>
              <a:buFont typeface="Source Sans Pro"/>
              <a:buChar char="●"/>
            </a:pPr>
            <a:r>
              <a:rPr lang="es-ES" sz="1550">
                <a:solidFill>
                  <a:schemeClr val="lt1"/>
                </a:solidFill>
                <a:latin typeface="Source Sans Pro"/>
                <a:ea typeface="Source Sans Pro"/>
                <a:cs typeface="Source Sans Pro"/>
                <a:sym typeface="Source Sans Pro"/>
              </a:rPr>
              <a:t>Configuración de Ausencias</a:t>
            </a:r>
            <a:endParaRPr i="0" sz="1550" u="none" cap="none" strike="noStrike">
              <a:solidFill>
                <a:schemeClr val="lt1"/>
              </a:solidFill>
              <a:latin typeface="Source Sans Pro"/>
              <a:ea typeface="Source Sans Pro"/>
              <a:cs typeface="Source Sans Pro"/>
              <a:sym typeface="Source Sans Pro"/>
            </a:endParaRPr>
          </a:p>
          <a:p>
            <a:pPr indent="-327025" lvl="0" marL="457200" marR="0" rtl="0" algn="just">
              <a:lnSpc>
                <a:spcPct val="80000"/>
              </a:lnSpc>
              <a:spcBef>
                <a:spcPts val="1000"/>
              </a:spcBef>
              <a:spcAft>
                <a:spcPts val="0"/>
              </a:spcAft>
              <a:buClr>
                <a:srgbClr val="FFB202"/>
              </a:buClr>
              <a:buSzPts val="1550"/>
              <a:buFont typeface="Source Sans Pro"/>
              <a:buChar char="●"/>
            </a:pPr>
            <a:r>
              <a:rPr lang="es-ES" sz="1550">
                <a:solidFill>
                  <a:schemeClr val="lt1"/>
                </a:solidFill>
                <a:latin typeface="Source Sans Pro"/>
                <a:ea typeface="Source Sans Pro"/>
                <a:cs typeface="Source Sans Pro"/>
                <a:sym typeface="Source Sans Pro"/>
              </a:rPr>
              <a:t>Configuración Política de Vacaciones</a:t>
            </a:r>
            <a:endParaRPr sz="1550">
              <a:solidFill>
                <a:schemeClr val="lt1"/>
              </a:solidFill>
              <a:latin typeface="Source Sans Pro"/>
              <a:ea typeface="Source Sans Pro"/>
              <a:cs typeface="Source Sans Pro"/>
              <a:sym typeface="Source Sans Pro"/>
            </a:endParaRPr>
          </a:p>
          <a:p>
            <a:pPr indent="-327025" lvl="0" marL="457200" marR="0" rtl="0" algn="just">
              <a:lnSpc>
                <a:spcPct val="80000"/>
              </a:lnSpc>
              <a:spcBef>
                <a:spcPts val="1000"/>
              </a:spcBef>
              <a:spcAft>
                <a:spcPts val="0"/>
              </a:spcAft>
              <a:buClr>
                <a:srgbClr val="FFB202"/>
              </a:buClr>
              <a:buSzPts val="1550"/>
              <a:buFont typeface="Source Sans Pro"/>
              <a:buChar char="●"/>
            </a:pPr>
            <a:r>
              <a:rPr lang="es-ES" sz="1550">
                <a:solidFill>
                  <a:schemeClr val="lt1"/>
                </a:solidFill>
                <a:latin typeface="Source Sans Pro"/>
                <a:ea typeface="Source Sans Pro"/>
                <a:cs typeface="Source Sans Pro"/>
                <a:sym typeface="Source Sans Pro"/>
              </a:rPr>
              <a:t>Creación Tabla de días</a:t>
            </a:r>
            <a:endParaRPr sz="1550">
              <a:solidFill>
                <a:schemeClr val="lt1"/>
              </a:solidFill>
              <a:latin typeface="Source Sans Pro"/>
              <a:ea typeface="Source Sans Pro"/>
              <a:cs typeface="Source Sans Pro"/>
              <a:sym typeface="Source Sans Pro"/>
            </a:endParaRPr>
          </a:p>
          <a:p>
            <a:pPr indent="-327025" lvl="0" marL="457200" marR="0" rtl="0" algn="just">
              <a:lnSpc>
                <a:spcPct val="80000"/>
              </a:lnSpc>
              <a:spcBef>
                <a:spcPts val="1000"/>
              </a:spcBef>
              <a:spcAft>
                <a:spcPts val="0"/>
              </a:spcAft>
              <a:buClr>
                <a:srgbClr val="FFB202"/>
              </a:buClr>
              <a:buSzPts val="1550"/>
              <a:buFont typeface="Source Sans Pro"/>
              <a:buChar char="●"/>
            </a:pPr>
            <a:r>
              <a:rPr lang="es-ES" sz="1550">
                <a:solidFill>
                  <a:schemeClr val="lt1"/>
                </a:solidFill>
                <a:latin typeface="Source Sans Pro"/>
                <a:ea typeface="Source Sans Pro"/>
                <a:cs typeface="Source Sans Pro"/>
                <a:sym typeface="Source Sans Pro"/>
              </a:rPr>
              <a:t>Registro y Cálculo de días proporcionales</a:t>
            </a:r>
            <a:endParaRPr i="0" sz="1550" u="none" cap="none" strike="noStrike">
              <a:solidFill>
                <a:schemeClr val="lt1"/>
              </a:solidFill>
              <a:latin typeface="Source Sans Pro"/>
              <a:ea typeface="Source Sans Pro"/>
              <a:cs typeface="Source Sans Pro"/>
              <a:sym typeface="Source Sans Pro"/>
            </a:endParaRPr>
          </a:p>
          <a:p>
            <a:pPr indent="0" lvl="0" marL="0" marR="0" rtl="0" algn="just">
              <a:lnSpc>
                <a:spcPct val="80000"/>
              </a:lnSpc>
              <a:spcBef>
                <a:spcPts val="0"/>
              </a:spcBef>
              <a:spcAft>
                <a:spcPts val="0"/>
              </a:spcAft>
              <a:buClr>
                <a:srgbClr val="000000"/>
              </a:buClr>
              <a:buSzPts val="3800"/>
              <a:buFont typeface="Arial"/>
              <a:buNone/>
            </a:pPr>
            <a:r>
              <a:t/>
            </a:r>
            <a:endParaRPr b="0" i="0" sz="145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33376bc1f9f_0_57"/>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3" name="Google Shape;133;g33376bc1f9f_0_57"/>
          <p:cNvPicPr preferRelativeResize="0"/>
          <p:nvPr/>
        </p:nvPicPr>
        <p:blipFill rotWithShape="1">
          <a:blip r:embed="rId3">
            <a:alphaModFix/>
          </a:blip>
          <a:srcRect b="0" l="0" r="0" t="0"/>
          <a:stretch/>
        </p:blipFill>
        <p:spPr>
          <a:xfrm>
            <a:off x="8372175" y="4722734"/>
            <a:ext cx="685726" cy="289091"/>
          </a:xfrm>
          <a:prstGeom prst="rect">
            <a:avLst/>
          </a:prstGeom>
          <a:noFill/>
          <a:ln>
            <a:noFill/>
          </a:ln>
        </p:spPr>
      </p:pic>
      <p:pic>
        <p:nvPicPr>
          <p:cNvPr id="134" name="Google Shape;134;g33376bc1f9f_0_57"/>
          <p:cNvPicPr preferRelativeResize="0"/>
          <p:nvPr/>
        </p:nvPicPr>
        <p:blipFill>
          <a:blip r:embed="rId4">
            <a:alphaModFix/>
          </a:blip>
          <a:stretch>
            <a:fillRect/>
          </a:stretch>
        </p:blipFill>
        <p:spPr>
          <a:xfrm>
            <a:off x="726025" y="152400"/>
            <a:ext cx="8265576" cy="3215589"/>
          </a:xfrm>
          <a:prstGeom prst="rect">
            <a:avLst/>
          </a:prstGeom>
          <a:noFill/>
          <a:ln>
            <a:noFill/>
          </a:ln>
        </p:spPr>
      </p:pic>
      <p:sp>
        <p:nvSpPr>
          <p:cNvPr id="135" name="Google Shape;135;g33376bc1f9f_0_57"/>
          <p:cNvSpPr txBox="1"/>
          <p:nvPr/>
        </p:nvSpPr>
        <p:spPr>
          <a:xfrm>
            <a:off x="803100" y="3530200"/>
            <a:ext cx="8045400" cy="931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ES" sz="1600">
                <a:solidFill>
                  <a:srgbClr val="2F48A7"/>
                </a:solidFill>
                <a:latin typeface="Source Sans Pro"/>
                <a:ea typeface="Source Sans Pro"/>
                <a:cs typeface="Source Sans Pro"/>
                <a:sym typeface="Source Sans Pro"/>
              </a:rPr>
              <a:t>Por último, pero no menos importante, recuerda que, independientemente de la configuración de las ausencias que hayas realizado, siempre podrás cargar dichos registros directamente desde los importadores de ausencias, ya sea por días u horas.</a:t>
            </a:r>
            <a:endParaRPr sz="1600">
              <a:solidFill>
                <a:srgbClr val="2F48A7"/>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 name="Shape 139"/>
        <p:cNvGrpSpPr/>
        <p:nvPr/>
      </p:nvGrpSpPr>
      <p:grpSpPr>
        <a:xfrm>
          <a:off x="0" y="0"/>
          <a:ext cx="0" cy="0"/>
          <a:chOff x="0" y="0"/>
          <a:chExt cx="0" cy="0"/>
        </a:xfrm>
      </p:grpSpPr>
      <p:sp>
        <p:nvSpPr>
          <p:cNvPr id="140" name="Google Shape;140;g327ea66a2f6_0_16"/>
          <p:cNvSpPr txBox="1"/>
          <p:nvPr/>
        </p:nvSpPr>
        <p:spPr>
          <a:xfrm>
            <a:off x="709625" y="600800"/>
            <a:ext cx="7682700" cy="6525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800"/>
              <a:buFont typeface="Arial"/>
              <a:buNone/>
            </a:pPr>
            <a:r>
              <a:rPr b="1" lang="es-ES" sz="3800">
                <a:solidFill>
                  <a:srgbClr val="2B3E72"/>
                </a:solidFill>
                <a:latin typeface="Source Sans Pro"/>
                <a:ea typeface="Source Sans Pro"/>
                <a:cs typeface="Source Sans Pro"/>
                <a:sym typeface="Source Sans Pro"/>
              </a:rPr>
              <a:t>Política de vacaciones</a:t>
            </a:r>
            <a:endParaRPr b="1" i="0" sz="3800" u="none" cap="none" strike="noStrike">
              <a:solidFill>
                <a:srgbClr val="2B3E72"/>
              </a:solidFill>
              <a:latin typeface="Source Sans Pro"/>
              <a:ea typeface="Source Sans Pro"/>
              <a:cs typeface="Source Sans Pro"/>
              <a:sym typeface="Source Sans Pro"/>
            </a:endParaRPr>
          </a:p>
        </p:txBody>
      </p:sp>
      <p:pic>
        <p:nvPicPr>
          <p:cNvPr id="141" name="Google Shape;141;g327ea66a2f6_0_16"/>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pic>
        <p:nvPicPr>
          <p:cNvPr id="142" name="Google Shape;142;g327ea66a2f6_0_16"/>
          <p:cNvPicPr preferRelativeResize="0"/>
          <p:nvPr/>
        </p:nvPicPr>
        <p:blipFill rotWithShape="1">
          <a:blip r:embed="rId5">
            <a:alphaModFix/>
          </a:blip>
          <a:srcRect b="0" l="0" r="0" t="0"/>
          <a:stretch/>
        </p:blipFill>
        <p:spPr>
          <a:xfrm>
            <a:off x="4982600" y="1261538"/>
            <a:ext cx="3409725" cy="3409725"/>
          </a:xfrm>
          <a:prstGeom prst="rect">
            <a:avLst/>
          </a:prstGeom>
          <a:noFill/>
          <a:ln>
            <a:noFill/>
          </a:ln>
        </p:spPr>
      </p:pic>
      <p:sp>
        <p:nvSpPr>
          <p:cNvPr id="143" name="Google Shape;143;g327ea66a2f6_0_16"/>
          <p:cNvSpPr txBox="1"/>
          <p:nvPr/>
        </p:nvSpPr>
        <p:spPr>
          <a:xfrm>
            <a:off x="938225" y="1631550"/>
            <a:ext cx="3071400" cy="26697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15000"/>
              </a:lnSpc>
              <a:spcBef>
                <a:spcPts val="0"/>
              </a:spcBef>
              <a:spcAft>
                <a:spcPts val="0"/>
              </a:spcAft>
              <a:buClr>
                <a:srgbClr val="2B3E72"/>
              </a:buClr>
              <a:buSzPts val="2100"/>
              <a:buFont typeface="Source Sans Pro"/>
              <a:buChar char="●"/>
            </a:pPr>
            <a:r>
              <a:rPr lang="es-ES" sz="2000">
                <a:solidFill>
                  <a:srgbClr val="2B3E72"/>
                </a:solidFill>
                <a:latin typeface="Source Sans Pro"/>
                <a:ea typeface="Source Sans Pro"/>
                <a:cs typeface="Source Sans Pro"/>
                <a:sym typeface="Source Sans Pro"/>
              </a:rPr>
              <a:t>Establece las reglas del juego.</a:t>
            </a:r>
            <a:endParaRPr sz="2000">
              <a:solidFill>
                <a:srgbClr val="2B3E72"/>
              </a:solidFill>
              <a:latin typeface="Source Sans Pro"/>
              <a:ea typeface="Source Sans Pro"/>
              <a:cs typeface="Source Sans Pro"/>
              <a:sym typeface="Source Sans Pro"/>
            </a:endParaRPr>
          </a:p>
          <a:p>
            <a:pPr indent="-361950" lvl="0" marL="457200" marR="0" rtl="0" algn="l">
              <a:lnSpc>
                <a:spcPct val="115000"/>
              </a:lnSpc>
              <a:spcBef>
                <a:spcPts val="0"/>
              </a:spcBef>
              <a:spcAft>
                <a:spcPts val="0"/>
              </a:spcAft>
              <a:buClr>
                <a:srgbClr val="2B3E72"/>
              </a:buClr>
              <a:buSzPts val="2100"/>
              <a:buFont typeface="Source Sans Pro"/>
              <a:buChar char="●"/>
            </a:pPr>
            <a:r>
              <a:rPr lang="es-ES" sz="2000">
                <a:solidFill>
                  <a:srgbClr val="2B3E72"/>
                </a:solidFill>
                <a:latin typeface="Source Sans Pro"/>
                <a:ea typeface="Source Sans Pro"/>
                <a:cs typeface="Source Sans Pro"/>
                <a:sym typeface="Source Sans Pro"/>
              </a:rPr>
              <a:t>Cuántos</a:t>
            </a:r>
            <a:r>
              <a:rPr lang="es-ES" sz="2000">
                <a:solidFill>
                  <a:srgbClr val="2B3E72"/>
                </a:solidFill>
                <a:latin typeface="Source Sans Pro"/>
                <a:ea typeface="Source Sans Pro"/>
                <a:cs typeface="Source Sans Pro"/>
                <a:sym typeface="Source Sans Pro"/>
              </a:rPr>
              <a:t> días deberán recibir mis colaboradores.</a:t>
            </a:r>
            <a:endParaRPr sz="2000">
              <a:solidFill>
                <a:srgbClr val="2B3E72"/>
              </a:solidFill>
              <a:latin typeface="Source Sans Pro"/>
              <a:ea typeface="Source Sans Pro"/>
              <a:cs typeface="Source Sans Pro"/>
              <a:sym typeface="Source Sans Pro"/>
            </a:endParaRPr>
          </a:p>
          <a:p>
            <a:pPr indent="-361950" lvl="0" marL="457200" marR="0" rtl="0" algn="l">
              <a:lnSpc>
                <a:spcPct val="115000"/>
              </a:lnSpc>
              <a:spcBef>
                <a:spcPts val="0"/>
              </a:spcBef>
              <a:spcAft>
                <a:spcPts val="0"/>
              </a:spcAft>
              <a:buClr>
                <a:srgbClr val="2B3E72"/>
              </a:buClr>
              <a:buSzPts val="2100"/>
              <a:buFont typeface="Source Sans Pro"/>
              <a:buChar char="●"/>
            </a:pPr>
            <a:r>
              <a:rPr lang="es-ES" sz="2000">
                <a:solidFill>
                  <a:srgbClr val="2B3E72"/>
                </a:solidFill>
                <a:latin typeface="Source Sans Pro"/>
                <a:ea typeface="Source Sans Pro"/>
                <a:cs typeface="Source Sans Pro"/>
                <a:sym typeface="Source Sans Pro"/>
              </a:rPr>
              <a:t>Funcionamiento, Cálculo y aprobación.</a:t>
            </a:r>
            <a:endParaRPr sz="2000">
              <a:solidFill>
                <a:srgbClr val="2B3E72"/>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27ea66a2f6_0_23"/>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9" name="Google Shape;149;g327ea66a2f6_0_23"/>
          <p:cNvPicPr preferRelativeResize="0"/>
          <p:nvPr/>
        </p:nvPicPr>
        <p:blipFill rotWithShape="1">
          <a:blip r:embed="rId3">
            <a:alphaModFix/>
          </a:blip>
          <a:srcRect b="0" l="0" r="0" t="0"/>
          <a:stretch/>
        </p:blipFill>
        <p:spPr>
          <a:xfrm>
            <a:off x="8011025" y="4522994"/>
            <a:ext cx="685726" cy="289091"/>
          </a:xfrm>
          <a:prstGeom prst="rect">
            <a:avLst/>
          </a:prstGeom>
          <a:noFill/>
          <a:ln>
            <a:noFill/>
          </a:ln>
        </p:spPr>
      </p:pic>
      <p:sp>
        <p:nvSpPr>
          <p:cNvPr id="150" name="Google Shape;150;g327ea66a2f6_0_23"/>
          <p:cNvSpPr txBox="1"/>
          <p:nvPr/>
        </p:nvSpPr>
        <p:spPr>
          <a:xfrm>
            <a:off x="700800" y="67875"/>
            <a:ext cx="6523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Política</a:t>
            </a:r>
            <a:r>
              <a:rPr b="1" lang="es-ES" sz="2600">
                <a:solidFill>
                  <a:srgbClr val="2F48A7"/>
                </a:solidFill>
                <a:latin typeface="Source Sans Pro"/>
                <a:ea typeface="Source Sans Pro"/>
                <a:cs typeface="Source Sans Pro"/>
                <a:sym typeface="Source Sans Pro"/>
              </a:rPr>
              <a:t> de vacaciones</a:t>
            </a:r>
            <a:endParaRPr i="0" sz="2600" u="none" cap="none" strike="noStrike">
              <a:solidFill>
                <a:srgbClr val="000000"/>
              </a:solidFill>
              <a:latin typeface="Source Sans Pro"/>
              <a:ea typeface="Source Sans Pro"/>
              <a:cs typeface="Source Sans Pro"/>
              <a:sym typeface="Source Sans Pro"/>
            </a:endParaRPr>
          </a:p>
        </p:txBody>
      </p:sp>
      <p:sp>
        <p:nvSpPr>
          <p:cNvPr id="151" name="Google Shape;151;g327ea66a2f6_0_23"/>
          <p:cNvSpPr/>
          <p:nvPr/>
        </p:nvSpPr>
        <p:spPr>
          <a:xfrm>
            <a:off x="795125" y="6528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152" name="Google Shape;152;g327ea66a2f6_0_23"/>
          <p:cNvPicPr preferRelativeResize="0"/>
          <p:nvPr/>
        </p:nvPicPr>
        <p:blipFill rotWithShape="1">
          <a:blip r:embed="rId4">
            <a:alphaModFix/>
          </a:blip>
          <a:srcRect b="0" l="0" r="0" t="0"/>
          <a:stretch/>
        </p:blipFill>
        <p:spPr>
          <a:xfrm>
            <a:off x="2397524" y="2563725"/>
            <a:ext cx="4902675" cy="2370800"/>
          </a:xfrm>
          <a:prstGeom prst="rect">
            <a:avLst/>
          </a:prstGeom>
          <a:noFill/>
          <a:ln cap="flat" cmpd="sng" w="9525">
            <a:solidFill>
              <a:srgbClr val="2F48A7"/>
            </a:solidFill>
            <a:prstDash val="solid"/>
            <a:round/>
            <a:headEnd len="sm" w="sm" type="none"/>
            <a:tailEnd len="sm" w="sm" type="none"/>
          </a:ln>
        </p:spPr>
      </p:pic>
      <p:pic>
        <p:nvPicPr>
          <p:cNvPr id="153" name="Google Shape;153;g327ea66a2f6_0_23"/>
          <p:cNvPicPr preferRelativeResize="0"/>
          <p:nvPr/>
        </p:nvPicPr>
        <p:blipFill>
          <a:blip r:embed="rId5">
            <a:alphaModFix/>
          </a:blip>
          <a:stretch>
            <a:fillRect/>
          </a:stretch>
        </p:blipFill>
        <p:spPr>
          <a:xfrm>
            <a:off x="3267272" y="3114522"/>
            <a:ext cx="3145100" cy="1924000"/>
          </a:xfrm>
          <a:prstGeom prst="rect">
            <a:avLst/>
          </a:prstGeom>
          <a:noFill/>
          <a:ln cap="flat" cmpd="sng" w="9525">
            <a:solidFill>
              <a:srgbClr val="2F48A7"/>
            </a:solidFill>
            <a:prstDash val="solid"/>
            <a:round/>
            <a:headEnd len="sm" w="sm" type="none"/>
            <a:tailEnd len="sm" w="sm" type="none"/>
          </a:ln>
        </p:spPr>
      </p:pic>
      <p:sp>
        <p:nvSpPr>
          <p:cNvPr id="154" name="Google Shape;154;g327ea66a2f6_0_23"/>
          <p:cNvSpPr txBox="1"/>
          <p:nvPr/>
        </p:nvSpPr>
        <p:spPr>
          <a:xfrm>
            <a:off x="718925" y="722550"/>
            <a:ext cx="7719300" cy="78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s-ES" sz="1100">
                <a:solidFill>
                  <a:srgbClr val="2F48A7"/>
                </a:solidFill>
                <a:latin typeface="Source Sans Pro"/>
                <a:ea typeface="Source Sans Pro"/>
                <a:cs typeface="Source Sans Pro"/>
                <a:sym typeface="Source Sans Pro"/>
              </a:rPr>
              <a:t>La </a:t>
            </a:r>
            <a:r>
              <a:rPr b="1" lang="es-ES" sz="1100">
                <a:solidFill>
                  <a:srgbClr val="2F48A7"/>
                </a:solidFill>
                <a:latin typeface="Source Sans Pro"/>
                <a:ea typeface="Source Sans Pro"/>
                <a:cs typeface="Source Sans Pro"/>
                <a:sym typeface="Source Sans Pro"/>
              </a:rPr>
              <a:t>política de vacaciones</a:t>
            </a:r>
            <a:r>
              <a:rPr lang="es-ES" sz="1100">
                <a:solidFill>
                  <a:srgbClr val="2F48A7"/>
                </a:solidFill>
                <a:latin typeface="Source Sans Pro"/>
                <a:ea typeface="Source Sans Pro"/>
                <a:cs typeface="Source Sans Pro"/>
                <a:sym typeface="Source Sans Pro"/>
              </a:rPr>
              <a:t> es el primer apartado que debes configurar, ya que establece las reglas que regirán el otorgamiento y gestión de los días de descanso.</a:t>
            </a:r>
            <a:endParaRPr sz="1100">
              <a:solidFill>
                <a:srgbClr val="2F48A7"/>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s-ES" sz="1100">
                <a:solidFill>
                  <a:srgbClr val="2F48A7"/>
                </a:solidFill>
                <a:latin typeface="Source Sans Pro"/>
                <a:ea typeface="Source Sans Pro"/>
                <a:cs typeface="Source Sans Pro"/>
                <a:sym typeface="Source Sans Pro"/>
              </a:rPr>
              <a:t>Algunos de los aspectos clave que define son:</a:t>
            </a:r>
            <a:endParaRPr sz="1100">
              <a:solidFill>
                <a:srgbClr val="2F48A7"/>
              </a:solidFill>
              <a:latin typeface="Source Sans Pro"/>
              <a:ea typeface="Source Sans Pro"/>
              <a:cs typeface="Source Sans Pro"/>
              <a:sym typeface="Source Sans Pro"/>
            </a:endParaRPr>
          </a:p>
          <a:p>
            <a:pPr indent="-298450" lvl="0" marL="457200" rtl="0" algn="l">
              <a:lnSpc>
                <a:spcPct val="115000"/>
              </a:lnSpc>
              <a:spcBef>
                <a:spcPts val="1200"/>
              </a:spcBef>
              <a:spcAft>
                <a:spcPts val="0"/>
              </a:spcAft>
              <a:buClr>
                <a:srgbClr val="FFB202"/>
              </a:buClr>
              <a:buSzPts val="1100"/>
              <a:buFont typeface="Source Sans Pro"/>
              <a:buChar char="●"/>
            </a:pPr>
            <a:r>
              <a:rPr b="1" lang="es-ES" sz="1100">
                <a:solidFill>
                  <a:srgbClr val="2F48A7"/>
                </a:solidFill>
                <a:latin typeface="Source Sans Pro"/>
                <a:ea typeface="Source Sans Pro"/>
                <a:cs typeface="Source Sans Pro"/>
                <a:sym typeface="Source Sans Pro"/>
              </a:rPr>
              <a:t>Método de aprobación</a:t>
            </a:r>
            <a:r>
              <a:rPr lang="es-ES" sz="1100">
                <a:solidFill>
                  <a:srgbClr val="2F48A7"/>
                </a:solidFill>
                <a:latin typeface="Source Sans Pro"/>
                <a:ea typeface="Source Sans Pro"/>
                <a:cs typeface="Source Sans Pro"/>
                <a:sym typeface="Source Sans Pro"/>
              </a:rPr>
              <a:t> de las solicitudes de vacaciones.</a:t>
            </a:r>
            <a:endParaRPr sz="1100">
              <a:solidFill>
                <a:srgbClr val="2F48A7"/>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rgbClr val="FFB202"/>
              </a:buClr>
              <a:buSzPts val="1100"/>
              <a:buFont typeface="Source Sans Pro"/>
              <a:buChar char="●"/>
            </a:pPr>
            <a:r>
              <a:rPr b="1" lang="es-ES" sz="1100">
                <a:solidFill>
                  <a:srgbClr val="2F48A7"/>
                </a:solidFill>
                <a:latin typeface="Source Sans Pro"/>
                <a:ea typeface="Source Sans Pro"/>
                <a:cs typeface="Source Sans Pro"/>
                <a:sym typeface="Source Sans Pro"/>
              </a:rPr>
              <a:t>Reglas de sobregiro</a:t>
            </a:r>
            <a:r>
              <a:rPr lang="es-ES" sz="1100">
                <a:solidFill>
                  <a:srgbClr val="2F48A7"/>
                </a:solidFill>
                <a:latin typeface="Source Sans Pro"/>
                <a:ea typeface="Source Sans Pro"/>
                <a:cs typeface="Source Sans Pro"/>
                <a:sym typeface="Source Sans Pro"/>
              </a:rPr>
              <a:t>, en caso de permitir días adicionales.</a:t>
            </a:r>
            <a:endParaRPr sz="1100">
              <a:solidFill>
                <a:srgbClr val="2F48A7"/>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rgbClr val="FFB202"/>
              </a:buClr>
              <a:buSzPts val="1100"/>
              <a:buFont typeface="Source Sans Pro"/>
              <a:buChar char="●"/>
            </a:pPr>
            <a:r>
              <a:rPr b="1" lang="es-ES" sz="1100">
                <a:solidFill>
                  <a:srgbClr val="2F48A7"/>
                </a:solidFill>
                <a:latin typeface="Source Sans Pro"/>
                <a:ea typeface="Source Sans Pro"/>
                <a:cs typeface="Source Sans Pro"/>
                <a:sym typeface="Source Sans Pro"/>
              </a:rPr>
              <a:t>Método de cálculo</a:t>
            </a:r>
            <a:r>
              <a:rPr lang="es-ES" sz="1100">
                <a:solidFill>
                  <a:srgbClr val="2F48A7"/>
                </a:solidFill>
                <a:latin typeface="Source Sans Pro"/>
                <a:ea typeface="Source Sans Pro"/>
                <a:cs typeface="Source Sans Pro"/>
                <a:sym typeface="Source Sans Pro"/>
              </a:rPr>
              <a:t> de los días de vacaciones.</a:t>
            </a:r>
            <a:endParaRPr sz="1100">
              <a:solidFill>
                <a:srgbClr val="2F48A7"/>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rgbClr val="FFB202"/>
              </a:buClr>
              <a:buSzPts val="1100"/>
              <a:buFont typeface="Source Sans Pro"/>
              <a:buChar char="●"/>
            </a:pPr>
            <a:r>
              <a:rPr b="1" lang="es-ES" sz="1100">
                <a:solidFill>
                  <a:srgbClr val="2F48A7"/>
                </a:solidFill>
                <a:latin typeface="Source Sans Pro"/>
                <a:ea typeface="Source Sans Pro"/>
                <a:cs typeface="Source Sans Pro"/>
                <a:sym typeface="Source Sans Pro"/>
              </a:rPr>
              <a:t>Pago de la prima vacacional</a:t>
            </a:r>
            <a:r>
              <a:rPr lang="es-ES" sz="1100">
                <a:solidFill>
                  <a:srgbClr val="2F48A7"/>
                </a:solidFill>
                <a:latin typeface="Source Sans Pro"/>
                <a:ea typeface="Source Sans Pro"/>
                <a:cs typeface="Source Sans Pro"/>
                <a:sym typeface="Source Sans Pro"/>
              </a:rPr>
              <a:t> y su configuración.</a:t>
            </a:r>
            <a:endParaRPr sz="1100">
              <a:solidFill>
                <a:srgbClr val="2F48A7"/>
              </a:solidFill>
              <a:latin typeface="Source Sans Pro"/>
              <a:ea typeface="Source Sans Pro"/>
              <a:cs typeface="Source Sans Pro"/>
              <a:sym typeface="Source Sans Pro"/>
            </a:endParaRPr>
          </a:p>
          <a:p>
            <a:pPr indent="0" lvl="0" marL="0" marR="0" rtl="0" algn="just">
              <a:lnSpc>
                <a:spcPct val="100000"/>
              </a:lnSpc>
              <a:spcBef>
                <a:spcPts val="1200"/>
              </a:spcBef>
              <a:spcAft>
                <a:spcPts val="0"/>
              </a:spcAft>
              <a:buClr>
                <a:srgbClr val="000000"/>
              </a:buClr>
              <a:buSzPts val="1400"/>
              <a:buFont typeface="Arial"/>
              <a:buNone/>
            </a:pPr>
            <a:r>
              <a:t/>
            </a:r>
            <a:endParaRPr b="1" sz="1100">
              <a:solidFill>
                <a:srgbClr val="2F48A7"/>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327ea66a2f6_0_39"/>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0" name="Google Shape;160;g327ea66a2f6_0_39"/>
          <p:cNvPicPr preferRelativeResize="0"/>
          <p:nvPr/>
        </p:nvPicPr>
        <p:blipFill rotWithShape="1">
          <a:blip r:embed="rId3">
            <a:alphaModFix/>
          </a:blip>
          <a:srcRect b="0" l="0" r="0" t="0"/>
          <a:stretch/>
        </p:blipFill>
        <p:spPr>
          <a:xfrm>
            <a:off x="8011025" y="4522994"/>
            <a:ext cx="685726" cy="289091"/>
          </a:xfrm>
          <a:prstGeom prst="rect">
            <a:avLst/>
          </a:prstGeom>
          <a:noFill/>
          <a:ln>
            <a:noFill/>
          </a:ln>
        </p:spPr>
      </p:pic>
      <p:sp>
        <p:nvSpPr>
          <p:cNvPr id="161" name="Google Shape;161;g327ea66a2f6_0_39"/>
          <p:cNvSpPr txBox="1"/>
          <p:nvPr/>
        </p:nvSpPr>
        <p:spPr>
          <a:xfrm>
            <a:off x="700800" y="67875"/>
            <a:ext cx="6523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s-ES" sz="2600" u="none" cap="none" strike="noStrike">
                <a:solidFill>
                  <a:srgbClr val="2F48A7"/>
                </a:solidFill>
                <a:latin typeface="Source Sans Pro"/>
                <a:ea typeface="Source Sans Pro"/>
                <a:cs typeface="Source Sans Pro"/>
                <a:sym typeface="Source Sans Pro"/>
              </a:rPr>
              <a:t>Configuración </a:t>
            </a:r>
            <a:r>
              <a:rPr b="1" lang="es-ES" sz="2600">
                <a:solidFill>
                  <a:srgbClr val="2F48A7"/>
                </a:solidFill>
                <a:latin typeface="Source Sans Pro"/>
                <a:ea typeface="Source Sans Pro"/>
                <a:cs typeface="Source Sans Pro"/>
                <a:sym typeface="Source Sans Pro"/>
              </a:rPr>
              <a:t>Política</a:t>
            </a:r>
            <a:r>
              <a:rPr b="1" lang="es-ES" sz="2600">
                <a:solidFill>
                  <a:srgbClr val="2F48A7"/>
                </a:solidFill>
                <a:latin typeface="Source Sans Pro"/>
                <a:ea typeface="Source Sans Pro"/>
                <a:cs typeface="Source Sans Pro"/>
                <a:sym typeface="Source Sans Pro"/>
              </a:rPr>
              <a:t> de Vacaciones</a:t>
            </a:r>
            <a:endParaRPr i="0" sz="2600" u="none" cap="none" strike="noStrike">
              <a:solidFill>
                <a:srgbClr val="000000"/>
              </a:solidFill>
              <a:latin typeface="Source Sans Pro"/>
              <a:ea typeface="Source Sans Pro"/>
              <a:cs typeface="Source Sans Pro"/>
              <a:sym typeface="Source Sans Pro"/>
            </a:endParaRPr>
          </a:p>
        </p:txBody>
      </p:sp>
      <p:sp>
        <p:nvSpPr>
          <p:cNvPr id="162" name="Google Shape;162;g327ea66a2f6_0_39"/>
          <p:cNvSpPr/>
          <p:nvPr/>
        </p:nvSpPr>
        <p:spPr>
          <a:xfrm>
            <a:off x="795125" y="6528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163" name="Google Shape;163;g327ea66a2f6_0_39"/>
          <p:cNvPicPr preferRelativeResize="0"/>
          <p:nvPr/>
        </p:nvPicPr>
        <p:blipFill>
          <a:blip r:embed="rId4">
            <a:alphaModFix/>
          </a:blip>
          <a:stretch>
            <a:fillRect/>
          </a:stretch>
        </p:blipFill>
        <p:spPr>
          <a:xfrm>
            <a:off x="795125" y="1116500"/>
            <a:ext cx="5292849" cy="3226875"/>
          </a:xfrm>
          <a:prstGeom prst="rect">
            <a:avLst/>
          </a:prstGeom>
          <a:noFill/>
          <a:ln cap="flat" cmpd="sng" w="9525">
            <a:solidFill>
              <a:srgbClr val="2F48A7"/>
            </a:solidFill>
            <a:prstDash val="solid"/>
            <a:round/>
            <a:headEnd len="sm" w="sm" type="none"/>
            <a:tailEnd len="sm" w="sm" type="none"/>
          </a:ln>
        </p:spPr>
      </p:pic>
      <p:sp>
        <p:nvSpPr>
          <p:cNvPr id="164" name="Google Shape;164;g327ea66a2f6_0_39"/>
          <p:cNvSpPr txBox="1"/>
          <p:nvPr/>
        </p:nvSpPr>
        <p:spPr>
          <a:xfrm>
            <a:off x="6443875" y="1075075"/>
            <a:ext cx="2331900" cy="260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s-ES" sz="1100">
                <a:solidFill>
                  <a:srgbClr val="2F48A7"/>
                </a:solidFill>
                <a:latin typeface="Source Sans Pro"/>
                <a:ea typeface="Source Sans Pro"/>
                <a:cs typeface="Source Sans Pro"/>
                <a:sym typeface="Source Sans Pro"/>
              </a:rPr>
              <a:t>El primer apartado consiste en definir las configuraciones iniciales de la política de vacaciones, incluyendo:</a:t>
            </a:r>
            <a:endParaRPr sz="1100">
              <a:solidFill>
                <a:srgbClr val="2F48A7"/>
              </a:solidFill>
              <a:latin typeface="Source Sans Pro"/>
              <a:ea typeface="Source Sans Pro"/>
              <a:cs typeface="Source Sans Pro"/>
              <a:sym typeface="Source Sans Pro"/>
            </a:endParaRPr>
          </a:p>
          <a:p>
            <a:pPr indent="-298450" lvl="0" marL="457200" rtl="0" algn="l">
              <a:lnSpc>
                <a:spcPct val="115000"/>
              </a:lnSpc>
              <a:spcBef>
                <a:spcPts val="1200"/>
              </a:spcBef>
              <a:spcAft>
                <a:spcPts val="0"/>
              </a:spcAft>
              <a:buClr>
                <a:srgbClr val="FFB202"/>
              </a:buClr>
              <a:buSzPts val="1100"/>
              <a:buFont typeface="Source Sans Pro"/>
              <a:buChar char="●"/>
            </a:pPr>
            <a:r>
              <a:rPr b="1" lang="es-ES" sz="1100">
                <a:solidFill>
                  <a:srgbClr val="2F48A7"/>
                </a:solidFill>
                <a:latin typeface="Source Sans Pro"/>
                <a:ea typeface="Source Sans Pro"/>
                <a:cs typeface="Source Sans Pro"/>
                <a:sym typeface="Source Sans Pro"/>
              </a:rPr>
              <a:t>Nombre de la política.</a:t>
            </a:r>
            <a:endParaRPr b="1" sz="1100">
              <a:solidFill>
                <a:srgbClr val="2F48A7"/>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rgbClr val="FFB202"/>
              </a:buClr>
              <a:buSzPts val="1100"/>
              <a:buChar char="●"/>
            </a:pPr>
            <a:r>
              <a:rPr b="1" lang="es-ES" sz="1100">
                <a:solidFill>
                  <a:srgbClr val="2F48A7"/>
                </a:solidFill>
                <a:latin typeface="Source Sans Pro"/>
                <a:ea typeface="Source Sans Pro"/>
                <a:cs typeface="Source Sans Pro"/>
                <a:sym typeface="Source Sans Pro"/>
              </a:rPr>
              <a:t>Método de aprobación</a:t>
            </a:r>
            <a:r>
              <a:rPr lang="es-ES" sz="1100">
                <a:solidFill>
                  <a:srgbClr val="2F48A7"/>
                </a:solidFill>
                <a:latin typeface="Source Sans Pro"/>
                <a:ea typeface="Source Sans Pro"/>
                <a:cs typeface="Source Sans Pro"/>
                <a:sym typeface="Source Sans Pro"/>
              </a:rPr>
              <a:t> de las solicitudes.</a:t>
            </a:r>
            <a:endParaRPr sz="1100">
              <a:solidFill>
                <a:srgbClr val="2F48A7"/>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rgbClr val="FFB202"/>
              </a:buClr>
              <a:buSzPts val="1100"/>
              <a:buChar char="●"/>
            </a:pPr>
            <a:r>
              <a:rPr b="1" lang="es-ES" sz="1100">
                <a:solidFill>
                  <a:srgbClr val="2F48A7"/>
                </a:solidFill>
                <a:latin typeface="Source Sans Pro"/>
                <a:ea typeface="Source Sans Pro"/>
                <a:cs typeface="Source Sans Pro"/>
                <a:sym typeface="Source Sans Pro"/>
              </a:rPr>
              <a:t>Forma de pago</a:t>
            </a:r>
            <a:r>
              <a:rPr lang="es-ES" sz="1100">
                <a:solidFill>
                  <a:srgbClr val="2F48A7"/>
                </a:solidFill>
                <a:latin typeface="Source Sans Pro"/>
                <a:ea typeface="Source Sans Pro"/>
                <a:cs typeface="Source Sans Pro"/>
                <a:sym typeface="Source Sans Pro"/>
              </a:rPr>
              <a:t> de las vacaciones.</a:t>
            </a:r>
            <a:endParaRPr sz="1100">
              <a:solidFill>
                <a:srgbClr val="2F48A7"/>
              </a:solidFill>
              <a:latin typeface="Source Sans Pro"/>
              <a:ea typeface="Source Sans Pro"/>
              <a:cs typeface="Source Sans Pro"/>
              <a:sym typeface="Source Sans Pro"/>
            </a:endParaRPr>
          </a:p>
          <a:p>
            <a:pPr indent="0" lvl="0" marL="0" rtl="0" algn="l">
              <a:lnSpc>
                <a:spcPct val="115000"/>
              </a:lnSpc>
              <a:spcBef>
                <a:spcPts val="1200"/>
              </a:spcBef>
              <a:spcAft>
                <a:spcPts val="1200"/>
              </a:spcAft>
              <a:buNone/>
            </a:pPr>
            <a:r>
              <a:rPr lang="es-ES" sz="1100">
                <a:solidFill>
                  <a:srgbClr val="2F48A7"/>
                </a:solidFill>
                <a:latin typeface="Source Sans Pro"/>
                <a:ea typeface="Source Sans Pro"/>
                <a:cs typeface="Source Sans Pro"/>
                <a:sym typeface="Source Sans Pro"/>
              </a:rPr>
              <a:t>Es importante recordar que el check </a:t>
            </a:r>
            <a:r>
              <a:rPr b="1" lang="es-ES" sz="1100">
                <a:solidFill>
                  <a:srgbClr val="2F48A7"/>
                </a:solidFill>
                <a:latin typeface="Source Sans Pro"/>
                <a:ea typeface="Source Sans Pro"/>
                <a:cs typeface="Source Sans Pro"/>
                <a:sym typeface="Source Sans Pro"/>
              </a:rPr>
              <a:t>"Incluir en SAT e IMSS"</a:t>
            </a:r>
            <a:r>
              <a:rPr lang="es-ES" sz="1100">
                <a:solidFill>
                  <a:srgbClr val="2F48A7"/>
                </a:solidFill>
                <a:latin typeface="Source Sans Pro"/>
                <a:ea typeface="Source Sans Pro"/>
                <a:cs typeface="Source Sans Pro"/>
                <a:sym typeface="Source Sans Pro"/>
              </a:rPr>
              <a:t> será fundamental si esta política se utilizará para el cálculo del </a:t>
            </a:r>
            <a:r>
              <a:rPr b="1" lang="es-ES" sz="1100">
                <a:solidFill>
                  <a:srgbClr val="2F48A7"/>
                </a:solidFill>
                <a:latin typeface="Source Sans Pro"/>
                <a:ea typeface="Source Sans Pro"/>
                <a:cs typeface="Source Sans Pro"/>
                <a:sym typeface="Source Sans Pro"/>
              </a:rPr>
              <a:t>Salario Base de Cotización (SBC)</a:t>
            </a:r>
            <a:r>
              <a:rPr lang="es-ES" sz="1100">
                <a:solidFill>
                  <a:srgbClr val="2F48A7"/>
                </a:solidFill>
                <a:latin typeface="Source Sans Pro"/>
                <a:ea typeface="Source Sans Pro"/>
                <a:cs typeface="Source Sans Pro"/>
                <a:sym typeface="Source Sans Pro"/>
              </a:rPr>
              <a:t>.</a:t>
            </a:r>
            <a:endParaRPr sz="1800">
              <a:solidFill>
                <a:srgbClr val="2F48A7"/>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33376bc1f9f_0_129"/>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0" name="Google Shape;170;g33376bc1f9f_0_129"/>
          <p:cNvPicPr preferRelativeResize="0"/>
          <p:nvPr/>
        </p:nvPicPr>
        <p:blipFill rotWithShape="1">
          <a:blip r:embed="rId3">
            <a:alphaModFix/>
          </a:blip>
          <a:srcRect b="0" l="0" r="0" t="0"/>
          <a:stretch/>
        </p:blipFill>
        <p:spPr>
          <a:xfrm>
            <a:off x="8011025" y="4522994"/>
            <a:ext cx="685726" cy="289091"/>
          </a:xfrm>
          <a:prstGeom prst="rect">
            <a:avLst/>
          </a:prstGeom>
          <a:noFill/>
          <a:ln>
            <a:noFill/>
          </a:ln>
        </p:spPr>
      </p:pic>
      <p:sp>
        <p:nvSpPr>
          <p:cNvPr id="171" name="Google Shape;171;g33376bc1f9f_0_129"/>
          <p:cNvSpPr txBox="1"/>
          <p:nvPr/>
        </p:nvSpPr>
        <p:spPr>
          <a:xfrm>
            <a:off x="700800" y="67875"/>
            <a:ext cx="6523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s-ES" sz="2600" u="none" cap="none" strike="noStrike">
                <a:solidFill>
                  <a:srgbClr val="2F48A7"/>
                </a:solidFill>
                <a:latin typeface="Source Sans Pro"/>
                <a:ea typeface="Source Sans Pro"/>
                <a:cs typeface="Source Sans Pro"/>
                <a:sym typeface="Source Sans Pro"/>
              </a:rPr>
              <a:t>Configuración </a:t>
            </a:r>
            <a:r>
              <a:rPr b="1" lang="es-ES" sz="2600">
                <a:solidFill>
                  <a:srgbClr val="2F48A7"/>
                </a:solidFill>
                <a:latin typeface="Source Sans Pro"/>
                <a:ea typeface="Source Sans Pro"/>
                <a:cs typeface="Source Sans Pro"/>
                <a:sym typeface="Source Sans Pro"/>
              </a:rPr>
              <a:t>Política</a:t>
            </a:r>
            <a:r>
              <a:rPr b="1" lang="es-ES" sz="2600">
                <a:solidFill>
                  <a:srgbClr val="2F48A7"/>
                </a:solidFill>
                <a:latin typeface="Source Sans Pro"/>
                <a:ea typeface="Source Sans Pro"/>
                <a:cs typeface="Source Sans Pro"/>
                <a:sym typeface="Source Sans Pro"/>
              </a:rPr>
              <a:t> de Vacaciones</a:t>
            </a:r>
            <a:endParaRPr i="0" sz="2600" u="none" cap="none" strike="noStrike">
              <a:solidFill>
                <a:srgbClr val="000000"/>
              </a:solidFill>
              <a:latin typeface="Source Sans Pro"/>
              <a:ea typeface="Source Sans Pro"/>
              <a:cs typeface="Source Sans Pro"/>
              <a:sym typeface="Source Sans Pro"/>
            </a:endParaRPr>
          </a:p>
        </p:txBody>
      </p:sp>
      <p:sp>
        <p:nvSpPr>
          <p:cNvPr id="172" name="Google Shape;172;g33376bc1f9f_0_129"/>
          <p:cNvSpPr/>
          <p:nvPr/>
        </p:nvSpPr>
        <p:spPr>
          <a:xfrm>
            <a:off x="795125" y="6528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sp>
        <p:nvSpPr>
          <p:cNvPr id="173" name="Google Shape;173;g33376bc1f9f_0_129"/>
          <p:cNvSpPr txBox="1"/>
          <p:nvPr/>
        </p:nvSpPr>
        <p:spPr>
          <a:xfrm>
            <a:off x="6443875" y="846475"/>
            <a:ext cx="2331900" cy="260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s-ES" sz="1100">
                <a:solidFill>
                  <a:srgbClr val="2F48A7"/>
                </a:solidFill>
                <a:latin typeface="Source Sans Pro"/>
                <a:ea typeface="Source Sans Pro"/>
                <a:cs typeface="Source Sans Pro"/>
                <a:sym typeface="Source Sans Pro"/>
              </a:rPr>
              <a:t>En este apartado, puedes definir cómo se gestionarán las vacaciones, eligiendo entre las siguientes opciones:</a:t>
            </a:r>
            <a:endParaRPr sz="1100">
              <a:solidFill>
                <a:srgbClr val="2F48A7"/>
              </a:solidFill>
              <a:latin typeface="Source Sans Pro"/>
              <a:ea typeface="Source Sans Pro"/>
              <a:cs typeface="Source Sans Pro"/>
              <a:sym typeface="Source Sans Pro"/>
            </a:endParaRPr>
          </a:p>
          <a:p>
            <a:pPr indent="-298450" lvl="0" marL="457200" rtl="0" algn="l">
              <a:lnSpc>
                <a:spcPct val="115000"/>
              </a:lnSpc>
              <a:spcBef>
                <a:spcPts val="1200"/>
              </a:spcBef>
              <a:spcAft>
                <a:spcPts val="0"/>
              </a:spcAft>
              <a:buClr>
                <a:srgbClr val="FFB202"/>
              </a:buClr>
              <a:buSzPts val="1100"/>
              <a:buChar char="●"/>
            </a:pPr>
            <a:r>
              <a:rPr lang="es-ES" sz="1100">
                <a:solidFill>
                  <a:srgbClr val="2F48A7"/>
                </a:solidFill>
                <a:latin typeface="Source Sans Pro"/>
                <a:ea typeface="Source Sans Pro"/>
                <a:cs typeface="Source Sans Pro"/>
                <a:sym typeface="Source Sans Pro"/>
              </a:rPr>
              <a:t>Permitir que los colaboradores </a:t>
            </a:r>
            <a:r>
              <a:rPr b="1" lang="es-ES" sz="1100">
                <a:solidFill>
                  <a:srgbClr val="2F48A7"/>
                </a:solidFill>
                <a:latin typeface="Source Sans Pro"/>
                <a:ea typeface="Source Sans Pro"/>
                <a:cs typeface="Source Sans Pro"/>
                <a:sym typeface="Source Sans Pro"/>
              </a:rPr>
              <a:t>soliciten directamente</a:t>
            </a:r>
            <a:r>
              <a:rPr lang="es-ES" sz="1100">
                <a:solidFill>
                  <a:srgbClr val="2F48A7"/>
                </a:solidFill>
                <a:latin typeface="Source Sans Pro"/>
                <a:ea typeface="Source Sans Pro"/>
                <a:cs typeface="Source Sans Pro"/>
                <a:sym typeface="Source Sans Pro"/>
              </a:rPr>
              <a:t> sus días de descanso.</a:t>
            </a:r>
            <a:endParaRPr sz="1100">
              <a:solidFill>
                <a:srgbClr val="2F48A7"/>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rgbClr val="FFB202"/>
              </a:buClr>
              <a:buSzPts val="1100"/>
              <a:buFont typeface="Source Sans Pro"/>
              <a:buChar char="●"/>
            </a:pPr>
            <a:r>
              <a:rPr lang="es-ES" sz="1100">
                <a:solidFill>
                  <a:srgbClr val="2F48A7"/>
                </a:solidFill>
                <a:latin typeface="Source Sans Pro"/>
                <a:ea typeface="Source Sans Pro"/>
                <a:cs typeface="Source Sans Pro"/>
                <a:sym typeface="Source Sans Pro"/>
              </a:rPr>
              <a:t>Solo mostrar la cantidad de días que van acumulando conforme avanza su año laboral, sin opción de solicitud directa.</a:t>
            </a:r>
            <a:endParaRPr sz="1100">
              <a:solidFill>
                <a:srgbClr val="2F48A7"/>
              </a:solidFill>
              <a:latin typeface="Source Sans Pro"/>
              <a:ea typeface="Source Sans Pro"/>
              <a:cs typeface="Source Sans Pro"/>
              <a:sym typeface="Source Sans Pro"/>
            </a:endParaRPr>
          </a:p>
          <a:p>
            <a:pPr indent="0" lvl="0" marL="0" rtl="0" algn="l">
              <a:lnSpc>
                <a:spcPct val="115000"/>
              </a:lnSpc>
              <a:spcBef>
                <a:spcPts val="1200"/>
              </a:spcBef>
              <a:spcAft>
                <a:spcPts val="1200"/>
              </a:spcAft>
              <a:buNone/>
            </a:pPr>
            <a:r>
              <a:rPr lang="es-ES" sz="1100">
                <a:solidFill>
                  <a:srgbClr val="2F48A7"/>
                </a:solidFill>
                <a:latin typeface="Source Sans Pro"/>
                <a:ea typeface="Source Sans Pro"/>
                <a:cs typeface="Source Sans Pro"/>
                <a:sym typeface="Source Sans Pro"/>
              </a:rPr>
              <a:t>Esta configuración determina la transparencia y autonomía en la gestión de las vacaciones dentro de la empresa.</a:t>
            </a:r>
            <a:endParaRPr sz="1100">
              <a:solidFill>
                <a:srgbClr val="2F48A7"/>
              </a:solidFill>
              <a:latin typeface="Source Sans Pro"/>
              <a:ea typeface="Source Sans Pro"/>
              <a:cs typeface="Source Sans Pro"/>
              <a:sym typeface="Source Sans Pro"/>
            </a:endParaRPr>
          </a:p>
        </p:txBody>
      </p:sp>
      <p:pic>
        <p:nvPicPr>
          <p:cNvPr id="174" name="Google Shape;174;g33376bc1f9f_0_129"/>
          <p:cNvPicPr preferRelativeResize="0"/>
          <p:nvPr/>
        </p:nvPicPr>
        <p:blipFill>
          <a:blip r:embed="rId4">
            <a:alphaModFix/>
          </a:blip>
          <a:stretch>
            <a:fillRect/>
          </a:stretch>
        </p:blipFill>
        <p:spPr>
          <a:xfrm>
            <a:off x="649825" y="1140577"/>
            <a:ext cx="5794051" cy="31198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327ea66a2f6_0_52"/>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0" name="Google Shape;180;g327ea66a2f6_0_52"/>
          <p:cNvPicPr preferRelativeResize="0"/>
          <p:nvPr/>
        </p:nvPicPr>
        <p:blipFill rotWithShape="1">
          <a:blip r:embed="rId3">
            <a:alphaModFix/>
          </a:blip>
          <a:srcRect b="0" l="0" r="0" t="0"/>
          <a:stretch/>
        </p:blipFill>
        <p:spPr>
          <a:xfrm>
            <a:off x="8011025" y="4522994"/>
            <a:ext cx="685726" cy="289091"/>
          </a:xfrm>
          <a:prstGeom prst="rect">
            <a:avLst/>
          </a:prstGeom>
          <a:noFill/>
          <a:ln>
            <a:noFill/>
          </a:ln>
        </p:spPr>
      </p:pic>
      <p:sp>
        <p:nvSpPr>
          <p:cNvPr id="181" name="Google Shape;181;g327ea66a2f6_0_52"/>
          <p:cNvSpPr txBox="1"/>
          <p:nvPr/>
        </p:nvSpPr>
        <p:spPr>
          <a:xfrm>
            <a:off x="700800" y="67875"/>
            <a:ext cx="6523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Tabla de días </a:t>
            </a:r>
            <a:endParaRPr i="0" sz="2600" u="none" cap="none" strike="noStrike">
              <a:solidFill>
                <a:srgbClr val="000000"/>
              </a:solidFill>
              <a:latin typeface="Source Sans Pro"/>
              <a:ea typeface="Source Sans Pro"/>
              <a:cs typeface="Source Sans Pro"/>
              <a:sym typeface="Source Sans Pro"/>
            </a:endParaRPr>
          </a:p>
        </p:txBody>
      </p:sp>
      <p:sp>
        <p:nvSpPr>
          <p:cNvPr id="182" name="Google Shape;182;g327ea66a2f6_0_52"/>
          <p:cNvSpPr/>
          <p:nvPr/>
        </p:nvSpPr>
        <p:spPr>
          <a:xfrm>
            <a:off x="795125" y="6528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183" name="Google Shape;183;g327ea66a2f6_0_52"/>
          <p:cNvPicPr preferRelativeResize="0"/>
          <p:nvPr/>
        </p:nvPicPr>
        <p:blipFill>
          <a:blip r:embed="rId4">
            <a:alphaModFix/>
          </a:blip>
          <a:stretch>
            <a:fillRect/>
          </a:stretch>
        </p:blipFill>
        <p:spPr>
          <a:xfrm>
            <a:off x="2237225" y="729175"/>
            <a:ext cx="5463951" cy="2217775"/>
          </a:xfrm>
          <a:prstGeom prst="rect">
            <a:avLst/>
          </a:prstGeom>
          <a:noFill/>
          <a:ln>
            <a:noFill/>
          </a:ln>
        </p:spPr>
      </p:pic>
      <p:sp>
        <p:nvSpPr>
          <p:cNvPr id="184" name="Google Shape;184;g327ea66a2f6_0_52"/>
          <p:cNvSpPr txBox="1"/>
          <p:nvPr/>
        </p:nvSpPr>
        <p:spPr>
          <a:xfrm>
            <a:off x="795125" y="2946950"/>
            <a:ext cx="7901700" cy="140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s-ES" sz="1100">
                <a:solidFill>
                  <a:srgbClr val="2F48A7"/>
                </a:solidFill>
                <a:latin typeface="Source Sans Pro"/>
                <a:ea typeface="Source Sans Pro"/>
                <a:cs typeface="Source Sans Pro"/>
                <a:sym typeface="Source Sans Pro"/>
              </a:rPr>
              <a:t>Ahora que has establecido las reglas de la política de vacaciones, es fundamental que el sistema comprenda cuántos días se otorgarán por año.</a:t>
            </a:r>
            <a:endParaRPr sz="1100">
              <a:solidFill>
                <a:srgbClr val="2F48A7"/>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s-ES" sz="1100">
                <a:solidFill>
                  <a:srgbClr val="2F48A7"/>
                </a:solidFill>
                <a:latin typeface="Source Sans Pro"/>
                <a:ea typeface="Source Sans Pro"/>
                <a:cs typeface="Source Sans Pro"/>
                <a:sym typeface="Source Sans Pro"/>
              </a:rPr>
              <a:t>En la imagen, podemos observar un ejemplo de configuración:</a:t>
            </a:r>
            <a:endParaRPr sz="1100">
              <a:solidFill>
                <a:srgbClr val="2F48A7"/>
              </a:solidFill>
              <a:latin typeface="Source Sans Pro"/>
              <a:ea typeface="Source Sans Pro"/>
              <a:cs typeface="Source Sans Pro"/>
              <a:sym typeface="Source Sans Pro"/>
            </a:endParaRPr>
          </a:p>
          <a:p>
            <a:pPr indent="-298450" lvl="0" marL="457200" rtl="0" algn="l">
              <a:lnSpc>
                <a:spcPct val="115000"/>
              </a:lnSpc>
              <a:spcBef>
                <a:spcPts val="1200"/>
              </a:spcBef>
              <a:spcAft>
                <a:spcPts val="0"/>
              </a:spcAft>
              <a:buClr>
                <a:srgbClr val="FFB202"/>
              </a:buClr>
              <a:buSzPts val="1100"/>
              <a:buChar char="●"/>
            </a:pPr>
            <a:r>
              <a:rPr lang="es-ES" sz="1100">
                <a:solidFill>
                  <a:srgbClr val="2F48A7"/>
                </a:solidFill>
                <a:latin typeface="Source Sans Pro"/>
                <a:ea typeface="Source Sans Pro"/>
                <a:cs typeface="Source Sans Pro"/>
                <a:sym typeface="Source Sans Pro"/>
              </a:rPr>
              <a:t>En el </a:t>
            </a:r>
            <a:r>
              <a:rPr b="1" lang="es-ES" sz="1100">
                <a:solidFill>
                  <a:srgbClr val="2F48A7"/>
                </a:solidFill>
                <a:latin typeface="Source Sans Pro"/>
                <a:ea typeface="Source Sans Pro"/>
                <a:cs typeface="Source Sans Pro"/>
                <a:sym typeface="Source Sans Pro"/>
              </a:rPr>
              <a:t>primer año</a:t>
            </a:r>
            <a:r>
              <a:rPr lang="es-ES" sz="1100">
                <a:solidFill>
                  <a:srgbClr val="2F48A7"/>
                </a:solidFill>
                <a:latin typeface="Source Sans Pro"/>
                <a:ea typeface="Source Sans Pro"/>
                <a:cs typeface="Source Sans Pro"/>
                <a:sym typeface="Source Sans Pro"/>
              </a:rPr>
              <a:t>, el colaborador recibirá </a:t>
            </a:r>
            <a:r>
              <a:rPr b="1" lang="es-ES" sz="1100">
                <a:solidFill>
                  <a:srgbClr val="2F48A7"/>
                </a:solidFill>
                <a:latin typeface="Source Sans Pro"/>
                <a:ea typeface="Source Sans Pro"/>
                <a:cs typeface="Source Sans Pro"/>
                <a:sym typeface="Source Sans Pro"/>
              </a:rPr>
              <a:t>19 días de vacaciones</a:t>
            </a:r>
            <a:r>
              <a:rPr lang="es-ES" sz="1100">
                <a:solidFill>
                  <a:srgbClr val="2F48A7"/>
                </a:solidFill>
                <a:latin typeface="Source Sans Pro"/>
                <a:ea typeface="Source Sans Pro"/>
                <a:cs typeface="Source Sans Pro"/>
                <a:sym typeface="Source Sans Pro"/>
              </a:rPr>
              <a:t>, con una </a:t>
            </a:r>
            <a:r>
              <a:rPr b="1" lang="es-ES" sz="1100">
                <a:solidFill>
                  <a:srgbClr val="2F48A7"/>
                </a:solidFill>
                <a:latin typeface="Source Sans Pro"/>
                <a:ea typeface="Source Sans Pro"/>
                <a:cs typeface="Source Sans Pro"/>
                <a:sym typeface="Source Sans Pro"/>
              </a:rPr>
              <a:t>prima vacacional del 25%</a:t>
            </a:r>
            <a:r>
              <a:rPr lang="es-ES" sz="1100">
                <a:solidFill>
                  <a:srgbClr val="2F48A7"/>
                </a:solidFill>
                <a:latin typeface="Source Sans Pro"/>
                <a:ea typeface="Source Sans Pro"/>
                <a:cs typeface="Source Sans Pro"/>
                <a:sym typeface="Source Sans Pro"/>
              </a:rPr>
              <a:t> y </a:t>
            </a:r>
            <a:r>
              <a:rPr b="1" lang="es-ES" sz="1100">
                <a:solidFill>
                  <a:srgbClr val="2F48A7"/>
                </a:solidFill>
                <a:latin typeface="Source Sans Pro"/>
                <a:ea typeface="Source Sans Pro"/>
                <a:cs typeface="Source Sans Pro"/>
                <a:sym typeface="Source Sans Pro"/>
              </a:rPr>
              <a:t>15 días de aguinaldo</a:t>
            </a:r>
            <a:r>
              <a:rPr lang="es-ES" sz="1100">
                <a:solidFill>
                  <a:srgbClr val="2F48A7"/>
                </a:solidFill>
                <a:latin typeface="Source Sans Pro"/>
                <a:ea typeface="Source Sans Pro"/>
                <a:cs typeface="Source Sans Pro"/>
                <a:sym typeface="Source Sans Pro"/>
              </a:rPr>
              <a:t>.</a:t>
            </a:r>
            <a:endParaRPr sz="1100">
              <a:solidFill>
                <a:srgbClr val="2F48A7"/>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rgbClr val="FFB202"/>
              </a:buClr>
              <a:buSzPts val="1100"/>
              <a:buChar char="●"/>
            </a:pPr>
            <a:r>
              <a:rPr lang="es-ES" sz="1100">
                <a:solidFill>
                  <a:srgbClr val="2F48A7"/>
                </a:solidFill>
                <a:latin typeface="Source Sans Pro"/>
                <a:ea typeface="Source Sans Pro"/>
                <a:cs typeface="Source Sans Pro"/>
                <a:sym typeface="Source Sans Pro"/>
              </a:rPr>
              <a:t>En el </a:t>
            </a:r>
            <a:r>
              <a:rPr b="1" lang="es-ES" sz="1100">
                <a:solidFill>
                  <a:srgbClr val="2F48A7"/>
                </a:solidFill>
                <a:latin typeface="Source Sans Pro"/>
                <a:ea typeface="Source Sans Pro"/>
                <a:cs typeface="Source Sans Pro"/>
                <a:sym typeface="Source Sans Pro"/>
              </a:rPr>
              <a:t>segundo año</a:t>
            </a:r>
            <a:r>
              <a:rPr lang="es-ES" sz="1100">
                <a:solidFill>
                  <a:srgbClr val="2F48A7"/>
                </a:solidFill>
                <a:latin typeface="Source Sans Pro"/>
                <a:ea typeface="Source Sans Pro"/>
                <a:cs typeface="Source Sans Pro"/>
                <a:sym typeface="Source Sans Pro"/>
              </a:rPr>
              <a:t>, el colaborador recibirá </a:t>
            </a:r>
            <a:r>
              <a:rPr b="1" lang="es-ES" sz="1100">
                <a:solidFill>
                  <a:srgbClr val="2F48A7"/>
                </a:solidFill>
                <a:latin typeface="Source Sans Pro"/>
                <a:ea typeface="Source Sans Pro"/>
                <a:cs typeface="Source Sans Pro"/>
                <a:sym typeface="Source Sans Pro"/>
              </a:rPr>
              <a:t>21 días de vacaciones</a:t>
            </a:r>
            <a:r>
              <a:rPr lang="es-ES" sz="1100">
                <a:solidFill>
                  <a:srgbClr val="2F48A7"/>
                </a:solidFill>
                <a:latin typeface="Source Sans Pro"/>
                <a:ea typeface="Source Sans Pro"/>
                <a:cs typeface="Source Sans Pro"/>
                <a:sym typeface="Source Sans Pro"/>
              </a:rPr>
              <a:t>, manteniendo los mismos valores para la prima vacacional y los días de aguinaldo.</a:t>
            </a:r>
            <a:endParaRPr sz="1100">
              <a:solidFill>
                <a:srgbClr val="2F48A7"/>
              </a:solidFill>
              <a:latin typeface="Source Sans Pro"/>
              <a:ea typeface="Source Sans Pro"/>
              <a:cs typeface="Source Sans Pro"/>
              <a:sym typeface="Source Sans Pro"/>
            </a:endParaRPr>
          </a:p>
          <a:p>
            <a:pPr indent="0" lvl="0" marL="0" rtl="0" algn="l">
              <a:lnSpc>
                <a:spcPct val="115000"/>
              </a:lnSpc>
              <a:spcBef>
                <a:spcPts val="1200"/>
              </a:spcBef>
              <a:spcAft>
                <a:spcPts val="1200"/>
              </a:spcAft>
              <a:buClr>
                <a:schemeClr val="dk1"/>
              </a:buClr>
              <a:buSzPts val="1100"/>
              <a:buFont typeface="Arial"/>
              <a:buNone/>
            </a:pPr>
            <a:r>
              <a:rPr lang="es-ES" sz="1100">
                <a:solidFill>
                  <a:srgbClr val="FFB202"/>
                </a:solidFill>
                <a:latin typeface="Source Sans Pro"/>
                <a:ea typeface="Source Sans Pro"/>
                <a:cs typeface="Source Sans Pro"/>
                <a:sym typeface="Source Sans Pro"/>
              </a:rPr>
              <a:t>🔹</a:t>
            </a:r>
            <a:r>
              <a:rPr lang="es-ES" sz="1100">
                <a:solidFill>
                  <a:srgbClr val="2F48A7"/>
                </a:solidFill>
                <a:latin typeface="Source Sans Pro"/>
                <a:ea typeface="Source Sans Pro"/>
                <a:cs typeface="Source Sans Pro"/>
                <a:sym typeface="Source Sans Pro"/>
              </a:rPr>
              <a:t> </a:t>
            </a:r>
            <a:r>
              <a:rPr b="1" lang="es-ES" sz="1100">
                <a:solidFill>
                  <a:srgbClr val="2F48A7"/>
                </a:solidFill>
                <a:latin typeface="Source Sans Pro"/>
                <a:ea typeface="Source Sans Pro"/>
                <a:cs typeface="Source Sans Pro"/>
                <a:sym typeface="Source Sans Pro"/>
              </a:rPr>
              <a:t>Importante:</a:t>
            </a:r>
            <a:r>
              <a:rPr lang="es-ES" sz="1100">
                <a:solidFill>
                  <a:srgbClr val="2F48A7"/>
                </a:solidFill>
                <a:latin typeface="Source Sans Pro"/>
                <a:ea typeface="Source Sans Pro"/>
                <a:cs typeface="Source Sans Pro"/>
                <a:sym typeface="Source Sans Pro"/>
              </a:rPr>
              <a:t> La configuración de esta tabla de días es esencial, ya que de ella se desprende el cálculo de los factores utilizados para el </a:t>
            </a:r>
            <a:r>
              <a:rPr b="1" lang="es-ES" sz="1100">
                <a:solidFill>
                  <a:srgbClr val="2F48A7"/>
                </a:solidFill>
                <a:latin typeface="Source Sans Pro"/>
                <a:ea typeface="Source Sans Pro"/>
                <a:cs typeface="Source Sans Pro"/>
                <a:sym typeface="Source Sans Pro"/>
              </a:rPr>
              <a:t>Salario Base de Cotización (SBC)</a:t>
            </a:r>
            <a:r>
              <a:rPr lang="es-ES" sz="1100">
                <a:solidFill>
                  <a:srgbClr val="2F48A7"/>
                </a:solidFill>
                <a:latin typeface="Source Sans Pro"/>
                <a:ea typeface="Source Sans Pro"/>
                <a:cs typeface="Source Sans Pro"/>
                <a:sym typeface="Source Sans Pro"/>
              </a:rPr>
              <a:t>.</a:t>
            </a:r>
            <a:endParaRPr sz="1200">
              <a:solidFill>
                <a:srgbClr val="2F48A7"/>
              </a:solidFill>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33376bc1f9f_0_144"/>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0" name="Google Shape;190;g33376bc1f9f_0_144"/>
          <p:cNvPicPr preferRelativeResize="0"/>
          <p:nvPr/>
        </p:nvPicPr>
        <p:blipFill rotWithShape="1">
          <a:blip r:embed="rId3">
            <a:alphaModFix/>
          </a:blip>
          <a:srcRect b="0" l="0" r="0" t="0"/>
          <a:stretch/>
        </p:blipFill>
        <p:spPr>
          <a:xfrm>
            <a:off x="8011025" y="4522994"/>
            <a:ext cx="685726" cy="289091"/>
          </a:xfrm>
          <a:prstGeom prst="rect">
            <a:avLst/>
          </a:prstGeom>
          <a:noFill/>
          <a:ln>
            <a:noFill/>
          </a:ln>
        </p:spPr>
      </p:pic>
      <p:sp>
        <p:nvSpPr>
          <p:cNvPr id="191" name="Google Shape;191;g33376bc1f9f_0_144"/>
          <p:cNvSpPr txBox="1"/>
          <p:nvPr/>
        </p:nvSpPr>
        <p:spPr>
          <a:xfrm>
            <a:off x="700800" y="67875"/>
            <a:ext cx="6523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Cálculo de días proporcionales</a:t>
            </a:r>
            <a:r>
              <a:rPr b="1" lang="es-ES" sz="2600">
                <a:solidFill>
                  <a:srgbClr val="2F48A7"/>
                </a:solidFill>
                <a:latin typeface="Source Sans Pro"/>
                <a:ea typeface="Source Sans Pro"/>
                <a:cs typeface="Source Sans Pro"/>
                <a:sym typeface="Source Sans Pro"/>
              </a:rPr>
              <a:t> </a:t>
            </a:r>
            <a:endParaRPr i="0" sz="2600" u="none" cap="none" strike="noStrike">
              <a:solidFill>
                <a:srgbClr val="000000"/>
              </a:solidFill>
              <a:latin typeface="Source Sans Pro"/>
              <a:ea typeface="Source Sans Pro"/>
              <a:cs typeface="Source Sans Pro"/>
              <a:sym typeface="Source Sans Pro"/>
            </a:endParaRPr>
          </a:p>
        </p:txBody>
      </p:sp>
      <p:sp>
        <p:nvSpPr>
          <p:cNvPr id="192" name="Google Shape;192;g33376bc1f9f_0_144"/>
          <p:cNvSpPr/>
          <p:nvPr/>
        </p:nvSpPr>
        <p:spPr>
          <a:xfrm>
            <a:off x="795125" y="6528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sp>
        <p:nvSpPr>
          <p:cNvPr id="193" name="Google Shape;193;g33376bc1f9f_0_144"/>
          <p:cNvSpPr txBox="1"/>
          <p:nvPr/>
        </p:nvSpPr>
        <p:spPr>
          <a:xfrm>
            <a:off x="712300" y="829150"/>
            <a:ext cx="7926600" cy="327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s-ES" sz="1100">
                <a:solidFill>
                  <a:srgbClr val="2F48A7"/>
                </a:solidFill>
                <a:latin typeface="Source Sans Pro"/>
                <a:ea typeface="Source Sans Pro"/>
                <a:cs typeface="Source Sans Pro"/>
                <a:sym typeface="Source Sans Pro"/>
              </a:rPr>
              <a:t>El cálculo de los días proporcionales de un colaborador es un proceso sencillo. Este cálculo muestra la cantidad de días de vacaciones que ha acumulado desde su fecha de ingreso hasta la fecha en la que se realice el cálculo, tomando como referencia la tabla de días correspondiente.</a:t>
            </a:r>
            <a:endParaRPr sz="1100">
              <a:solidFill>
                <a:srgbClr val="2F48A7"/>
              </a:solidFill>
              <a:latin typeface="Source Sans Pro"/>
              <a:ea typeface="Source Sans Pro"/>
              <a:cs typeface="Source Sans Pro"/>
              <a:sym typeface="Source Sans Pro"/>
            </a:endParaRPr>
          </a:p>
          <a:p>
            <a:pPr indent="0" lvl="0" marL="0" rtl="0" algn="l">
              <a:lnSpc>
                <a:spcPct val="115000"/>
              </a:lnSpc>
              <a:spcBef>
                <a:spcPts val="1200"/>
              </a:spcBef>
              <a:spcAft>
                <a:spcPts val="0"/>
              </a:spcAft>
              <a:buNone/>
            </a:pPr>
            <a:r>
              <a:rPr lang="es-ES" sz="1100">
                <a:solidFill>
                  <a:srgbClr val="2F48A7"/>
                </a:solidFill>
                <a:latin typeface="Source Sans Pro"/>
                <a:ea typeface="Source Sans Pro"/>
                <a:cs typeface="Source Sans Pro"/>
                <a:sym typeface="Source Sans Pro"/>
              </a:rPr>
              <a:t>Por ejemplo, si consideramos a un colaborador que está en su </a:t>
            </a:r>
            <a:r>
              <a:rPr b="1" lang="es-ES" sz="1100">
                <a:solidFill>
                  <a:srgbClr val="2F48A7"/>
                </a:solidFill>
                <a:latin typeface="Source Sans Pro"/>
                <a:ea typeface="Source Sans Pro"/>
                <a:cs typeface="Source Sans Pro"/>
                <a:sym typeface="Source Sans Pro"/>
              </a:rPr>
              <a:t>segundo año laboral</a:t>
            </a:r>
            <a:r>
              <a:rPr lang="es-ES" sz="1100">
                <a:solidFill>
                  <a:srgbClr val="2F48A7"/>
                </a:solidFill>
                <a:latin typeface="Source Sans Pro"/>
                <a:ea typeface="Source Sans Pro"/>
                <a:cs typeface="Source Sans Pro"/>
                <a:sym typeface="Source Sans Pro"/>
              </a:rPr>
              <a:t> y usamos la tabla de la diapositiva anterior, su cálculo se basará en su </a:t>
            </a:r>
            <a:r>
              <a:rPr b="1" lang="es-ES" sz="1100">
                <a:solidFill>
                  <a:srgbClr val="2F48A7"/>
                </a:solidFill>
                <a:latin typeface="Source Sans Pro"/>
                <a:ea typeface="Source Sans Pro"/>
                <a:cs typeface="Source Sans Pro"/>
                <a:sym typeface="Source Sans Pro"/>
              </a:rPr>
              <a:t>fecha de ingreso: 17 de noviembre de 2023</a:t>
            </a:r>
            <a:r>
              <a:rPr lang="es-ES" sz="1100">
                <a:solidFill>
                  <a:srgbClr val="2F48A7"/>
                </a:solidFill>
                <a:latin typeface="Source Sans Pro"/>
                <a:ea typeface="Source Sans Pro"/>
                <a:cs typeface="Source Sans Pro"/>
                <a:sym typeface="Source Sans Pro"/>
              </a:rPr>
              <a:t>.</a:t>
            </a:r>
            <a:endParaRPr sz="1100">
              <a:solidFill>
                <a:srgbClr val="2F48A7"/>
              </a:solidFill>
              <a:latin typeface="Source Sans Pro"/>
              <a:ea typeface="Source Sans Pro"/>
              <a:cs typeface="Source Sans Pro"/>
              <a:sym typeface="Source Sans Pro"/>
            </a:endParaRPr>
          </a:p>
          <a:p>
            <a:pPr indent="0" lvl="0" marL="0" rtl="0" algn="l">
              <a:lnSpc>
                <a:spcPct val="115000"/>
              </a:lnSpc>
              <a:spcBef>
                <a:spcPts val="1200"/>
              </a:spcBef>
              <a:spcAft>
                <a:spcPts val="0"/>
              </a:spcAft>
              <a:buNone/>
            </a:pPr>
            <a:r>
              <a:rPr lang="es-ES" sz="1100">
                <a:solidFill>
                  <a:srgbClr val="2F48A7"/>
                </a:solidFill>
                <a:latin typeface="Source Sans Pro"/>
                <a:ea typeface="Source Sans Pro"/>
                <a:cs typeface="Source Sans Pro"/>
                <a:sym typeface="Source Sans Pro"/>
              </a:rPr>
              <a:t>Para determinar los días proporcionales acumulados por un colaborador en su </a:t>
            </a:r>
            <a:r>
              <a:rPr b="1" lang="es-ES" sz="1100">
                <a:solidFill>
                  <a:srgbClr val="2F48A7"/>
                </a:solidFill>
                <a:latin typeface="Source Sans Pro"/>
                <a:ea typeface="Source Sans Pro"/>
                <a:cs typeface="Source Sans Pro"/>
                <a:sym typeface="Source Sans Pro"/>
              </a:rPr>
              <a:t>segundo año laboral</a:t>
            </a:r>
            <a:r>
              <a:rPr lang="es-ES" sz="1100">
                <a:solidFill>
                  <a:srgbClr val="2F48A7"/>
                </a:solidFill>
                <a:latin typeface="Source Sans Pro"/>
                <a:ea typeface="Source Sans Pro"/>
                <a:cs typeface="Source Sans Pro"/>
                <a:sym typeface="Source Sans Pro"/>
              </a:rPr>
              <a:t>, utilizamos la siguiente fórmula:</a:t>
            </a:r>
            <a:endParaRPr sz="1100">
              <a:solidFill>
                <a:srgbClr val="2F48A7"/>
              </a:solidFill>
              <a:latin typeface="Source Sans Pro"/>
              <a:ea typeface="Source Sans Pro"/>
              <a:cs typeface="Source Sans Pro"/>
              <a:sym typeface="Source Sans Pro"/>
            </a:endParaRPr>
          </a:p>
          <a:p>
            <a:pPr indent="-298450" lvl="0" marL="457200" rtl="0" algn="l">
              <a:lnSpc>
                <a:spcPct val="115000"/>
              </a:lnSpc>
              <a:spcBef>
                <a:spcPts val="1200"/>
              </a:spcBef>
              <a:spcAft>
                <a:spcPts val="0"/>
              </a:spcAft>
              <a:buClr>
                <a:srgbClr val="FFB202"/>
              </a:buClr>
              <a:buSzPts val="1100"/>
              <a:buFont typeface="Source Sans Pro"/>
              <a:buAutoNum type="arabicPeriod"/>
            </a:pPr>
            <a:r>
              <a:rPr b="1" lang="es-ES" sz="1100">
                <a:solidFill>
                  <a:srgbClr val="2F48A7"/>
                </a:solidFill>
                <a:latin typeface="Source Sans Pro"/>
                <a:ea typeface="Source Sans Pro"/>
                <a:cs typeface="Source Sans Pro"/>
                <a:sym typeface="Source Sans Pro"/>
              </a:rPr>
              <a:t>Días asignados en su segundo año:</a:t>
            </a:r>
            <a:r>
              <a:rPr lang="es-ES" sz="1100">
                <a:solidFill>
                  <a:srgbClr val="2F48A7"/>
                </a:solidFill>
                <a:latin typeface="Source Sans Pro"/>
                <a:ea typeface="Source Sans Pro"/>
                <a:cs typeface="Source Sans Pro"/>
                <a:sym typeface="Source Sans Pro"/>
              </a:rPr>
              <a:t> </a:t>
            </a:r>
            <a:r>
              <a:rPr b="1" lang="es-ES" sz="1100">
                <a:solidFill>
                  <a:srgbClr val="2F48A7"/>
                </a:solidFill>
                <a:latin typeface="Source Sans Pro"/>
                <a:ea typeface="Source Sans Pro"/>
                <a:cs typeface="Source Sans Pro"/>
                <a:sym typeface="Source Sans Pro"/>
              </a:rPr>
              <a:t>21 días</a:t>
            </a:r>
            <a:endParaRPr b="1" sz="1100">
              <a:solidFill>
                <a:srgbClr val="2F48A7"/>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rgbClr val="FFB202"/>
              </a:buClr>
              <a:buSzPts val="1100"/>
              <a:buFont typeface="Source Sans Pro"/>
              <a:buAutoNum type="arabicPeriod"/>
            </a:pPr>
            <a:r>
              <a:rPr b="1" lang="es-ES" sz="1100">
                <a:solidFill>
                  <a:srgbClr val="2F48A7"/>
                </a:solidFill>
                <a:latin typeface="Source Sans Pro"/>
                <a:ea typeface="Source Sans Pro"/>
                <a:cs typeface="Source Sans Pro"/>
                <a:sym typeface="Source Sans Pro"/>
              </a:rPr>
              <a:t>Días transcurridos desde su último aniversario hasta la fecha de revisión (13 de febrero):</a:t>
            </a:r>
            <a:r>
              <a:rPr lang="es-ES" sz="1100">
                <a:solidFill>
                  <a:srgbClr val="2F48A7"/>
                </a:solidFill>
                <a:latin typeface="Source Sans Pro"/>
                <a:ea typeface="Source Sans Pro"/>
                <a:cs typeface="Source Sans Pro"/>
                <a:sym typeface="Source Sans Pro"/>
              </a:rPr>
              <a:t> </a:t>
            </a:r>
            <a:r>
              <a:rPr b="1" lang="es-ES" sz="1100">
                <a:solidFill>
                  <a:srgbClr val="2F48A7"/>
                </a:solidFill>
                <a:latin typeface="Source Sans Pro"/>
                <a:ea typeface="Source Sans Pro"/>
                <a:cs typeface="Source Sans Pro"/>
                <a:sym typeface="Source Sans Pro"/>
              </a:rPr>
              <a:t>86 días</a:t>
            </a:r>
            <a:endParaRPr b="1" sz="1100">
              <a:solidFill>
                <a:srgbClr val="2F48A7"/>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rgbClr val="FFB202"/>
              </a:buClr>
              <a:buSzPts val="1100"/>
              <a:buFont typeface="Source Sans Pro"/>
              <a:buAutoNum type="arabicPeriod"/>
            </a:pPr>
            <a:r>
              <a:rPr b="1" lang="es-ES" sz="1100">
                <a:solidFill>
                  <a:srgbClr val="2F48A7"/>
                </a:solidFill>
                <a:latin typeface="Source Sans Pro"/>
                <a:ea typeface="Source Sans Pro"/>
                <a:cs typeface="Source Sans Pro"/>
                <a:sym typeface="Source Sans Pro"/>
              </a:rPr>
              <a:t>Factor de acumulación diaria:</a:t>
            </a:r>
            <a:r>
              <a:rPr lang="es-ES" sz="1100">
                <a:solidFill>
                  <a:srgbClr val="2F48A7"/>
                </a:solidFill>
                <a:latin typeface="Source Sans Pro"/>
                <a:ea typeface="Source Sans Pro"/>
                <a:cs typeface="Source Sans Pro"/>
                <a:sym typeface="Source Sans Pro"/>
              </a:rPr>
              <a:t> </a:t>
            </a:r>
            <a:endParaRPr sz="1100">
              <a:solidFill>
                <a:srgbClr val="2F48A7"/>
              </a:solidFill>
              <a:latin typeface="Source Sans Pro"/>
              <a:ea typeface="Source Sans Pro"/>
              <a:cs typeface="Source Sans Pro"/>
              <a:sym typeface="Source Sans Pro"/>
            </a:endParaRPr>
          </a:p>
          <a:p>
            <a:pPr indent="0" lvl="0" marL="457200" rtl="0" algn="l">
              <a:lnSpc>
                <a:spcPct val="115000"/>
              </a:lnSpc>
              <a:spcBef>
                <a:spcPts val="1200"/>
              </a:spcBef>
              <a:spcAft>
                <a:spcPts val="0"/>
              </a:spcAft>
              <a:buNone/>
            </a:pPr>
            <a:r>
              <a:t/>
            </a:r>
            <a:endParaRPr sz="1100">
              <a:solidFill>
                <a:srgbClr val="2F48A7"/>
              </a:solidFill>
              <a:latin typeface="Source Sans Pro"/>
              <a:ea typeface="Source Sans Pro"/>
              <a:cs typeface="Source Sans Pro"/>
              <a:sym typeface="Source Sans Pro"/>
            </a:endParaRPr>
          </a:p>
          <a:p>
            <a:pPr indent="-298450" lvl="0" marL="457200" rtl="0" algn="l">
              <a:lnSpc>
                <a:spcPct val="115000"/>
              </a:lnSpc>
              <a:spcBef>
                <a:spcPts val="1200"/>
              </a:spcBef>
              <a:spcAft>
                <a:spcPts val="0"/>
              </a:spcAft>
              <a:buClr>
                <a:srgbClr val="FFB202"/>
              </a:buClr>
              <a:buSzPts val="1100"/>
              <a:buFont typeface="Source Sans Pro"/>
              <a:buAutoNum type="arabicPeriod"/>
            </a:pPr>
            <a:r>
              <a:rPr b="1" lang="es-ES" sz="1100">
                <a:solidFill>
                  <a:srgbClr val="2F48A7"/>
                </a:solidFill>
                <a:latin typeface="Source Sans Pro"/>
                <a:ea typeface="Source Sans Pro"/>
                <a:cs typeface="Source Sans Pro"/>
                <a:sym typeface="Source Sans Pro"/>
              </a:rPr>
              <a:t>Días proporcionales acumulados hasta la fecha de revisión:</a:t>
            </a:r>
            <a:endParaRPr sz="1100">
              <a:solidFill>
                <a:srgbClr val="2F48A7"/>
              </a:solidFill>
              <a:latin typeface="Source Sans Pro"/>
              <a:ea typeface="Source Sans Pro"/>
              <a:cs typeface="Source Sans Pro"/>
              <a:sym typeface="Source Sans Pro"/>
            </a:endParaRPr>
          </a:p>
          <a:p>
            <a:pPr indent="0" lvl="0" marL="0" rtl="0" algn="l">
              <a:lnSpc>
                <a:spcPct val="115000"/>
              </a:lnSpc>
              <a:spcBef>
                <a:spcPts val="1200"/>
              </a:spcBef>
              <a:spcAft>
                <a:spcPts val="0"/>
              </a:spcAft>
              <a:buNone/>
            </a:pPr>
            <a:r>
              <a:t/>
            </a:r>
            <a:endParaRPr sz="1100">
              <a:solidFill>
                <a:srgbClr val="2F48A7"/>
              </a:solidFill>
              <a:latin typeface="Source Sans Pro"/>
              <a:ea typeface="Source Sans Pro"/>
              <a:cs typeface="Source Sans Pro"/>
              <a:sym typeface="Source Sans Pro"/>
            </a:endParaRPr>
          </a:p>
          <a:p>
            <a:pPr indent="0" lvl="0" marL="0" rtl="0" algn="l">
              <a:lnSpc>
                <a:spcPct val="115000"/>
              </a:lnSpc>
              <a:spcBef>
                <a:spcPts val="1200"/>
              </a:spcBef>
              <a:spcAft>
                <a:spcPts val="0"/>
              </a:spcAft>
              <a:buNone/>
            </a:pPr>
            <a:r>
              <a:rPr lang="es-ES" sz="1100">
                <a:solidFill>
                  <a:srgbClr val="2F48A7"/>
                </a:solidFill>
                <a:latin typeface="Source Sans Pro"/>
                <a:ea typeface="Source Sans Pro"/>
                <a:cs typeface="Source Sans Pro"/>
                <a:sym typeface="Source Sans Pro"/>
              </a:rPr>
              <a:t>🔹 </a:t>
            </a:r>
            <a:r>
              <a:rPr b="1" lang="es-ES" sz="1100">
                <a:solidFill>
                  <a:srgbClr val="2F48A7"/>
                </a:solidFill>
                <a:latin typeface="Source Sans Pro"/>
                <a:ea typeface="Source Sans Pro"/>
                <a:cs typeface="Source Sans Pro"/>
                <a:sym typeface="Source Sans Pro"/>
              </a:rPr>
              <a:t>Resultado:</a:t>
            </a:r>
            <a:r>
              <a:rPr lang="es-ES" sz="1100">
                <a:solidFill>
                  <a:srgbClr val="2F48A7"/>
                </a:solidFill>
                <a:latin typeface="Source Sans Pro"/>
                <a:ea typeface="Source Sans Pro"/>
                <a:cs typeface="Source Sans Pro"/>
                <a:sym typeface="Source Sans Pro"/>
              </a:rPr>
              <a:t> Hasta el </a:t>
            </a:r>
            <a:r>
              <a:rPr b="1" lang="es-ES" sz="1100">
                <a:solidFill>
                  <a:srgbClr val="2F48A7"/>
                </a:solidFill>
                <a:latin typeface="Source Sans Pro"/>
                <a:ea typeface="Source Sans Pro"/>
                <a:cs typeface="Source Sans Pro"/>
                <a:sym typeface="Source Sans Pro"/>
              </a:rPr>
              <a:t>13 de febrero de 2025</a:t>
            </a:r>
            <a:r>
              <a:rPr lang="es-ES" sz="1100">
                <a:solidFill>
                  <a:srgbClr val="2F48A7"/>
                </a:solidFill>
                <a:latin typeface="Source Sans Pro"/>
                <a:ea typeface="Source Sans Pro"/>
                <a:cs typeface="Source Sans Pro"/>
                <a:sym typeface="Source Sans Pro"/>
              </a:rPr>
              <a:t>, el colaborador ha acumulado </a:t>
            </a:r>
            <a:r>
              <a:rPr b="1" lang="es-ES" sz="1100">
                <a:solidFill>
                  <a:srgbClr val="2F48A7"/>
                </a:solidFill>
                <a:latin typeface="Source Sans Pro"/>
                <a:ea typeface="Source Sans Pro"/>
                <a:cs typeface="Source Sans Pro"/>
                <a:sym typeface="Source Sans Pro"/>
              </a:rPr>
              <a:t>4.94 días de vacaciones</a:t>
            </a:r>
            <a:r>
              <a:rPr lang="es-ES" sz="1100">
                <a:solidFill>
                  <a:srgbClr val="2F48A7"/>
                </a:solidFill>
                <a:latin typeface="Source Sans Pro"/>
                <a:ea typeface="Source Sans Pro"/>
                <a:cs typeface="Source Sans Pro"/>
                <a:sym typeface="Source Sans Pro"/>
              </a:rPr>
              <a:t> en su segundo año laboral.</a:t>
            </a:r>
            <a:endParaRPr sz="1100">
              <a:solidFill>
                <a:srgbClr val="2F48A7"/>
              </a:solidFill>
              <a:latin typeface="Source Sans Pro"/>
              <a:ea typeface="Source Sans Pro"/>
              <a:cs typeface="Source Sans Pro"/>
              <a:sym typeface="Source Sans Pro"/>
            </a:endParaRPr>
          </a:p>
          <a:p>
            <a:pPr indent="0" lvl="0" marL="0" rtl="0" algn="l">
              <a:lnSpc>
                <a:spcPct val="115000"/>
              </a:lnSpc>
              <a:spcBef>
                <a:spcPts val="1200"/>
              </a:spcBef>
              <a:spcAft>
                <a:spcPts val="1200"/>
              </a:spcAft>
              <a:buNone/>
            </a:pPr>
            <a:r>
              <a:t/>
            </a:r>
            <a:endParaRPr sz="1100">
              <a:solidFill>
                <a:srgbClr val="2F48A7"/>
              </a:solidFill>
            </a:endParaRPr>
          </a:p>
        </p:txBody>
      </p:sp>
      <p:pic>
        <p:nvPicPr>
          <p:cNvPr id="194" name="Google Shape;194;g33376bc1f9f_0_144"/>
          <p:cNvPicPr preferRelativeResize="0"/>
          <p:nvPr/>
        </p:nvPicPr>
        <p:blipFill>
          <a:blip r:embed="rId4">
            <a:alphaModFix/>
          </a:blip>
          <a:stretch>
            <a:fillRect/>
          </a:stretch>
        </p:blipFill>
        <p:spPr>
          <a:xfrm>
            <a:off x="3613113" y="2943925"/>
            <a:ext cx="1917762" cy="585000"/>
          </a:xfrm>
          <a:prstGeom prst="rect">
            <a:avLst/>
          </a:prstGeom>
          <a:noFill/>
          <a:ln>
            <a:noFill/>
          </a:ln>
        </p:spPr>
      </p:pic>
      <p:pic>
        <p:nvPicPr>
          <p:cNvPr id="195" name="Google Shape;195;g33376bc1f9f_0_144"/>
          <p:cNvPicPr preferRelativeResize="0"/>
          <p:nvPr/>
        </p:nvPicPr>
        <p:blipFill>
          <a:blip r:embed="rId5">
            <a:alphaModFix/>
          </a:blip>
          <a:stretch>
            <a:fillRect/>
          </a:stretch>
        </p:blipFill>
        <p:spPr>
          <a:xfrm>
            <a:off x="3217400" y="3811650"/>
            <a:ext cx="2916400" cy="456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32845a28a19_1_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t/>
            </a:r>
            <a:endParaRPr/>
          </a:p>
        </p:txBody>
      </p:sp>
      <p:sp>
        <p:nvSpPr>
          <p:cNvPr id="201" name="Google Shape;201;g32845a28a19_1_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t/>
            </a:r>
            <a:endParaRPr/>
          </a:p>
        </p:txBody>
      </p:sp>
      <p:pic>
        <p:nvPicPr>
          <p:cNvPr id="202" name="Google Shape;202;g32845a28a19_1_0"/>
          <p:cNvPicPr preferRelativeResize="0"/>
          <p:nvPr/>
        </p:nvPicPr>
        <p:blipFill rotWithShape="1">
          <a:blip r:embed="rId3">
            <a:alphaModFix/>
          </a:blip>
          <a:srcRect b="0" l="0" r="0" t="0"/>
          <a:stretch/>
        </p:blipFill>
        <p:spPr>
          <a:xfrm>
            <a:off x="0" y="0"/>
            <a:ext cx="9144003" cy="5143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6" name="Shape 206"/>
        <p:cNvGrpSpPr/>
        <p:nvPr/>
      </p:nvGrpSpPr>
      <p:grpSpPr>
        <a:xfrm>
          <a:off x="0" y="0"/>
          <a:ext cx="0" cy="0"/>
          <a:chOff x="0" y="0"/>
          <a:chExt cx="0" cy="0"/>
        </a:xfrm>
      </p:grpSpPr>
      <p:sp>
        <p:nvSpPr>
          <p:cNvPr id="207" name="Google Shape;207;g30584c383a6_0_57"/>
          <p:cNvSpPr txBox="1"/>
          <p:nvPr/>
        </p:nvSpPr>
        <p:spPr>
          <a:xfrm>
            <a:off x="963900" y="1115188"/>
            <a:ext cx="7216200" cy="90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i="0" lang="es-ES" sz="1800" u="none" cap="none" strike="noStrike">
                <a:solidFill>
                  <a:srgbClr val="2B3E72"/>
                </a:solidFill>
                <a:latin typeface="Source Sans Pro"/>
                <a:ea typeface="Source Sans Pro"/>
                <a:cs typeface="Source Sans Pro"/>
                <a:sym typeface="Source Sans Pro"/>
              </a:rPr>
              <a:t>Ven y cuéntanos tus dudas. Este es un espacio abierto para la comunicación y posibles ejercicios que quieras realizar.</a:t>
            </a:r>
            <a:endParaRPr i="0" sz="1800" u="none" cap="none" strike="noStrike">
              <a:solidFill>
                <a:srgbClr val="2B3E72"/>
              </a:solidFill>
              <a:latin typeface="Source Sans Pro"/>
              <a:ea typeface="Source Sans Pro"/>
              <a:cs typeface="Source Sans Pro"/>
              <a:sym typeface="Source Sans Pro"/>
            </a:endParaRPr>
          </a:p>
        </p:txBody>
      </p:sp>
      <p:sp>
        <p:nvSpPr>
          <p:cNvPr id="208" name="Google Shape;208;g30584c383a6_0_57"/>
          <p:cNvSpPr txBox="1"/>
          <p:nvPr/>
        </p:nvSpPr>
        <p:spPr>
          <a:xfrm>
            <a:off x="754800" y="393475"/>
            <a:ext cx="7634400" cy="652500"/>
          </a:xfrm>
          <a:prstGeom prst="rect">
            <a:avLst/>
          </a:prstGeom>
          <a:noFill/>
          <a:ln>
            <a:noFill/>
          </a:ln>
        </p:spPr>
        <p:txBody>
          <a:bodyPr anchorCtr="0" anchor="t" bIns="91425" lIns="91425" spcFirstLastPara="1" rIns="91425" wrap="square" tIns="91425">
            <a:spAutoFit/>
          </a:bodyPr>
          <a:lstStyle/>
          <a:p>
            <a:pPr indent="0" lvl="0" marL="0" marR="0" rtl="0" algn="ctr">
              <a:lnSpc>
                <a:spcPct val="80000"/>
              </a:lnSpc>
              <a:spcBef>
                <a:spcPts val="0"/>
              </a:spcBef>
              <a:spcAft>
                <a:spcPts val="0"/>
              </a:spcAft>
              <a:buClr>
                <a:srgbClr val="000000"/>
              </a:buClr>
              <a:buSzPts val="3800"/>
              <a:buFont typeface="Arial"/>
              <a:buNone/>
            </a:pPr>
            <a:r>
              <a:rPr b="1" i="0" lang="es-ES" sz="3800" u="none" cap="none" strike="noStrike">
                <a:solidFill>
                  <a:srgbClr val="2B3E72"/>
                </a:solidFill>
                <a:latin typeface="Source Sans Pro"/>
                <a:ea typeface="Source Sans Pro"/>
                <a:cs typeface="Source Sans Pro"/>
                <a:sym typeface="Source Sans Pro"/>
              </a:rPr>
              <a:t>Espacio para dudas</a:t>
            </a:r>
            <a:endParaRPr b="1" i="0" sz="3800" u="none" cap="none" strike="noStrike">
              <a:solidFill>
                <a:srgbClr val="2B3E72"/>
              </a:solidFill>
              <a:latin typeface="Source Sans Pro"/>
              <a:ea typeface="Source Sans Pro"/>
              <a:cs typeface="Source Sans Pro"/>
              <a:sym typeface="Source Sans Pro"/>
            </a:endParaRPr>
          </a:p>
        </p:txBody>
      </p:sp>
      <p:pic>
        <p:nvPicPr>
          <p:cNvPr id="209" name="Google Shape;209;g30584c383a6_0_57"/>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sp>
        <p:nvSpPr>
          <p:cNvPr id="210" name="Google Shape;210;g30584c383a6_0_57"/>
          <p:cNvSpPr txBox="1"/>
          <p:nvPr/>
        </p:nvSpPr>
        <p:spPr>
          <a:xfrm>
            <a:off x="633325" y="2087106"/>
            <a:ext cx="43578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chemeClr val="dk1"/>
              </a:buClr>
              <a:buSzPts val="1100"/>
              <a:buFont typeface="Arial"/>
              <a:buNone/>
            </a:pPr>
            <a:r>
              <a:t/>
            </a:r>
            <a:endParaRPr b="0" i="0" sz="1600" u="none" cap="none" strike="noStrike">
              <a:solidFill>
                <a:srgbClr val="2F48A7"/>
              </a:solidFill>
              <a:latin typeface="Arial"/>
              <a:ea typeface="Arial"/>
              <a:cs typeface="Arial"/>
              <a:sym typeface="Arial"/>
            </a:endParaRPr>
          </a:p>
        </p:txBody>
      </p:sp>
      <p:pic>
        <p:nvPicPr>
          <p:cNvPr id="211" name="Google Shape;211;g30584c383a6_0_57"/>
          <p:cNvPicPr preferRelativeResize="0"/>
          <p:nvPr/>
        </p:nvPicPr>
        <p:blipFill rotWithShape="1">
          <a:blip r:embed="rId5">
            <a:alphaModFix/>
          </a:blip>
          <a:srcRect b="0" l="0" r="0" t="0"/>
          <a:stretch/>
        </p:blipFill>
        <p:spPr>
          <a:xfrm>
            <a:off x="2393097" y="2065263"/>
            <a:ext cx="4357800" cy="245127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5" name="Shape 215"/>
        <p:cNvGrpSpPr/>
        <p:nvPr/>
      </p:nvGrpSpPr>
      <p:grpSpPr>
        <a:xfrm>
          <a:off x="0" y="0"/>
          <a:ext cx="0" cy="0"/>
          <a:chOff x="0" y="0"/>
          <a:chExt cx="0" cy="0"/>
        </a:xfrm>
      </p:grpSpPr>
      <p:sp>
        <p:nvSpPr>
          <p:cNvPr id="216" name="Google Shape;216;g2e4b9861927_0_88"/>
          <p:cNvSpPr txBox="1"/>
          <p:nvPr/>
        </p:nvSpPr>
        <p:spPr>
          <a:xfrm>
            <a:off x="5087175" y="2048400"/>
            <a:ext cx="3386700" cy="10713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000"/>
              <a:buFont typeface="Arial"/>
              <a:buNone/>
            </a:pPr>
            <a:r>
              <a:rPr b="1" i="0" lang="es-ES" sz="3600" u="none" cap="none" strike="noStrike">
                <a:solidFill>
                  <a:srgbClr val="2F48A7"/>
                </a:solidFill>
                <a:latin typeface="Source Sans Pro"/>
                <a:ea typeface="Source Sans Pro"/>
                <a:cs typeface="Source Sans Pro"/>
                <a:sym typeface="Source Sans Pro"/>
              </a:rPr>
              <a:t>¡Vamos a la plataforma!</a:t>
            </a:r>
            <a:endParaRPr b="1" i="0" sz="3600" u="none" cap="none" strike="noStrike">
              <a:solidFill>
                <a:srgbClr val="2F48A7"/>
              </a:solidFill>
              <a:latin typeface="Source Sans Pro"/>
              <a:ea typeface="Source Sans Pro"/>
              <a:cs typeface="Source Sans Pro"/>
              <a:sym typeface="Source Sans Pro"/>
            </a:endParaRPr>
          </a:p>
        </p:txBody>
      </p:sp>
      <p:pic>
        <p:nvPicPr>
          <p:cNvPr id="217" name="Google Shape;217;g2e4b9861927_0_88"/>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pic>
        <p:nvPicPr>
          <p:cNvPr descr="Gestin_de_personas_3.png" id="218" name="Google Shape;218;g2e4b9861927_0_88"/>
          <p:cNvPicPr preferRelativeResize="0"/>
          <p:nvPr/>
        </p:nvPicPr>
        <p:blipFill rotWithShape="1">
          <a:blip r:embed="rId5">
            <a:alphaModFix/>
          </a:blip>
          <a:srcRect b="0" l="0" r="0" t="0"/>
          <a:stretch/>
        </p:blipFill>
        <p:spPr>
          <a:xfrm>
            <a:off x="739250" y="703775"/>
            <a:ext cx="3735950" cy="3735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pic>
        <p:nvPicPr>
          <p:cNvPr id="61" name="Google Shape;61;g304468ff1d8_0_79"/>
          <p:cNvPicPr preferRelativeResize="0"/>
          <p:nvPr/>
        </p:nvPicPr>
        <p:blipFill rotWithShape="1">
          <a:blip r:embed="rId4">
            <a:alphaModFix/>
          </a:blip>
          <a:srcRect b="0" l="0" r="0" t="0"/>
          <a:stretch/>
        </p:blipFill>
        <p:spPr>
          <a:xfrm>
            <a:off x="7112460" y="4405000"/>
            <a:ext cx="1663489" cy="461700"/>
          </a:xfrm>
          <a:prstGeom prst="rect">
            <a:avLst/>
          </a:prstGeom>
          <a:noFill/>
          <a:ln>
            <a:noFill/>
          </a:ln>
        </p:spPr>
      </p:pic>
      <p:pic>
        <p:nvPicPr>
          <p:cNvPr id="62" name="Google Shape;62;g304468ff1d8_0_79"/>
          <p:cNvPicPr preferRelativeResize="0"/>
          <p:nvPr/>
        </p:nvPicPr>
        <p:blipFill rotWithShape="1">
          <a:blip r:embed="rId5">
            <a:alphaModFix/>
          </a:blip>
          <a:srcRect b="0" l="0" r="0" t="0"/>
          <a:stretch/>
        </p:blipFill>
        <p:spPr>
          <a:xfrm>
            <a:off x="6110900" y="1371600"/>
            <a:ext cx="2575900" cy="2575900"/>
          </a:xfrm>
          <a:prstGeom prst="rect">
            <a:avLst/>
          </a:prstGeom>
          <a:noFill/>
          <a:ln>
            <a:noFill/>
          </a:ln>
        </p:spPr>
      </p:pic>
      <p:sp>
        <p:nvSpPr>
          <p:cNvPr id="63" name="Google Shape;63;g304468ff1d8_0_79"/>
          <p:cNvSpPr txBox="1"/>
          <p:nvPr/>
        </p:nvSpPr>
        <p:spPr>
          <a:xfrm>
            <a:off x="498200" y="438151"/>
            <a:ext cx="5612700" cy="436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b="1" lang="es-ES" sz="2800">
                <a:solidFill>
                  <a:srgbClr val="FFB202"/>
                </a:solidFill>
                <a:latin typeface="Source Sans Pro"/>
                <a:ea typeface="Source Sans Pro"/>
                <a:cs typeface="Source Sans Pro"/>
                <a:sym typeface="Source Sans Pro"/>
              </a:rPr>
              <a:t>Objetivo de la Capacitación</a:t>
            </a:r>
            <a:endParaRPr b="1" sz="2800">
              <a:solidFill>
                <a:srgbClr val="FFB202"/>
              </a:solidFill>
              <a:latin typeface="Source Sans Pro"/>
              <a:ea typeface="Source Sans Pro"/>
              <a:cs typeface="Source Sans Pro"/>
              <a:sym typeface="Source Sans Pro"/>
            </a:endParaRPr>
          </a:p>
          <a:p>
            <a:pPr indent="-311150" lvl="0" marL="457200" rtl="0" algn="l">
              <a:lnSpc>
                <a:spcPct val="115000"/>
              </a:lnSpc>
              <a:spcBef>
                <a:spcPts val="1200"/>
              </a:spcBef>
              <a:spcAft>
                <a:spcPts val="0"/>
              </a:spcAft>
              <a:buClr>
                <a:srgbClr val="FFB202"/>
              </a:buClr>
              <a:buSzPts val="1300"/>
              <a:buFont typeface="Source Sans Pro"/>
              <a:buChar char="●"/>
            </a:pPr>
            <a:r>
              <a:rPr b="1" lang="es-ES" sz="1300">
                <a:solidFill>
                  <a:schemeClr val="lt1"/>
                </a:solidFill>
                <a:latin typeface="Source Sans Pro"/>
                <a:ea typeface="Source Sans Pro"/>
                <a:cs typeface="Source Sans Pro"/>
                <a:sym typeface="Source Sans Pro"/>
              </a:rPr>
              <a:t>Comprender los tipos de ausencias disponibles y cómo gestionarlas.</a:t>
            </a:r>
            <a:br>
              <a:rPr b="1" lang="es-ES" sz="1300">
                <a:solidFill>
                  <a:schemeClr val="lt1"/>
                </a:solidFill>
                <a:latin typeface="Source Sans Pro"/>
                <a:ea typeface="Source Sans Pro"/>
                <a:cs typeface="Source Sans Pro"/>
                <a:sym typeface="Source Sans Pro"/>
              </a:rPr>
            </a:br>
            <a:endParaRPr b="1" sz="1300">
              <a:solidFill>
                <a:schemeClr val="lt1"/>
              </a:solidFill>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FB202"/>
              </a:buClr>
              <a:buSzPts val="1300"/>
              <a:buFont typeface="Source Sans Pro"/>
              <a:buChar char="●"/>
            </a:pPr>
            <a:r>
              <a:rPr b="1" lang="es-ES" sz="1300">
                <a:solidFill>
                  <a:schemeClr val="lt1"/>
                </a:solidFill>
                <a:latin typeface="Source Sans Pro"/>
                <a:ea typeface="Source Sans Pro"/>
                <a:cs typeface="Source Sans Pro"/>
                <a:sym typeface="Source Sans Pro"/>
              </a:rPr>
              <a:t>Configurar las ausencias según las necesidades de tu empresa.</a:t>
            </a:r>
            <a:br>
              <a:rPr b="1" lang="es-ES" sz="1300">
                <a:solidFill>
                  <a:schemeClr val="lt1"/>
                </a:solidFill>
                <a:latin typeface="Source Sans Pro"/>
                <a:ea typeface="Source Sans Pro"/>
                <a:cs typeface="Source Sans Pro"/>
                <a:sym typeface="Source Sans Pro"/>
              </a:rPr>
            </a:br>
            <a:endParaRPr b="1" sz="1300">
              <a:solidFill>
                <a:schemeClr val="lt1"/>
              </a:solidFill>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FB202"/>
              </a:buClr>
              <a:buSzPts val="1300"/>
              <a:buFont typeface="Source Sans Pro"/>
              <a:buChar char="●"/>
            </a:pPr>
            <a:r>
              <a:rPr b="1" lang="es-ES" sz="1300">
                <a:solidFill>
                  <a:schemeClr val="lt1"/>
                </a:solidFill>
                <a:latin typeface="Source Sans Pro"/>
                <a:ea typeface="Source Sans Pro"/>
                <a:cs typeface="Source Sans Pro"/>
                <a:sym typeface="Source Sans Pro"/>
              </a:rPr>
              <a:t>Registrar correctamente las ausencias creadas mediante un ejercicio práctico.</a:t>
            </a:r>
            <a:br>
              <a:rPr b="1" lang="es-ES" sz="1300">
                <a:solidFill>
                  <a:schemeClr val="lt1"/>
                </a:solidFill>
                <a:latin typeface="Source Sans Pro"/>
                <a:ea typeface="Source Sans Pro"/>
                <a:cs typeface="Source Sans Pro"/>
                <a:sym typeface="Source Sans Pro"/>
              </a:rPr>
            </a:br>
            <a:endParaRPr b="1" sz="1300">
              <a:solidFill>
                <a:schemeClr val="lt1"/>
              </a:solidFill>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FB202"/>
              </a:buClr>
              <a:buSzPts val="1300"/>
              <a:buFont typeface="Source Sans Pro"/>
              <a:buChar char="●"/>
            </a:pPr>
            <a:r>
              <a:rPr b="1" lang="es-ES" sz="1300">
                <a:solidFill>
                  <a:schemeClr val="lt1"/>
                </a:solidFill>
                <a:latin typeface="Source Sans Pro"/>
                <a:ea typeface="Source Sans Pro"/>
                <a:cs typeface="Source Sans Pro"/>
                <a:sym typeface="Source Sans Pro"/>
              </a:rPr>
              <a:t>Conocer la configuración de una política de vacaciones y sus variables clave.</a:t>
            </a:r>
            <a:br>
              <a:rPr b="1" lang="es-ES" sz="1300">
                <a:solidFill>
                  <a:schemeClr val="lt1"/>
                </a:solidFill>
                <a:latin typeface="Source Sans Pro"/>
                <a:ea typeface="Source Sans Pro"/>
                <a:cs typeface="Source Sans Pro"/>
                <a:sym typeface="Source Sans Pro"/>
              </a:rPr>
            </a:br>
            <a:endParaRPr b="1" sz="1300">
              <a:solidFill>
                <a:schemeClr val="lt1"/>
              </a:solidFill>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FB202"/>
              </a:buClr>
              <a:buSzPts val="1300"/>
              <a:buFont typeface="Source Sans Pro"/>
              <a:buChar char="●"/>
            </a:pPr>
            <a:r>
              <a:rPr b="1" lang="es-ES" sz="1300">
                <a:solidFill>
                  <a:schemeClr val="lt1"/>
                </a:solidFill>
                <a:latin typeface="Source Sans Pro"/>
                <a:ea typeface="Source Sans Pro"/>
                <a:cs typeface="Source Sans Pro"/>
                <a:sym typeface="Source Sans Pro"/>
              </a:rPr>
              <a:t>Aprender a crear una tabla de días dentro de una política de vacaciones y su impacto en la nómina.</a:t>
            </a:r>
            <a:br>
              <a:rPr b="1" lang="es-ES" sz="1300">
                <a:solidFill>
                  <a:schemeClr val="lt1"/>
                </a:solidFill>
                <a:latin typeface="Source Sans Pro"/>
                <a:ea typeface="Source Sans Pro"/>
                <a:cs typeface="Source Sans Pro"/>
                <a:sym typeface="Source Sans Pro"/>
              </a:rPr>
            </a:br>
            <a:endParaRPr b="1" sz="1300">
              <a:solidFill>
                <a:schemeClr val="lt1"/>
              </a:solidFill>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FB202"/>
              </a:buClr>
              <a:buSzPts val="1300"/>
              <a:buFont typeface="Source Sans Pro"/>
              <a:buChar char="●"/>
            </a:pPr>
            <a:r>
              <a:rPr b="1" lang="es-ES" sz="1300">
                <a:solidFill>
                  <a:schemeClr val="lt1"/>
                </a:solidFill>
                <a:latin typeface="Source Sans Pro"/>
                <a:ea typeface="Source Sans Pro"/>
                <a:cs typeface="Source Sans Pro"/>
                <a:sym typeface="Source Sans Pro"/>
              </a:rPr>
              <a:t>Entender cómo registrar un día de vacaciones, calcular los días proporcionales y realizar registros masivos.</a:t>
            </a:r>
            <a:endParaRPr b="1" sz="2200">
              <a:solidFill>
                <a:schemeClr val="lt1"/>
              </a:solidFill>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2" name="Shape 222"/>
        <p:cNvGrpSpPr/>
        <p:nvPr/>
      </p:nvGrpSpPr>
      <p:grpSpPr>
        <a:xfrm>
          <a:off x="0" y="0"/>
          <a:ext cx="0" cy="0"/>
          <a:chOff x="0" y="0"/>
          <a:chExt cx="0" cy="0"/>
        </a:xfrm>
      </p:grpSpPr>
      <p:pic>
        <p:nvPicPr>
          <p:cNvPr id="223" name="Google Shape;223;p32"/>
          <p:cNvPicPr preferRelativeResize="0"/>
          <p:nvPr/>
        </p:nvPicPr>
        <p:blipFill rotWithShape="1">
          <a:blip r:embed="rId4">
            <a:alphaModFix/>
          </a:blip>
          <a:srcRect b="0" l="0" r="0" t="0"/>
          <a:stretch/>
        </p:blipFill>
        <p:spPr>
          <a:xfrm>
            <a:off x="3740256" y="4405000"/>
            <a:ext cx="1663489" cy="461700"/>
          </a:xfrm>
          <a:prstGeom prst="rect">
            <a:avLst/>
          </a:prstGeom>
          <a:noFill/>
          <a:ln>
            <a:noFill/>
          </a:ln>
        </p:spPr>
      </p:pic>
      <p:pic>
        <p:nvPicPr>
          <p:cNvPr id="224" name="Google Shape;224;p32"/>
          <p:cNvPicPr preferRelativeResize="0"/>
          <p:nvPr/>
        </p:nvPicPr>
        <p:blipFill rotWithShape="1">
          <a:blip r:embed="rId5">
            <a:alphaModFix/>
          </a:blip>
          <a:srcRect b="0" l="0" r="0" t="0"/>
          <a:stretch/>
        </p:blipFill>
        <p:spPr>
          <a:xfrm>
            <a:off x="2073663" y="2161862"/>
            <a:ext cx="4996675" cy="819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 name="Shape 67"/>
        <p:cNvGrpSpPr/>
        <p:nvPr/>
      </p:nvGrpSpPr>
      <p:grpSpPr>
        <a:xfrm>
          <a:off x="0" y="0"/>
          <a:ext cx="0" cy="0"/>
          <a:chOff x="0" y="0"/>
          <a:chExt cx="0" cy="0"/>
        </a:xfrm>
      </p:grpSpPr>
      <p:sp>
        <p:nvSpPr>
          <p:cNvPr id="68" name="Google Shape;68;g33376bc1f9f_0_0"/>
          <p:cNvSpPr txBox="1"/>
          <p:nvPr/>
        </p:nvSpPr>
        <p:spPr>
          <a:xfrm>
            <a:off x="785825" y="840114"/>
            <a:ext cx="4472100" cy="6525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800"/>
              <a:buFont typeface="Arial"/>
              <a:buNone/>
            </a:pPr>
            <a:r>
              <a:rPr b="1" lang="es-ES" sz="3800">
                <a:solidFill>
                  <a:srgbClr val="2B3E72"/>
                </a:solidFill>
                <a:latin typeface="Source Sans Pro"/>
                <a:ea typeface="Source Sans Pro"/>
                <a:cs typeface="Source Sans Pro"/>
                <a:sym typeface="Source Sans Pro"/>
              </a:rPr>
              <a:t>Permisos</a:t>
            </a:r>
            <a:endParaRPr b="1" i="0" sz="3800" u="none" cap="none" strike="noStrike">
              <a:solidFill>
                <a:srgbClr val="2B3E72"/>
              </a:solidFill>
              <a:latin typeface="Source Sans Pro"/>
              <a:ea typeface="Source Sans Pro"/>
              <a:cs typeface="Source Sans Pro"/>
              <a:sym typeface="Source Sans Pro"/>
            </a:endParaRPr>
          </a:p>
        </p:txBody>
      </p:sp>
      <p:pic>
        <p:nvPicPr>
          <p:cNvPr id="69" name="Google Shape;69;g33376bc1f9f_0_0"/>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pic>
        <p:nvPicPr>
          <p:cNvPr id="70" name="Google Shape;70;g33376bc1f9f_0_0"/>
          <p:cNvPicPr preferRelativeResize="0"/>
          <p:nvPr/>
        </p:nvPicPr>
        <p:blipFill rotWithShape="1">
          <a:blip r:embed="rId5">
            <a:alphaModFix/>
          </a:blip>
          <a:srcRect b="0" l="0" r="0" t="0"/>
          <a:stretch/>
        </p:blipFill>
        <p:spPr>
          <a:xfrm>
            <a:off x="5538975" y="953375"/>
            <a:ext cx="3236725" cy="3236725"/>
          </a:xfrm>
          <a:prstGeom prst="rect">
            <a:avLst/>
          </a:prstGeom>
          <a:noFill/>
          <a:ln>
            <a:noFill/>
          </a:ln>
        </p:spPr>
      </p:pic>
      <p:sp>
        <p:nvSpPr>
          <p:cNvPr id="71" name="Google Shape;71;g33376bc1f9f_0_0"/>
          <p:cNvSpPr txBox="1"/>
          <p:nvPr/>
        </p:nvSpPr>
        <p:spPr>
          <a:xfrm>
            <a:off x="785825" y="1572823"/>
            <a:ext cx="4357800" cy="2466600"/>
          </a:xfrm>
          <a:prstGeom prst="rect">
            <a:avLst/>
          </a:prstGeom>
          <a:noFill/>
          <a:ln>
            <a:noFill/>
          </a:ln>
        </p:spPr>
        <p:txBody>
          <a:bodyPr anchorCtr="0" anchor="t" bIns="91425" lIns="91425" spcFirstLastPara="1" rIns="91425" wrap="square" tIns="91425">
            <a:spAutoFit/>
          </a:bodyPr>
          <a:lstStyle/>
          <a:p>
            <a:pPr indent="-336550" lvl="0" marL="457200" marR="0" rtl="0" algn="just">
              <a:lnSpc>
                <a:spcPct val="115000"/>
              </a:lnSpc>
              <a:spcBef>
                <a:spcPts val="0"/>
              </a:spcBef>
              <a:spcAft>
                <a:spcPts val="0"/>
              </a:spcAft>
              <a:buClr>
                <a:srgbClr val="2B3E72"/>
              </a:buClr>
              <a:buSzPts val="1700"/>
              <a:buFont typeface="Source Sans Pro"/>
              <a:buChar char="●"/>
            </a:pPr>
            <a:r>
              <a:rPr lang="es-ES" sz="1900">
                <a:solidFill>
                  <a:srgbClr val="2B3E72"/>
                </a:solidFill>
                <a:latin typeface="Source Sans Pro"/>
                <a:ea typeface="Source Sans Pro"/>
                <a:cs typeface="Source Sans Pro"/>
                <a:sym typeface="Source Sans Pro"/>
              </a:rPr>
              <a:t>¿Qué tipos de Ausencias Existen?</a:t>
            </a:r>
            <a:br>
              <a:rPr lang="es-ES" sz="1900">
                <a:solidFill>
                  <a:srgbClr val="2B3E72"/>
                </a:solidFill>
                <a:latin typeface="Source Sans Pro"/>
                <a:ea typeface="Source Sans Pro"/>
                <a:cs typeface="Source Sans Pro"/>
                <a:sym typeface="Source Sans Pro"/>
              </a:rPr>
            </a:br>
            <a:endParaRPr i="0" sz="1900" u="none" cap="none" strike="noStrike">
              <a:solidFill>
                <a:srgbClr val="2B3E72"/>
              </a:solidFill>
              <a:latin typeface="Source Sans Pro"/>
              <a:ea typeface="Source Sans Pro"/>
              <a:cs typeface="Source Sans Pro"/>
              <a:sym typeface="Source Sans Pro"/>
            </a:endParaRPr>
          </a:p>
          <a:p>
            <a:pPr indent="-336550" lvl="0" marL="457200" marR="0" rtl="0" algn="just">
              <a:lnSpc>
                <a:spcPct val="115000"/>
              </a:lnSpc>
              <a:spcBef>
                <a:spcPts val="1200"/>
              </a:spcBef>
              <a:spcAft>
                <a:spcPts val="0"/>
              </a:spcAft>
              <a:buClr>
                <a:srgbClr val="2B3E72"/>
              </a:buClr>
              <a:buSzPts val="1700"/>
              <a:buFont typeface="Source Sans Pro"/>
              <a:buChar char="●"/>
            </a:pPr>
            <a:r>
              <a:rPr lang="es-ES" sz="1900">
                <a:solidFill>
                  <a:srgbClr val="2B3E72"/>
                </a:solidFill>
                <a:latin typeface="Source Sans Pro"/>
                <a:ea typeface="Source Sans Pro"/>
                <a:cs typeface="Source Sans Pro"/>
                <a:sym typeface="Source Sans Pro"/>
              </a:rPr>
              <a:t>¿Cómo Crear una ausencia?</a:t>
            </a:r>
            <a:br>
              <a:rPr lang="es-ES" sz="1900">
                <a:solidFill>
                  <a:srgbClr val="2B3E72"/>
                </a:solidFill>
                <a:latin typeface="Source Sans Pro"/>
                <a:ea typeface="Source Sans Pro"/>
                <a:cs typeface="Source Sans Pro"/>
                <a:sym typeface="Source Sans Pro"/>
              </a:rPr>
            </a:br>
            <a:endParaRPr sz="1900">
              <a:solidFill>
                <a:srgbClr val="2B3E72"/>
              </a:solidFill>
              <a:latin typeface="Source Sans Pro"/>
              <a:ea typeface="Source Sans Pro"/>
              <a:cs typeface="Source Sans Pro"/>
              <a:sym typeface="Source Sans Pro"/>
            </a:endParaRPr>
          </a:p>
          <a:p>
            <a:pPr indent="-349250" lvl="0" marL="457200" marR="0" rtl="0" algn="just">
              <a:lnSpc>
                <a:spcPct val="115000"/>
              </a:lnSpc>
              <a:spcBef>
                <a:spcPts val="1200"/>
              </a:spcBef>
              <a:spcAft>
                <a:spcPts val="0"/>
              </a:spcAft>
              <a:buClr>
                <a:srgbClr val="2B3E72"/>
              </a:buClr>
              <a:buSzPts val="1900"/>
              <a:buFont typeface="Source Sans Pro"/>
              <a:buChar char="●"/>
            </a:pPr>
            <a:r>
              <a:rPr lang="es-ES" sz="1900">
                <a:solidFill>
                  <a:srgbClr val="2B3E72"/>
                </a:solidFill>
                <a:latin typeface="Source Sans Pro"/>
                <a:ea typeface="Source Sans Pro"/>
                <a:cs typeface="Source Sans Pro"/>
                <a:sym typeface="Source Sans Pro"/>
              </a:rPr>
              <a:t>Registro de Permisos, Aprobaciones o Solicitudes.</a:t>
            </a:r>
            <a:endParaRPr sz="1900">
              <a:solidFill>
                <a:srgbClr val="2B3E72"/>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33376bc1f9f_0_7"/>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7" name="Google Shape;77;g33376bc1f9f_0_7"/>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78" name="Google Shape;78;g33376bc1f9f_0_7"/>
          <p:cNvSpPr txBox="1"/>
          <p:nvPr/>
        </p:nvSpPr>
        <p:spPr>
          <a:xfrm>
            <a:off x="854225" y="218275"/>
            <a:ext cx="7236000" cy="6906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900"/>
              <a:buFont typeface="Arial"/>
              <a:buNone/>
            </a:pPr>
            <a:r>
              <a:rPr b="1" i="0" lang="es-ES" sz="2600" u="none" cap="none" strike="noStrike">
                <a:solidFill>
                  <a:srgbClr val="2F48A7"/>
                </a:solidFill>
                <a:latin typeface="Source Sans Pro"/>
                <a:ea typeface="Source Sans Pro"/>
                <a:cs typeface="Source Sans Pro"/>
                <a:sym typeface="Source Sans Pro"/>
              </a:rPr>
              <a:t>¿</a:t>
            </a:r>
            <a:r>
              <a:rPr b="1" lang="es-ES" sz="2600">
                <a:solidFill>
                  <a:srgbClr val="2F48A7"/>
                </a:solidFill>
                <a:latin typeface="Source Sans Pro"/>
                <a:ea typeface="Source Sans Pro"/>
                <a:cs typeface="Source Sans Pro"/>
                <a:sym typeface="Source Sans Pro"/>
              </a:rPr>
              <a:t>Qué tipo de permisos existen en Buk</a:t>
            </a:r>
            <a:r>
              <a:rPr b="1" i="0" lang="es-ES" sz="2600" u="none" cap="none" strike="noStrike">
                <a:solidFill>
                  <a:srgbClr val="2F48A7"/>
                </a:solidFill>
                <a:latin typeface="Source Sans Pro"/>
                <a:ea typeface="Source Sans Pro"/>
                <a:cs typeface="Source Sans Pro"/>
                <a:sym typeface="Source Sans Pro"/>
              </a:rPr>
              <a:t>?</a:t>
            </a:r>
            <a:endParaRPr i="0" sz="1400" u="none" cap="none" strike="noStrike">
              <a:solidFill>
                <a:schemeClr val="dk1"/>
              </a:solidFill>
              <a:latin typeface="Source Sans Pro"/>
              <a:ea typeface="Source Sans Pro"/>
              <a:cs typeface="Source Sans Pro"/>
              <a:sym typeface="Source Sans Pro"/>
            </a:endParaRPr>
          </a:p>
        </p:txBody>
      </p:sp>
      <p:sp>
        <p:nvSpPr>
          <p:cNvPr id="79" name="Google Shape;79;g33376bc1f9f_0_7"/>
          <p:cNvSpPr/>
          <p:nvPr/>
        </p:nvSpPr>
        <p:spPr>
          <a:xfrm>
            <a:off x="938225" y="8314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sp>
        <p:nvSpPr>
          <p:cNvPr id="80" name="Google Shape;80;g33376bc1f9f_0_7"/>
          <p:cNvSpPr txBox="1"/>
          <p:nvPr/>
        </p:nvSpPr>
        <p:spPr>
          <a:xfrm>
            <a:off x="933050" y="875650"/>
            <a:ext cx="6771900" cy="1873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s-ES">
                <a:solidFill>
                  <a:srgbClr val="2F48A7"/>
                </a:solidFill>
                <a:latin typeface="Source Sans Pro"/>
                <a:ea typeface="Source Sans Pro"/>
                <a:cs typeface="Source Sans Pro"/>
                <a:sym typeface="Source Sans Pro"/>
              </a:rPr>
              <a:t>Actualmente, nuestra plataforma cuenta con tres tipos generales de permisos, que podrás crear y gestionar dentro de tu compañía. Estos son:</a:t>
            </a:r>
            <a:endParaRPr>
              <a:solidFill>
                <a:srgbClr val="2F48A7"/>
              </a:solidFill>
              <a:latin typeface="Source Sans Pro"/>
              <a:ea typeface="Source Sans Pro"/>
              <a:cs typeface="Source Sans Pro"/>
              <a:sym typeface="Source Sans Pro"/>
            </a:endParaRPr>
          </a:p>
          <a:p>
            <a:pPr indent="-317500" lvl="0" marL="457200" rtl="0" algn="just">
              <a:lnSpc>
                <a:spcPct val="115000"/>
              </a:lnSpc>
              <a:spcBef>
                <a:spcPts val="1200"/>
              </a:spcBef>
              <a:spcAft>
                <a:spcPts val="0"/>
              </a:spcAft>
              <a:buClr>
                <a:srgbClr val="FFB202"/>
              </a:buClr>
              <a:buSzPts val="1400"/>
              <a:buChar char="●"/>
            </a:pPr>
            <a:r>
              <a:rPr b="1" lang="es-ES">
                <a:solidFill>
                  <a:srgbClr val="2F48A7"/>
                </a:solidFill>
                <a:latin typeface="Source Sans Pro"/>
                <a:ea typeface="Source Sans Pro"/>
                <a:cs typeface="Source Sans Pro"/>
                <a:sym typeface="Source Sans Pro"/>
              </a:rPr>
              <a:t>Incapacidad</a:t>
            </a:r>
            <a:r>
              <a:rPr lang="es-ES">
                <a:solidFill>
                  <a:srgbClr val="2F48A7"/>
                </a:solidFill>
                <a:latin typeface="Source Sans Pro"/>
                <a:ea typeface="Source Sans Pro"/>
                <a:cs typeface="Source Sans Pro"/>
                <a:sym typeface="Source Sans Pro"/>
              </a:rPr>
              <a:t>: Permite registrar ausencias debido a enfermedad o lesión del colaborador, respaldadas por un certificado médico.</a:t>
            </a:r>
            <a:endParaRPr>
              <a:solidFill>
                <a:srgbClr val="2F48A7"/>
              </a:solidFill>
              <a:latin typeface="Source Sans Pro"/>
              <a:ea typeface="Source Sans Pro"/>
              <a:cs typeface="Source Sans Pro"/>
              <a:sym typeface="Source Sans Pro"/>
            </a:endParaRPr>
          </a:p>
          <a:p>
            <a:pPr indent="-317500" lvl="0" marL="457200" rtl="0" algn="just">
              <a:lnSpc>
                <a:spcPct val="115000"/>
              </a:lnSpc>
              <a:spcBef>
                <a:spcPts val="0"/>
              </a:spcBef>
              <a:spcAft>
                <a:spcPts val="0"/>
              </a:spcAft>
              <a:buClr>
                <a:srgbClr val="FFB202"/>
              </a:buClr>
              <a:buSzPts val="1400"/>
              <a:buChar char="●"/>
            </a:pPr>
            <a:r>
              <a:rPr b="1" lang="es-ES">
                <a:solidFill>
                  <a:srgbClr val="2F48A7"/>
                </a:solidFill>
                <a:latin typeface="Source Sans Pro"/>
                <a:ea typeface="Source Sans Pro"/>
                <a:cs typeface="Source Sans Pro"/>
                <a:sym typeface="Source Sans Pro"/>
              </a:rPr>
              <a:t>Inasistencia</a:t>
            </a:r>
            <a:r>
              <a:rPr lang="es-ES">
                <a:solidFill>
                  <a:srgbClr val="2F48A7"/>
                </a:solidFill>
                <a:latin typeface="Source Sans Pro"/>
                <a:ea typeface="Source Sans Pro"/>
                <a:cs typeface="Source Sans Pro"/>
                <a:sym typeface="Source Sans Pro"/>
              </a:rPr>
              <a:t>: Registra las ausencias no justificadas del colaborador, las cuales no están respaldadas por un permiso o autorización previa.</a:t>
            </a:r>
            <a:endParaRPr>
              <a:solidFill>
                <a:srgbClr val="2F48A7"/>
              </a:solidFill>
              <a:latin typeface="Source Sans Pro"/>
              <a:ea typeface="Source Sans Pro"/>
              <a:cs typeface="Source Sans Pro"/>
              <a:sym typeface="Source Sans Pro"/>
            </a:endParaRPr>
          </a:p>
          <a:p>
            <a:pPr indent="-317500" lvl="0" marL="457200" rtl="0" algn="just">
              <a:lnSpc>
                <a:spcPct val="115000"/>
              </a:lnSpc>
              <a:spcBef>
                <a:spcPts val="0"/>
              </a:spcBef>
              <a:spcAft>
                <a:spcPts val="0"/>
              </a:spcAft>
              <a:buClr>
                <a:srgbClr val="FFB202"/>
              </a:buClr>
              <a:buSzPts val="1400"/>
              <a:buChar char="●"/>
            </a:pPr>
            <a:r>
              <a:rPr b="1" lang="es-ES">
                <a:solidFill>
                  <a:srgbClr val="2F48A7"/>
                </a:solidFill>
                <a:latin typeface="Source Sans Pro"/>
                <a:ea typeface="Source Sans Pro"/>
                <a:cs typeface="Source Sans Pro"/>
                <a:sym typeface="Source Sans Pro"/>
              </a:rPr>
              <a:t>Permiso</a:t>
            </a:r>
            <a:r>
              <a:rPr lang="es-ES">
                <a:solidFill>
                  <a:srgbClr val="2F48A7"/>
                </a:solidFill>
                <a:latin typeface="Source Sans Pro"/>
                <a:ea typeface="Source Sans Pro"/>
                <a:cs typeface="Source Sans Pro"/>
                <a:sym typeface="Source Sans Pro"/>
              </a:rPr>
              <a:t>: Permite gestionar ausencias autorizadas para el colaborador, como días personales, asuntos familiares o trámites específicos.</a:t>
            </a:r>
            <a:endParaRPr sz="2100">
              <a:solidFill>
                <a:srgbClr val="2F48A7"/>
              </a:solidFill>
              <a:latin typeface="Source Sans Pro"/>
              <a:ea typeface="Source Sans Pro"/>
              <a:cs typeface="Source Sans Pro"/>
              <a:sym typeface="Source Sans Pro"/>
            </a:endParaRPr>
          </a:p>
        </p:txBody>
      </p:sp>
      <p:pic>
        <p:nvPicPr>
          <p:cNvPr id="81" name="Google Shape;81;g33376bc1f9f_0_7"/>
          <p:cNvPicPr preferRelativeResize="0"/>
          <p:nvPr/>
        </p:nvPicPr>
        <p:blipFill>
          <a:blip r:embed="rId4">
            <a:alphaModFix/>
          </a:blip>
          <a:stretch>
            <a:fillRect/>
          </a:stretch>
        </p:blipFill>
        <p:spPr>
          <a:xfrm>
            <a:off x="2631025" y="3206050"/>
            <a:ext cx="4032548" cy="1785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33376bc1f9f_0_16"/>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g33376bc1f9f_0_16"/>
          <p:cNvSpPr txBox="1"/>
          <p:nvPr/>
        </p:nvSpPr>
        <p:spPr>
          <a:xfrm>
            <a:off x="932650" y="153888"/>
            <a:ext cx="6131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¿Cómo crear un permiso en Buk?</a:t>
            </a:r>
            <a:endParaRPr b="1" i="0" sz="2600" u="none" cap="none" strike="noStrike">
              <a:solidFill>
                <a:srgbClr val="2F48A7"/>
              </a:solidFill>
              <a:latin typeface="Source Sans Pro"/>
              <a:ea typeface="Source Sans Pro"/>
              <a:cs typeface="Source Sans Pro"/>
              <a:sym typeface="Source Sans Pro"/>
            </a:endParaRPr>
          </a:p>
        </p:txBody>
      </p:sp>
      <p:pic>
        <p:nvPicPr>
          <p:cNvPr id="88" name="Google Shape;88;g33376bc1f9f_0_16"/>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89" name="Google Shape;89;g33376bc1f9f_0_16"/>
          <p:cNvSpPr/>
          <p:nvPr/>
        </p:nvSpPr>
        <p:spPr>
          <a:xfrm>
            <a:off x="1008850" y="690900"/>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90" name="Google Shape;90;g33376bc1f9f_0_16"/>
          <p:cNvPicPr preferRelativeResize="0"/>
          <p:nvPr/>
        </p:nvPicPr>
        <p:blipFill>
          <a:blip r:embed="rId4">
            <a:alphaModFix/>
          </a:blip>
          <a:stretch>
            <a:fillRect/>
          </a:stretch>
        </p:blipFill>
        <p:spPr>
          <a:xfrm>
            <a:off x="1335625" y="920700"/>
            <a:ext cx="6853894" cy="3129500"/>
          </a:xfrm>
          <a:prstGeom prst="rect">
            <a:avLst/>
          </a:prstGeom>
          <a:noFill/>
          <a:ln>
            <a:noFill/>
          </a:ln>
        </p:spPr>
      </p:pic>
      <p:sp>
        <p:nvSpPr>
          <p:cNvPr id="91" name="Google Shape;91;g33376bc1f9f_0_16"/>
          <p:cNvSpPr txBox="1"/>
          <p:nvPr/>
        </p:nvSpPr>
        <p:spPr>
          <a:xfrm>
            <a:off x="935925" y="4202600"/>
            <a:ext cx="7089900" cy="58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s-ES">
                <a:solidFill>
                  <a:srgbClr val="2F48A7"/>
                </a:solidFill>
                <a:latin typeface="Source Sans Pro"/>
                <a:ea typeface="Source Sans Pro"/>
                <a:cs typeface="Source Sans Pro"/>
                <a:sym typeface="Source Sans Pro"/>
              </a:rPr>
              <a:t>Primero, desde el engrane administrativo, podremos acceder a la opción de "Tipos de Ausencia", donde podremos seleccionar el tipo de ausencia deseado.</a:t>
            </a:r>
            <a:endParaRPr i="0" sz="1400" u="none" cap="none" strike="noStrike">
              <a:solidFill>
                <a:srgbClr val="2F48A7"/>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33376bc1f9f_0_25"/>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7" name="Google Shape;97;g33376bc1f9f_0_25"/>
          <p:cNvPicPr preferRelativeResize="0"/>
          <p:nvPr/>
        </p:nvPicPr>
        <p:blipFill rotWithShape="1">
          <a:blip r:embed="rId3">
            <a:alphaModFix/>
          </a:blip>
          <a:srcRect b="0" l="0" r="0" t="0"/>
          <a:stretch/>
        </p:blipFill>
        <p:spPr>
          <a:xfrm>
            <a:off x="8372175" y="4722734"/>
            <a:ext cx="685726" cy="289091"/>
          </a:xfrm>
          <a:prstGeom prst="rect">
            <a:avLst/>
          </a:prstGeom>
          <a:noFill/>
          <a:ln>
            <a:noFill/>
          </a:ln>
        </p:spPr>
      </p:pic>
      <p:sp>
        <p:nvSpPr>
          <p:cNvPr id="98" name="Google Shape;98;g33376bc1f9f_0_25"/>
          <p:cNvSpPr txBox="1"/>
          <p:nvPr/>
        </p:nvSpPr>
        <p:spPr>
          <a:xfrm>
            <a:off x="932650" y="153888"/>
            <a:ext cx="6131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s-ES" sz="2600" u="none" cap="none" strike="noStrike">
                <a:solidFill>
                  <a:srgbClr val="2F48A7"/>
                </a:solidFill>
                <a:latin typeface="Source Sans Pro"/>
                <a:ea typeface="Source Sans Pro"/>
                <a:cs typeface="Source Sans Pro"/>
                <a:sym typeface="Source Sans Pro"/>
              </a:rPr>
              <a:t>Configuración </a:t>
            </a:r>
            <a:endParaRPr b="1" i="0" sz="2600" u="none" cap="none" strike="noStrike">
              <a:solidFill>
                <a:srgbClr val="2F48A7"/>
              </a:solidFill>
              <a:latin typeface="Source Sans Pro"/>
              <a:ea typeface="Source Sans Pro"/>
              <a:cs typeface="Source Sans Pro"/>
              <a:sym typeface="Source Sans Pro"/>
            </a:endParaRPr>
          </a:p>
        </p:txBody>
      </p:sp>
      <p:sp>
        <p:nvSpPr>
          <p:cNvPr id="99" name="Google Shape;99;g33376bc1f9f_0_25"/>
          <p:cNvSpPr/>
          <p:nvPr/>
        </p:nvSpPr>
        <p:spPr>
          <a:xfrm>
            <a:off x="1008850" y="690900"/>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100" name="Google Shape;100;g33376bc1f9f_0_25"/>
          <p:cNvPicPr preferRelativeResize="0"/>
          <p:nvPr/>
        </p:nvPicPr>
        <p:blipFill>
          <a:blip r:embed="rId4">
            <a:alphaModFix/>
          </a:blip>
          <a:stretch>
            <a:fillRect/>
          </a:stretch>
        </p:blipFill>
        <p:spPr>
          <a:xfrm>
            <a:off x="2146150" y="891288"/>
            <a:ext cx="5789723" cy="3100936"/>
          </a:xfrm>
          <a:prstGeom prst="rect">
            <a:avLst/>
          </a:prstGeom>
          <a:noFill/>
          <a:ln>
            <a:noFill/>
          </a:ln>
        </p:spPr>
      </p:pic>
      <p:sp>
        <p:nvSpPr>
          <p:cNvPr id="101" name="Google Shape;101;g33376bc1f9f_0_25"/>
          <p:cNvSpPr txBox="1"/>
          <p:nvPr/>
        </p:nvSpPr>
        <p:spPr>
          <a:xfrm>
            <a:off x="995575" y="4144625"/>
            <a:ext cx="7239000" cy="8673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lang="es-ES" sz="1200">
                <a:solidFill>
                  <a:srgbClr val="2F48A7"/>
                </a:solidFill>
                <a:latin typeface="Source Sans Pro"/>
                <a:ea typeface="Source Sans Pro"/>
                <a:cs typeface="Source Sans Pro"/>
                <a:sym typeface="Source Sans Pro"/>
              </a:rPr>
              <a:t>Es importante que, al crear una ausencia, podamos definir el tipo que queremos utilizar. La única ausencia que podrá ser medida por día, hora o ambos será el permiso. Tanto las incapacidades como las inasistencias solo podrán ser registradas por día.</a:t>
            </a:r>
            <a:endParaRPr i="0" sz="1200" u="none" cap="none" strike="noStrike">
              <a:solidFill>
                <a:srgbClr val="2F48A7"/>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33376bc1f9f_0_34"/>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7" name="Google Shape;107;g33376bc1f9f_0_34"/>
          <p:cNvPicPr preferRelativeResize="0"/>
          <p:nvPr/>
        </p:nvPicPr>
        <p:blipFill rotWithShape="1">
          <a:blip r:embed="rId3">
            <a:alphaModFix/>
          </a:blip>
          <a:srcRect b="0" l="0" r="0" t="0"/>
          <a:stretch/>
        </p:blipFill>
        <p:spPr>
          <a:xfrm>
            <a:off x="8372175" y="4722734"/>
            <a:ext cx="685726" cy="289091"/>
          </a:xfrm>
          <a:prstGeom prst="rect">
            <a:avLst/>
          </a:prstGeom>
          <a:noFill/>
          <a:ln>
            <a:noFill/>
          </a:ln>
        </p:spPr>
      </p:pic>
      <p:sp>
        <p:nvSpPr>
          <p:cNvPr id="108" name="Google Shape;108;g33376bc1f9f_0_34"/>
          <p:cNvSpPr txBox="1"/>
          <p:nvPr/>
        </p:nvSpPr>
        <p:spPr>
          <a:xfrm>
            <a:off x="932650" y="153888"/>
            <a:ext cx="6131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Consideraciones</a:t>
            </a:r>
            <a:endParaRPr b="1" i="0" sz="2600" u="none" cap="none" strike="noStrike">
              <a:solidFill>
                <a:srgbClr val="2F48A7"/>
              </a:solidFill>
              <a:latin typeface="Source Sans Pro"/>
              <a:ea typeface="Source Sans Pro"/>
              <a:cs typeface="Source Sans Pro"/>
              <a:sym typeface="Source Sans Pro"/>
            </a:endParaRPr>
          </a:p>
        </p:txBody>
      </p:sp>
      <p:sp>
        <p:nvSpPr>
          <p:cNvPr id="109" name="Google Shape;109;g33376bc1f9f_0_34"/>
          <p:cNvSpPr/>
          <p:nvPr/>
        </p:nvSpPr>
        <p:spPr>
          <a:xfrm>
            <a:off x="1008850" y="690900"/>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110" name="Google Shape;110;g33376bc1f9f_0_34"/>
          <p:cNvPicPr preferRelativeResize="0"/>
          <p:nvPr/>
        </p:nvPicPr>
        <p:blipFill>
          <a:blip r:embed="rId4">
            <a:alphaModFix/>
          </a:blip>
          <a:stretch>
            <a:fillRect/>
          </a:stretch>
        </p:blipFill>
        <p:spPr>
          <a:xfrm>
            <a:off x="1841350" y="815100"/>
            <a:ext cx="5027801" cy="2682225"/>
          </a:xfrm>
          <a:prstGeom prst="rect">
            <a:avLst/>
          </a:prstGeom>
          <a:noFill/>
          <a:ln>
            <a:noFill/>
          </a:ln>
        </p:spPr>
      </p:pic>
      <p:sp>
        <p:nvSpPr>
          <p:cNvPr id="111" name="Google Shape;111;g33376bc1f9f_0_34"/>
          <p:cNvSpPr txBox="1"/>
          <p:nvPr/>
        </p:nvSpPr>
        <p:spPr>
          <a:xfrm>
            <a:off x="1170150" y="3630075"/>
            <a:ext cx="6803700" cy="1342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1200"/>
              </a:spcAft>
              <a:buClr>
                <a:schemeClr val="dk1"/>
              </a:buClr>
              <a:buSzPts val="1100"/>
              <a:buFont typeface="Arial"/>
              <a:buNone/>
            </a:pPr>
            <a:r>
              <a:rPr lang="es-ES">
                <a:solidFill>
                  <a:srgbClr val="2F48A7"/>
                </a:solidFill>
                <a:latin typeface="Source Sans Pro"/>
                <a:ea typeface="Source Sans Pro"/>
                <a:cs typeface="Source Sans Pro"/>
                <a:sym typeface="Source Sans Pro"/>
              </a:rPr>
              <a:t>Aunque Buk te permite crear tus ausencias, es importante que tengas claro qué necesitas crear y cómo deseas que funcione. Esto te ayudará como paso inicial en la creación de ausencias, permitiéndote decidir si quieres que puedan ser solicitadas por el colaborador o solo agregadas por el administrador. Posteriormente, podrás definir si estas ausencias serán con goce de sueldo o no.</a:t>
            </a:r>
            <a:endParaRPr>
              <a:solidFill>
                <a:srgbClr val="2F48A7"/>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33376bc1f9f_0_43"/>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7" name="Google Shape;117;g33376bc1f9f_0_43"/>
          <p:cNvPicPr preferRelativeResize="0"/>
          <p:nvPr/>
        </p:nvPicPr>
        <p:blipFill rotWithShape="1">
          <a:blip r:embed="rId3">
            <a:alphaModFix/>
          </a:blip>
          <a:srcRect b="0" l="0" r="0" t="0"/>
          <a:stretch/>
        </p:blipFill>
        <p:spPr>
          <a:xfrm>
            <a:off x="8372175" y="4722734"/>
            <a:ext cx="685726" cy="289091"/>
          </a:xfrm>
          <a:prstGeom prst="rect">
            <a:avLst/>
          </a:prstGeom>
          <a:noFill/>
          <a:ln>
            <a:noFill/>
          </a:ln>
        </p:spPr>
      </p:pic>
      <p:pic>
        <p:nvPicPr>
          <p:cNvPr id="118" name="Google Shape;118;g33376bc1f9f_0_43"/>
          <p:cNvPicPr preferRelativeResize="0"/>
          <p:nvPr/>
        </p:nvPicPr>
        <p:blipFill>
          <a:blip r:embed="rId4">
            <a:alphaModFix/>
          </a:blip>
          <a:stretch>
            <a:fillRect/>
          </a:stretch>
        </p:blipFill>
        <p:spPr>
          <a:xfrm>
            <a:off x="1030825" y="300563"/>
            <a:ext cx="7646151" cy="3710137"/>
          </a:xfrm>
          <a:prstGeom prst="rect">
            <a:avLst/>
          </a:prstGeom>
          <a:noFill/>
          <a:ln>
            <a:noFill/>
          </a:ln>
        </p:spPr>
      </p:pic>
      <p:sp>
        <p:nvSpPr>
          <p:cNvPr id="119" name="Google Shape;119;g33376bc1f9f_0_43"/>
          <p:cNvSpPr txBox="1"/>
          <p:nvPr/>
        </p:nvSpPr>
        <p:spPr>
          <a:xfrm>
            <a:off x="770625" y="4190750"/>
            <a:ext cx="8005200" cy="676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ES" sz="1500">
                <a:solidFill>
                  <a:srgbClr val="2F48A7"/>
                </a:solidFill>
                <a:latin typeface="Source Sans Pro"/>
                <a:ea typeface="Source Sans Pro"/>
                <a:cs typeface="Source Sans Pro"/>
                <a:sym typeface="Source Sans Pro"/>
              </a:rPr>
              <a:t>Para registrar una ausencia en la ficha de cualquier colaborador, simplemente debemos ir a la pestaña de "Ausencias" y seleccionar el tipo de ausencia que queremos utilizar en el registro.</a:t>
            </a:r>
            <a:endParaRPr sz="1500">
              <a:solidFill>
                <a:srgbClr val="2F48A7"/>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33376bc1f9f_0_50"/>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5" name="Google Shape;125;g33376bc1f9f_0_50"/>
          <p:cNvPicPr preferRelativeResize="0"/>
          <p:nvPr/>
        </p:nvPicPr>
        <p:blipFill rotWithShape="1">
          <a:blip r:embed="rId3">
            <a:alphaModFix/>
          </a:blip>
          <a:srcRect b="0" l="0" r="0" t="0"/>
          <a:stretch/>
        </p:blipFill>
        <p:spPr>
          <a:xfrm>
            <a:off x="8372175" y="4722734"/>
            <a:ext cx="685726" cy="289091"/>
          </a:xfrm>
          <a:prstGeom prst="rect">
            <a:avLst/>
          </a:prstGeom>
          <a:noFill/>
          <a:ln>
            <a:noFill/>
          </a:ln>
        </p:spPr>
      </p:pic>
      <p:pic>
        <p:nvPicPr>
          <p:cNvPr id="126" name="Google Shape;126;g33376bc1f9f_0_50"/>
          <p:cNvPicPr preferRelativeResize="0"/>
          <p:nvPr/>
        </p:nvPicPr>
        <p:blipFill>
          <a:blip r:embed="rId4">
            <a:alphaModFix/>
          </a:blip>
          <a:stretch>
            <a:fillRect/>
          </a:stretch>
        </p:blipFill>
        <p:spPr>
          <a:xfrm>
            <a:off x="726025" y="152400"/>
            <a:ext cx="5417174" cy="4838699"/>
          </a:xfrm>
          <a:prstGeom prst="rect">
            <a:avLst/>
          </a:prstGeom>
          <a:noFill/>
          <a:ln>
            <a:noFill/>
          </a:ln>
        </p:spPr>
      </p:pic>
      <p:sp>
        <p:nvSpPr>
          <p:cNvPr id="127" name="Google Shape;127;g33376bc1f9f_0_50"/>
          <p:cNvSpPr txBox="1"/>
          <p:nvPr/>
        </p:nvSpPr>
        <p:spPr>
          <a:xfrm>
            <a:off x="6358075" y="1624425"/>
            <a:ext cx="2588100" cy="2165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ES" sz="1800">
                <a:solidFill>
                  <a:srgbClr val="2F48A7"/>
                </a:solidFill>
                <a:latin typeface="Source Sans Pro"/>
                <a:ea typeface="Source Sans Pro"/>
                <a:cs typeface="Source Sans Pro"/>
                <a:sym typeface="Source Sans Pro"/>
              </a:rPr>
              <a:t>Una vez que hemos seleccionado el tipo de ausencia, simplemente debemos acceder al formulario y llenarlo según los datos que se nos solicitan.</a:t>
            </a:r>
            <a:endParaRPr sz="1800">
              <a:solidFill>
                <a:srgbClr val="2F48A7"/>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