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66">
          <p15:clr>
            <a:srgbClr val="A4A3A4"/>
          </p15:clr>
        </p15:guide>
        <p15:guide id="2" pos="5528">
          <p15:clr>
            <a:srgbClr val="9AA0A6"/>
          </p15:clr>
        </p15:guide>
        <p15:guide id="3" pos="591">
          <p15:clr>
            <a:srgbClr val="9AA0A6"/>
          </p15:clr>
        </p15:guide>
        <p15:guide id="4" orient="horz" pos="177">
          <p15:clr>
            <a:srgbClr val="9AA0A6"/>
          </p15:clr>
        </p15:guide>
        <p15:guide id="5" pos="792">
          <p15:clr>
            <a:srgbClr val="9AA0A6"/>
          </p15:clr>
        </p15:guide>
        <p15:guide id="6" orient="horz" pos="355">
          <p15:clr>
            <a:srgbClr val="9AA0A6"/>
          </p15:clr>
        </p15:guide>
        <p15:guide id="7" orient="horz" pos="2884">
          <p15:clr>
            <a:srgbClr val="9AA0A6"/>
          </p15:clr>
        </p15:guide>
        <p15:guide id="8" orient="horz" pos="2073">
          <p15:clr>
            <a:srgbClr val="9AA0A6"/>
          </p15:clr>
        </p15:guide>
        <p15:guide id="9" orient="horz" pos="1080">
          <p15:clr>
            <a:srgbClr val="9AA0A6"/>
          </p15:clr>
        </p15:guide>
        <p15:guide id="10" orient="horz" pos="85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66" orient="horz"/>
        <p:guide pos="5528"/>
        <p:guide pos="591"/>
        <p:guide pos="177" orient="horz"/>
        <p:guide pos="792"/>
        <p:guide pos="355" orient="horz"/>
        <p:guide pos="2884" orient="horz"/>
        <p:guide pos="2073" orient="horz"/>
        <p:guide pos="1080" orient="horz"/>
        <p:guide pos="85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1e4c681187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1e4c681187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080a489f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080a489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7a8bda09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7a8bda09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7a8bda09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7a8bda09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7a8bda09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7a8bda09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37a8bda09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37a8bda09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7a8bda09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7a8bda09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3080a489f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3080a489f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080a489f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3080a489f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37a8bda09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37a8bda09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2427186997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2427186997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7a8bda09b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37a8bda09b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37a8bda09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37a8bda09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37a8bda09b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37a8bda09b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7a8bda09b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37a8bda09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37a8bda09b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37a8bda09b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7a8bda09b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37a8bda09b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37a8bda09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37a8bda09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3080a489fb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3080a489fb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42718699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42718699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2427186997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2427186997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e4c68118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1e4c68118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080a489f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080a489f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2427186997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2427186997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e4c681187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1e4c68118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0cf9507f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0cf9507f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802f177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802f177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802f1774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3802f1774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857a48ce3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857a48ce3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7a8bda0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37a8bda0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Relationship Id="rId4" Type="http://schemas.openxmlformats.org/officeDocument/2006/relationships/image" Target="../media/image4.png"/><Relationship Id="rId5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Relationship Id="rId4" Type="http://schemas.openxmlformats.org/officeDocument/2006/relationships/image" Target="../media/image4.png"/><Relationship Id="rId5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Relationship Id="rId4" Type="http://schemas.openxmlformats.org/officeDocument/2006/relationships/hyperlink" Target="https://forms.gle/JVK1b7F311eXUHsu9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43.png"/><Relationship Id="rId7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image" Target="../media/image3.png"/><Relationship Id="rId5" Type="http://schemas.openxmlformats.org/officeDocument/2006/relationships/image" Target="../media/image40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6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72550" y="2011500"/>
            <a:ext cx="84762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Evaluación Desempeño: Objetivos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Talento</a:t>
            </a:r>
            <a:endParaRPr sz="3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460" y="4405000"/>
            <a:ext cx="16634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2475" y="40234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/>
        </p:nvSpPr>
        <p:spPr>
          <a:xfrm>
            <a:off x="938125" y="1767125"/>
            <a:ext cx="64740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del módulo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Tablero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1161250" y="1215638"/>
            <a:ext cx="744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 ingresar al apartado de Objetivos, la primera vista mostrará la información de los supervisores, con la opción de ver también la información de los colaboradores.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425" y="1866963"/>
            <a:ext cx="7211803" cy="284726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3"/>
          <p:cNvSpPr/>
          <p:nvPr/>
        </p:nvSpPr>
        <p:spPr>
          <a:xfrm>
            <a:off x="866200" y="2596150"/>
            <a:ext cx="220800" cy="20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1117875" y="2802250"/>
            <a:ext cx="763500" cy="20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1980050" y="2270625"/>
            <a:ext cx="1071000" cy="20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3"/>
          <p:cNvSpPr/>
          <p:nvPr/>
        </p:nvSpPr>
        <p:spPr>
          <a:xfrm>
            <a:off x="2020625" y="4258875"/>
            <a:ext cx="6069600" cy="20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350" y="1994000"/>
            <a:ext cx="6947614" cy="28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4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Tablero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1161250" y="1279150"/>
            <a:ext cx="744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Esta herramienta te permite acceder fácilmente a los objetivos que se hayan creado. 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7" name="Google Shape;177;p24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4"/>
          <p:cNvSpPr/>
          <p:nvPr/>
        </p:nvSpPr>
        <p:spPr>
          <a:xfrm>
            <a:off x="1089425" y="3290600"/>
            <a:ext cx="6849600" cy="1257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/>
          <p:nvPr/>
        </p:nvSpPr>
        <p:spPr>
          <a:xfrm>
            <a:off x="6924975" y="2178450"/>
            <a:ext cx="1071000" cy="20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125" y="2178451"/>
            <a:ext cx="7527325" cy="248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7" name="Google Shape;18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/>
          <p:nvPr/>
        </p:nvSpPr>
        <p:spPr>
          <a:xfrm>
            <a:off x="1161250" y="1279150"/>
            <a:ext cx="7448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Dentro de la Configuración de Objetivos, comenzaremos por nuestras 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categorías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, las cuales incluyen: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Creación de nuevas categorías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Edición y eliminación de dichas categorías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9" name="Google Shape;189;p25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5"/>
          <p:cNvSpPr/>
          <p:nvPr/>
        </p:nvSpPr>
        <p:spPr>
          <a:xfrm>
            <a:off x="976525" y="3136975"/>
            <a:ext cx="1071000" cy="1320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5"/>
          <p:cNvSpPr/>
          <p:nvPr/>
        </p:nvSpPr>
        <p:spPr>
          <a:xfrm>
            <a:off x="7738675" y="3329000"/>
            <a:ext cx="685800" cy="289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2" name="Google Shape;192;p25"/>
          <p:cNvCxnSpPr/>
          <p:nvPr/>
        </p:nvCxnSpPr>
        <p:spPr>
          <a:xfrm>
            <a:off x="5967975" y="2906150"/>
            <a:ext cx="867900" cy="7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6138" y="2926325"/>
            <a:ext cx="5114776" cy="199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/>
          <p:nvPr/>
        </p:nvSpPr>
        <p:spPr>
          <a:xfrm>
            <a:off x="1161250" y="1279150"/>
            <a:ext cx="74487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El colaborador puede ingresar sus propios objetivos. Estos deberán ser aprobados por su supervisor o administrador.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El colaborador podrá aprobar los objetivos que se le asignen dentro de su ficha. Es decir, no los agrega, pero 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si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los aprueba o acepta.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Marca para permitir la edición del avance por supervisor o colaborador. Independientemente de esta marca, un administrador siempre podrá modificar el avance.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Habilita la columna de avance en unidades en la vista de Objetivos de la ficha del Colaborador.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1910225" y="3505575"/>
            <a:ext cx="462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0000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b="1" sz="1900">
              <a:solidFill>
                <a:srgbClr val="FF0000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4559100" y="3505575"/>
            <a:ext cx="462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0000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b="1" sz="1900">
              <a:solidFill>
                <a:srgbClr val="FF0000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1777200" y="4389700"/>
            <a:ext cx="462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0000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 sz="1900">
              <a:solidFill>
                <a:srgbClr val="FF0000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4559100" y="4339100"/>
            <a:ext cx="462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FF0000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 sz="1900">
              <a:solidFill>
                <a:srgbClr val="FF0000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7"/>
          <p:cNvSpPr txBox="1"/>
          <p:nvPr/>
        </p:nvSpPr>
        <p:spPr>
          <a:xfrm>
            <a:off x="1161250" y="1279150"/>
            <a:ext cx="7448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Los 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períodos de objetivos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permite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agrupar las metas asignadas dentro de un determinado lapso de tiempo. Al crear objetivos deberás vincularlo a un periodo, pero con la posibilidad de mantener más de un periodo activo, incluso podrás cargar objetivos en más de un periodo.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16" name="Google Shape;2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7300" y="2201675"/>
            <a:ext cx="6295157" cy="257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2018875" y="2234950"/>
            <a:ext cx="3303900" cy="2507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7"/>
          <p:cNvSpPr/>
          <p:nvPr/>
        </p:nvSpPr>
        <p:spPr>
          <a:xfrm>
            <a:off x="5991025" y="3385950"/>
            <a:ext cx="1504500" cy="289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7"/>
          <p:cNvSpPr/>
          <p:nvPr/>
        </p:nvSpPr>
        <p:spPr>
          <a:xfrm>
            <a:off x="6842425" y="3907050"/>
            <a:ext cx="685800" cy="585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1161250" y="1279150"/>
            <a:ext cx="7448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Las 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escalas de avance de objetivos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permiten a los colaboradores registrar el avance en unidades reales, y el sistema calculará automáticamente el porcentaje de avance sin necesidad de realizar cálculos externos.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8050" y="2103025"/>
            <a:ext cx="4087891" cy="25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/>
        </p:nvSpPr>
        <p:spPr>
          <a:xfrm>
            <a:off x="938125" y="1767125"/>
            <a:ext cx="6474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 al colaborador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525" y="1793899"/>
            <a:ext cx="7142403" cy="28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1161250" y="1279150"/>
            <a:ext cx="744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La carga de objetivos es tan simple como definir qué es lo que quieres evaluar.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0"/>
          <p:cNvSpPr/>
          <p:nvPr/>
        </p:nvSpPr>
        <p:spPr>
          <a:xfrm>
            <a:off x="2825425" y="3060175"/>
            <a:ext cx="5264700" cy="14139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 txBox="1"/>
          <p:nvPr/>
        </p:nvSpPr>
        <p:spPr>
          <a:xfrm>
            <a:off x="1161250" y="1279150"/>
            <a:ext cx="744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En la ficha del colaborador iremos al módulo “talento” y seleccionaremos la opción objetivos.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5" name="Google Shape;255;p31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8125" y="1664050"/>
            <a:ext cx="7124126" cy="294609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/>
          <p:nvPr/>
        </p:nvSpPr>
        <p:spPr>
          <a:xfrm>
            <a:off x="6012425" y="1714500"/>
            <a:ext cx="869700" cy="546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1161250" y="563100"/>
            <a:ext cx="4881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Nuestro equipo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Customer Solutions Specialist</a:t>
            </a:r>
            <a:endParaRPr b="1" sz="26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14"/>
          <p:cNvGrpSpPr/>
          <p:nvPr/>
        </p:nvGrpSpPr>
        <p:grpSpPr>
          <a:xfrm>
            <a:off x="2941171" y="3303504"/>
            <a:ext cx="1458900" cy="653600"/>
            <a:chOff x="2082596" y="3303504"/>
            <a:chExt cx="1458900" cy="653600"/>
          </a:xfrm>
        </p:grpSpPr>
        <p:sp>
          <p:nvSpPr>
            <p:cNvPr id="65" name="Google Shape;65;p14"/>
            <p:cNvSpPr txBox="1"/>
            <p:nvPr/>
          </p:nvSpPr>
          <p:spPr>
            <a:xfrm>
              <a:off x="2082596" y="3303504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Kevin Carmona</a:t>
              </a:r>
              <a:endParaRPr>
                <a:solidFill>
                  <a:srgbClr val="2F48A7"/>
                </a:solidFill>
              </a:endParaRPr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2082596" y="3526004"/>
              <a:ext cx="1458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48A7"/>
                  </a:solidFill>
                  <a:highlight>
                    <a:schemeClr val="lt1"/>
                  </a:highlight>
                  <a:latin typeface="Source Sans Pro"/>
                  <a:ea typeface="Source Sans Pro"/>
                  <a:cs typeface="Source Sans Pro"/>
                  <a:sym typeface="Source Sans Pro"/>
                </a:rPr>
                <a:t>Especialista en nómina, estructura y workflows.</a:t>
              </a:r>
              <a:endParaRPr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67" name="Google Shape;67;p14"/>
          <p:cNvGrpSpPr/>
          <p:nvPr/>
        </p:nvGrpSpPr>
        <p:grpSpPr>
          <a:xfrm>
            <a:off x="5573185" y="3263404"/>
            <a:ext cx="1458900" cy="653600"/>
            <a:chOff x="5942960" y="3303504"/>
            <a:chExt cx="1458900" cy="653600"/>
          </a:xfrm>
        </p:grpSpPr>
        <p:sp>
          <p:nvSpPr>
            <p:cNvPr id="68" name="Google Shape;68;p14"/>
            <p:cNvSpPr txBox="1"/>
            <p:nvPr/>
          </p:nvSpPr>
          <p:spPr>
            <a:xfrm>
              <a:off x="5942960" y="3303504"/>
              <a:ext cx="1458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F48A7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Manuel Jasso</a:t>
              </a:r>
              <a:endParaRPr b="1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9" name="Google Shape;69;p14"/>
            <p:cNvSpPr txBox="1"/>
            <p:nvPr/>
          </p:nvSpPr>
          <p:spPr>
            <a:xfrm>
              <a:off x="5942960" y="3526004"/>
              <a:ext cx="1458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2F48A7"/>
                  </a:solidFill>
                  <a:highlight>
                    <a:schemeClr val="lt1"/>
                  </a:highlight>
                  <a:latin typeface="Source Sans Pro"/>
                  <a:ea typeface="Source Sans Pro"/>
                  <a:cs typeface="Source Sans Pro"/>
                  <a:sym typeface="Source Sans Pro"/>
                </a:rPr>
                <a:t>Especialista en talento y cultura.</a:t>
              </a:r>
              <a:endParaRPr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800" y="1714500"/>
            <a:ext cx="1613650" cy="16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5800" y="1724825"/>
            <a:ext cx="1613650" cy="16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925" y="2179625"/>
            <a:ext cx="5328149" cy="287151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2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2"/>
          <p:cNvSpPr txBox="1"/>
          <p:nvPr/>
        </p:nvSpPr>
        <p:spPr>
          <a:xfrm>
            <a:off x="1161250" y="441775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5" name="Google Shape;26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2"/>
          <p:cNvSpPr txBox="1"/>
          <p:nvPr/>
        </p:nvSpPr>
        <p:spPr>
          <a:xfrm>
            <a:off x="1161250" y="1149300"/>
            <a:ext cx="7448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En el siguiente apartado tendremos tres opciones: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Ver los períodos de objetivos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Creación de nuevos objetivos y distribuir el peso de las categorías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300"/>
              <a:buFont typeface="Source Sans Pro"/>
              <a:buAutoNum type="arabicPeriod"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Ver, editar y eliminar objetivos creados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p32"/>
          <p:cNvSpPr/>
          <p:nvPr/>
        </p:nvSpPr>
        <p:spPr>
          <a:xfrm>
            <a:off x="1161250" y="1026775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2"/>
          <p:cNvSpPr/>
          <p:nvPr/>
        </p:nvSpPr>
        <p:spPr>
          <a:xfrm flipH="1" rot="10800000">
            <a:off x="1961700" y="2341200"/>
            <a:ext cx="2162700" cy="418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2"/>
          <p:cNvSpPr/>
          <p:nvPr/>
        </p:nvSpPr>
        <p:spPr>
          <a:xfrm flipH="1" rot="10800000">
            <a:off x="5852750" y="2616500"/>
            <a:ext cx="1382700" cy="418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2"/>
          <p:cNvSpPr/>
          <p:nvPr/>
        </p:nvSpPr>
        <p:spPr>
          <a:xfrm flipH="1" rot="10800000">
            <a:off x="6574800" y="3758175"/>
            <a:ext cx="545400" cy="1075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3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3"/>
          <p:cNvSpPr txBox="1"/>
          <p:nvPr/>
        </p:nvSpPr>
        <p:spPr>
          <a:xfrm>
            <a:off x="5424725" y="1435925"/>
            <a:ext cx="26655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 crear un objetivo, se desplegará un formulario como el siguiente. Utilizando la metodología presentada anteriormente, deberás completar la información de cada colaborador al que decidas agregar un objetivo o KPI.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Nota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Es importante que determines si permitirás que el colaborador pueda editar su avance, la notificación de la creación de dicho objetivo y dejarlo activo para que pueda ser evaluado.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9" name="Google Shape;279;p33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175" y="1246725"/>
            <a:ext cx="2755350" cy="37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/>
          <p:nvPr/>
        </p:nvSpPr>
        <p:spPr>
          <a:xfrm flipH="1" rot="10800000">
            <a:off x="2114175" y="1246675"/>
            <a:ext cx="2778300" cy="3794400"/>
          </a:xfrm>
          <a:prstGeom prst="rect">
            <a:avLst/>
          </a:prstGeom>
          <a:noFill/>
          <a:ln cap="flat" cmpd="sng" w="38100">
            <a:solidFill>
              <a:srgbClr val="2F48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238" y="1824550"/>
            <a:ext cx="6025324" cy="30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4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4"/>
          <p:cNvSpPr txBox="1"/>
          <p:nvPr/>
        </p:nvSpPr>
        <p:spPr>
          <a:xfrm>
            <a:off x="1161250" y="1194425"/>
            <a:ext cx="744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 terminar la carga de tu objetivo es importante que siempre los “pesos por categoría” sumen 100%, es decir, que la suma del peso de los objetivos sea 100%.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1" name="Google Shape;291;p34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4"/>
          <p:cNvSpPr/>
          <p:nvPr/>
        </p:nvSpPr>
        <p:spPr>
          <a:xfrm flipH="1" rot="10800000">
            <a:off x="1512725" y="3965675"/>
            <a:ext cx="6014700" cy="330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/>
        </p:nvSpPr>
        <p:spPr>
          <a:xfrm>
            <a:off x="938125" y="1767125"/>
            <a:ext cx="64740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03.1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masiva de objetivos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775" y="1900425"/>
            <a:ext cx="7722724" cy="260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6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masiva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 txBox="1"/>
          <p:nvPr/>
        </p:nvSpPr>
        <p:spPr>
          <a:xfrm>
            <a:off x="1161250" y="1247325"/>
            <a:ext cx="744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Para realizar cargas masivas en objetivos debes dirigirte a "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Información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 en el menú lateral y hacer clic en "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Importadores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". Allí encontrarán el importador y modificador de Metas.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6"/>
          <p:cNvSpPr/>
          <p:nvPr/>
        </p:nvSpPr>
        <p:spPr>
          <a:xfrm>
            <a:off x="752775" y="3859050"/>
            <a:ext cx="268500" cy="289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"/>
          <p:cNvSpPr/>
          <p:nvPr/>
        </p:nvSpPr>
        <p:spPr>
          <a:xfrm>
            <a:off x="1107700" y="3409350"/>
            <a:ext cx="1173300" cy="54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6"/>
          <p:cNvSpPr/>
          <p:nvPr/>
        </p:nvSpPr>
        <p:spPr>
          <a:xfrm>
            <a:off x="5036900" y="2864775"/>
            <a:ext cx="3320100" cy="547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masiva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7"/>
          <p:cNvSpPr txBox="1"/>
          <p:nvPr/>
        </p:nvSpPr>
        <p:spPr>
          <a:xfrm>
            <a:off x="1161250" y="1149300"/>
            <a:ext cx="7848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Para cargar objetivos de forma masiva, lo deberás hacer a través de un archivo Excel que deberás descargar seleccionando la opción "Descargar template".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Puedes seleccionar la opción "Sobrescribir Objetivos" para eliminar los actuales y se crear objetivos nuevos con la información del archivo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3400" y="1993500"/>
            <a:ext cx="3038151" cy="298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37"/>
          <p:cNvCxnSpPr/>
          <p:nvPr/>
        </p:nvCxnSpPr>
        <p:spPr>
          <a:xfrm>
            <a:off x="2303925" y="4642050"/>
            <a:ext cx="867900" cy="7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8"/>
          <p:cNvSpPr txBox="1"/>
          <p:nvPr/>
        </p:nvSpPr>
        <p:spPr>
          <a:xfrm>
            <a:off x="1161250" y="5631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masiva de objetivos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9" name="Google Shape;3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 txBox="1"/>
          <p:nvPr/>
        </p:nvSpPr>
        <p:spPr>
          <a:xfrm>
            <a:off x="1161250" y="1149300"/>
            <a:ext cx="7848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El 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modificador de Objetivos 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permite ajustar la información existente de los objetivos cargados previamente.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1" name="Google Shape;331;p38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0" y="1562200"/>
            <a:ext cx="4012266" cy="33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/>
          <p:nvPr/>
        </p:nvSpPr>
        <p:spPr>
          <a:xfrm>
            <a:off x="576775" y="2245500"/>
            <a:ext cx="78378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¡Vamos a la plataforma!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8" name="Google Shape;33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3326" y="1489400"/>
            <a:ext cx="3589350" cy="317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/>
          <p:nvPr/>
        </p:nvSpPr>
        <p:spPr>
          <a:xfrm>
            <a:off x="861225" y="2356200"/>
            <a:ext cx="7495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Espacio para dudas o comentarios</a:t>
            </a:r>
            <a:endParaRPr sz="2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5" name="Google Shape;34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7200" y="1285500"/>
            <a:ext cx="3290675" cy="219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/>
        </p:nvSpPr>
        <p:spPr>
          <a:xfrm>
            <a:off x="2511150" y="563100"/>
            <a:ext cx="4121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Gracias por acompañarnos en esta sesión </a:t>
            </a:r>
            <a:r>
              <a:rPr lang="en" sz="15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;)</a:t>
            </a:r>
            <a:endParaRPr sz="15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 opinión es muy importante para nosotros 💙. </a:t>
            </a:r>
            <a:endParaRPr sz="15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D9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FFD966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https://forms.gle/JVK1b7F311eXUHsu9</a:t>
            </a:r>
            <a:endParaRPr sz="1500">
              <a:solidFill>
                <a:srgbClr val="FFD9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2" name="Google Shape;35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121075"/>
            <a:ext cx="3194975" cy="202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7012" y="1855612"/>
            <a:ext cx="2869976" cy="286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/>
        </p:nvSpPr>
        <p:spPr>
          <a:xfrm>
            <a:off x="938125" y="1484100"/>
            <a:ext cx="4472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Bienvenidos</a:t>
            </a:r>
            <a:endParaRPr sz="4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890075" y="2259900"/>
            <a:ext cx="584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Hoy aprenderemos cómo cargar y configurar objetivos para integrarlos de manera efectiva en las evaluaciones de desempeño. Esto permitirá una gestión clara y transparente del rendimiento y asegurará que las metas individuales estén alineadas con la estrategia de la empresa.</a:t>
            </a:r>
            <a:endParaRPr sz="1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9550" y="1484100"/>
            <a:ext cx="2107525" cy="2352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7706" y="4405000"/>
            <a:ext cx="166348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1113" y="3487862"/>
            <a:ext cx="4996675" cy="8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43717" y="1094951"/>
            <a:ext cx="3131459" cy="22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/>
        </p:nvSpPr>
        <p:spPr>
          <a:xfrm>
            <a:off x="1161250" y="5631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250" y="4071061"/>
            <a:ext cx="1477651" cy="75792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593031" y="1511175"/>
            <a:ext cx="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b="1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2153620" y="1511175"/>
            <a:ext cx="4190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Objetivo?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1593031" y="1975148"/>
            <a:ext cx="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b="1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2153627" y="1975150"/>
            <a:ext cx="556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del módulo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1593031" y="2439123"/>
            <a:ext cx="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b="1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153617" y="2439125"/>
            <a:ext cx="578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objetivos al colaborador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1593031" y="2898360"/>
            <a:ext cx="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2153620" y="2898350"/>
            <a:ext cx="43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1257300" y="1070700"/>
            <a:ext cx="7677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2475" y="402348"/>
            <a:ext cx="2068450" cy="15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/>
          <p:nvPr/>
        </p:nvSpPr>
        <p:spPr>
          <a:xfrm>
            <a:off x="1593031" y="2898360"/>
            <a:ext cx="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b="1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2153620" y="2898350"/>
            <a:ext cx="43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Ejercicio práctico</a:t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5087175" y="2136000"/>
            <a:ext cx="338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Recap de nuestra primera sesión</a:t>
            </a:r>
            <a:endParaRPr sz="3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125" y="1422500"/>
            <a:ext cx="3526475" cy="235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Revisión de competencias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5025" y="1279900"/>
            <a:ext cx="2971525" cy="35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7950" y="1279900"/>
            <a:ext cx="2880480" cy="351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/>
          <p:nvPr/>
        </p:nvSpPr>
        <p:spPr>
          <a:xfrm>
            <a:off x="1218200" y="1296250"/>
            <a:ext cx="2971500" cy="3501900"/>
          </a:xfrm>
          <a:prstGeom prst="rect">
            <a:avLst/>
          </a:prstGeom>
          <a:noFill/>
          <a:ln cap="flat" cmpd="sng" w="28575">
            <a:solidFill>
              <a:srgbClr val="2F48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4807875" y="1288150"/>
            <a:ext cx="2880600" cy="3501900"/>
          </a:xfrm>
          <a:prstGeom prst="rect">
            <a:avLst/>
          </a:prstGeom>
          <a:noFill/>
          <a:ln cap="flat" cmpd="sng" w="28575">
            <a:solidFill>
              <a:srgbClr val="2F48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3225" y="563100"/>
            <a:ext cx="448800" cy="4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1439950"/>
            <a:ext cx="6868369" cy="313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9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Asignación de competencias a los cargos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/>
          <p:nvPr/>
        </p:nvSpPr>
        <p:spPr>
          <a:xfrm>
            <a:off x="1257300" y="1439950"/>
            <a:ext cx="6832800" cy="3137700"/>
          </a:xfrm>
          <a:prstGeom prst="rect">
            <a:avLst/>
          </a:prstGeom>
          <a:noFill/>
          <a:ln cap="flat" cmpd="sng" w="28575">
            <a:solidFill>
              <a:srgbClr val="2F48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4175" y="555000"/>
            <a:ext cx="448800" cy="4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/>
        </p:nvSpPr>
        <p:spPr>
          <a:xfrm>
            <a:off x="938125" y="1767125"/>
            <a:ext cx="7633800" cy="11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3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Objetivo?</a:t>
            </a:r>
            <a:endParaRPr sz="3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 txBox="1"/>
          <p:nvPr/>
        </p:nvSpPr>
        <p:spPr>
          <a:xfrm>
            <a:off x="1161250" y="486900"/>
            <a:ext cx="774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un Objetivo?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1161250" y="1279150"/>
            <a:ext cx="7448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Un objetivo es un resultado específico y medible que se busca alcanzar en un plazo determinado. Los objetivos son pasos concretos que conducen al logro de una meta más grande. Ayudan a establecer una dirección clara y permiten monitorear el progreso hacia el éxito.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BBF3D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Características clave de un objetivo efectivo:</a:t>
            </a:r>
            <a:endParaRPr b="1" sz="1300">
              <a:solidFill>
                <a:srgbClr val="FBBF3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FBBF3D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Específico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Define claramente qué se quiere lograr.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Medible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Se puede cuantificar o verificar de alguna manera.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Alcanzable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Realista, pero lo suficientemente desafiante.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Relevante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Alineado con la misión y visión de la empresa.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BBF3D"/>
              </a:buClr>
              <a:buSzPts val="1300"/>
              <a:buFont typeface="Source Sans Pro"/>
              <a:buChar char="●"/>
            </a:pP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Con un plazo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: Incluye un tiempo límite para su cumplimiento.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Este enfoque es conocido como </a:t>
            </a:r>
            <a:r>
              <a:rPr b="1"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objetivos SMART (Specific, Measurable, Achievable, Relevant, Time-bound)</a:t>
            </a:r>
            <a:r>
              <a:rPr lang="en" sz="1300">
                <a:solidFill>
                  <a:srgbClr val="2F48A7"/>
                </a:solidFill>
                <a:highlight>
                  <a:schemeClr val="lt1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300">
              <a:solidFill>
                <a:srgbClr val="2F48A7"/>
              </a:solidFill>
              <a:highlight>
                <a:schemeClr val="lt1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1161250" y="1071900"/>
            <a:ext cx="984900" cy="77400"/>
          </a:xfrm>
          <a:prstGeom prst="rect">
            <a:avLst/>
          </a:prstGeom>
          <a:solidFill>
            <a:srgbClr val="FBBF3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8875" y="2179750"/>
            <a:ext cx="984899" cy="98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