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066">
          <p15:clr>
            <a:srgbClr val="A4A3A4"/>
          </p15:clr>
        </p15:guide>
        <p15:guide id="2" pos="5528">
          <p15:clr>
            <a:srgbClr val="9AA0A6"/>
          </p15:clr>
        </p15:guide>
        <p15:guide id="3" pos="591">
          <p15:clr>
            <a:srgbClr val="9AA0A6"/>
          </p15:clr>
        </p15:guide>
        <p15:guide id="4" orient="horz" pos="177">
          <p15:clr>
            <a:srgbClr val="9AA0A6"/>
          </p15:clr>
        </p15:guide>
        <p15:guide id="5" pos="792">
          <p15:clr>
            <a:srgbClr val="9AA0A6"/>
          </p15:clr>
        </p15:guide>
        <p15:guide id="6" orient="horz" pos="355">
          <p15:clr>
            <a:srgbClr val="9AA0A6"/>
          </p15:clr>
        </p15:guide>
        <p15:guide id="7" orient="horz" pos="2884">
          <p15:clr>
            <a:srgbClr val="9AA0A6"/>
          </p15:clr>
        </p15:guide>
        <p15:guide id="8" orient="horz" pos="2073">
          <p15:clr>
            <a:srgbClr val="9AA0A6"/>
          </p15:clr>
        </p15:guide>
        <p15:guide id="9" orient="horz" pos="1080">
          <p15:clr>
            <a:srgbClr val="9AA0A6"/>
          </p15:clr>
        </p15:guide>
        <p15:guide id="10" orient="horz" pos="85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066" orient="horz"/>
        <p:guide pos="5528"/>
        <p:guide pos="591"/>
        <p:guide pos="177" orient="horz"/>
        <p:guide pos="792"/>
        <p:guide pos="355" orient="horz"/>
        <p:guide pos="2884" orient="horz"/>
        <p:guide pos="2073" orient="horz"/>
        <p:guide pos="1080" orient="horz"/>
        <p:guide pos="850" orient="horz"/>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32768c4c3ea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32768c4c3ea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32768c4c3ea_0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32768c4c3ea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32768c4c3ea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32768c4c3ea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32768c4c3ea_0_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32768c4c3ea_0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32768c4c3ea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32768c4c3ea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32768c4c3ea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32768c4c3ea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32768c4c3ea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32768c4c3ea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32768c4c3ea_0_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32768c4c3ea_0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32768c4c3ea_0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32768c4c3ea_0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32768c4c3ea_0_2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32768c4c3ea_0_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32768c4c3e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32768c4c3e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32768c4c3ea_0_2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32768c4c3ea_0_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32768c4c3ea_0_2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32768c4c3ea_0_2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195c5c13f80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195c5c13f80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32768c4c3ea_0_2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32768c4c3ea_0_2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32768c4c3ea_0_2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32768c4c3ea_0_2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32768c4c3ea_0_3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32768c4c3ea_0_3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32e0eb1b8b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32e0eb1b8b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195c5c13f8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195c5c13f8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1856efd912e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1856efd912e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1857a48ce39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1857a48ce39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1857a48ce39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1857a48ce39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195c5c13f80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195c5c13f80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32768c4c3ea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32768c4c3ea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32768c4c3ea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32768c4c3ea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32768c4c3ea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32768c4c3ea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1.jpg"/><Relationship Id="rId4" Type="http://schemas.openxmlformats.org/officeDocument/2006/relationships/image" Target="../media/image5.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16.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3.png"/><Relationship Id="rId8" Type="http://schemas.openxmlformats.org/officeDocument/2006/relationships/image" Target="../media/image5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12.png"/><Relationship Id="rId6"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png"/><Relationship Id="rId4" Type="http://schemas.openxmlformats.org/officeDocument/2006/relationships/image" Target="../media/image26.png"/><Relationship Id="rId5" Type="http://schemas.openxmlformats.org/officeDocument/2006/relationships/image" Target="../media/image25.png"/><Relationship Id="rId6"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21.png"/><Relationship Id="rId6" Type="http://schemas.openxmlformats.org/officeDocument/2006/relationships/image" Target="../media/image3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png"/><Relationship Id="rId4" Type="http://schemas.openxmlformats.org/officeDocument/2006/relationships/image" Target="../media/image23.png"/><Relationship Id="rId5" Type="http://schemas.openxmlformats.org/officeDocument/2006/relationships/image" Target="../media/image32.png"/><Relationship Id="rId6"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11.png"/><Relationship Id="rId5"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png"/><Relationship Id="rId4" Type="http://schemas.openxmlformats.org/officeDocument/2006/relationships/image" Target="../media/image40.png"/><Relationship Id="rId5" Type="http://schemas.openxmlformats.org/officeDocument/2006/relationships/image" Target="../media/image43.png"/><Relationship Id="rId6" Type="http://schemas.openxmlformats.org/officeDocument/2006/relationships/image" Target="../media/image3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9.jp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9.jpg"/><Relationship Id="rId4" Type="http://schemas.openxmlformats.org/officeDocument/2006/relationships/image" Target="../media/image3.png"/><Relationship Id="rId5" Type="http://schemas.openxmlformats.org/officeDocument/2006/relationships/image" Target="../media/image4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48.png"/><Relationship Id="rId4" Type="http://schemas.openxmlformats.org/officeDocument/2006/relationships/image" Target="../media/image3.png"/><Relationship Id="rId5"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9.jpg"/><Relationship Id="rId4" Type="http://schemas.openxmlformats.org/officeDocument/2006/relationships/hyperlink" Target="https://forms.gle/JVK1b7F311eXUHsu9" TargetMode="External"/><Relationship Id="rId5" Type="http://schemas.openxmlformats.org/officeDocument/2006/relationships/image" Target="../media/image3.png"/><Relationship Id="rId6" Type="http://schemas.openxmlformats.org/officeDocument/2006/relationships/image" Target="../media/image45.png"/><Relationship Id="rId7" Type="http://schemas.openxmlformats.org/officeDocument/2006/relationships/image" Target="../media/image4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4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1.jpg"/><Relationship Id="rId4" Type="http://schemas.openxmlformats.org/officeDocument/2006/relationships/image" Target="../media/image5.png"/><Relationship Id="rId5" Type="http://schemas.openxmlformats.org/officeDocument/2006/relationships/image" Target="../media/image39.png"/><Relationship Id="rId6"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9.jp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9.jp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9.jp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20.png"/><Relationship Id="rId5"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 name="Shape 53"/>
        <p:cNvGrpSpPr/>
        <p:nvPr/>
      </p:nvGrpSpPr>
      <p:grpSpPr>
        <a:xfrm>
          <a:off x="0" y="0"/>
          <a:ext cx="0" cy="0"/>
          <a:chOff x="0" y="0"/>
          <a:chExt cx="0" cy="0"/>
        </a:xfrm>
      </p:grpSpPr>
      <p:sp>
        <p:nvSpPr>
          <p:cNvPr id="54" name="Google Shape;54;p13"/>
          <p:cNvSpPr txBox="1"/>
          <p:nvPr/>
        </p:nvSpPr>
        <p:spPr>
          <a:xfrm>
            <a:off x="572550" y="2011500"/>
            <a:ext cx="6816300" cy="11205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en" sz="3800">
                <a:solidFill>
                  <a:schemeClr val="lt1"/>
                </a:solidFill>
                <a:latin typeface="Source Sans Pro"/>
                <a:ea typeface="Source Sans Pro"/>
                <a:cs typeface="Source Sans Pro"/>
                <a:sym typeface="Source Sans Pro"/>
              </a:rPr>
              <a:t>Introducción al LMS de Buk</a:t>
            </a:r>
            <a:endParaRPr sz="3800">
              <a:solidFill>
                <a:schemeClr val="lt1"/>
              </a:solidFill>
              <a:latin typeface="Source Sans Pro"/>
              <a:ea typeface="Source Sans Pro"/>
              <a:cs typeface="Source Sans Pro"/>
              <a:sym typeface="Source Sans Pro"/>
            </a:endParaRPr>
          </a:p>
          <a:p>
            <a:pPr indent="0" lvl="0" marL="0" rtl="0" algn="l">
              <a:lnSpc>
                <a:spcPct val="80000"/>
              </a:lnSpc>
              <a:spcBef>
                <a:spcPts val="0"/>
              </a:spcBef>
              <a:spcAft>
                <a:spcPts val="0"/>
              </a:spcAft>
              <a:buNone/>
            </a:pPr>
            <a:r>
              <a:rPr lang="en" sz="3800">
                <a:solidFill>
                  <a:srgbClr val="FBBF3D"/>
                </a:solidFill>
                <a:latin typeface="Source Sans Pro"/>
                <a:ea typeface="Source Sans Pro"/>
                <a:cs typeface="Source Sans Pro"/>
                <a:sym typeface="Source Sans Pro"/>
              </a:rPr>
              <a:t>Módulo LMS</a:t>
            </a:r>
            <a:endParaRPr sz="3800">
              <a:solidFill>
                <a:srgbClr val="FBBF3D"/>
              </a:solidFill>
              <a:latin typeface="Source Sans Pro"/>
              <a:ea typeface="Source Sans Pro"/>
              <a:cs typeface="Source Sans Pro"/>
              <a:sym typeface="Source Sans Pro"/>
            </a:endParaRPr>
          </a:p>
        </p:txBody>
      </p:sp>
      <p:pic>
        <p:nvPicPr>
          <p:cNvPr id="55" name="Google Shape;55;p13"/>
          <p:cNvPicPr preferRelativeResize="0"/>
          <p:nvPr/>
        </p:nvPicPr>
        <p:blipFill>
          <a:blip r:embed="rId4">
            <a:alphaModFix/>
          </a:blip>
          <a:stretch>
            <a:fillRect/>
          </a:stretch>
        </p:blipFill>
        <p:spPr>
          <a:xfrm>
            <a:off x="7112460" y="4405000"/>
            <a:ext cx="1663489" cy="461700"/>
          </a:xfrm>
          <a:prstGeom prst="rect">
            <a:avLst/>
          </a:prstGeom>
          <a:noFill/>
          <a:ln>
            <a:noFill/>
          </a:ln>
        </p:spPr>
      </p:pic>
      <p:pic>
        <p:nvPicPr>
          <p:cNvPr id="56" name="Google Shape;56;p13"/>
          <p:cNvPicPr preferRelativeResize="0"/>
          <p:nvPr/>
        </p:nvPicPr>
        <p:blipFill rotWithShape="1">
          <a:blip r:embed="rId5">
            <a:alphaModFix/>
          </a:blip>
          <a:srcRect b="0" l="0" r="0" t="0"/>
          <a:stretch/>
        </p:blipFill>
        <p:spPr>
          <a:xfrm>
            <a:off x="6152475" y="402348"/>
            <a:ext cx="2068450" cy="15163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2"/>
          <p:cNvSpPr/>
          <p:nvPr/>
        </p:nvSpPr>
        <p:spPr>
          <a:xfrm>
            <a:off x="-19775" y="-29675"/>
            <a:ext cx="593400" cy="5232600"/>
          </a:xfrm>
          <a:prstGeom prst="rect">
            <a:avLst/>
          </a:prstGeom>
          <a:solidFill>
            <a:srgbClr val="2F4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22"/>
          <p:cNvSpPr txBox="1"/>
          <p:nvPr/>
        </p:nvSpPr>
        <p:spPr>
          <a:xfrm>
            <a:off x="1161250" y="563100"/>
            <a:ext cx="60984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600">
                <a:solidFill>
                  <a:srgbClr val="2F48A7"/>
                </a:solidFill>
                <a:latin typeface="Source Sans Pro"/>
                <a:ea typeface="Source Sans Pro"/>
                <a:cs typeface="Source Sans Pro"/>
                <a:sym typeface="Source Sans Pro"/>
              </a:rPr>
              <a:t>Multimedia</a:t>
            </a:r>
            <a:endParaRPr b="1" sz="2600">
              <a:solidFill>
                <a:srgbClr val="2F48A7"/>
              </a:solidFill>
              <a:latin typeface="Source Sans Pro"/>
              <a:ea typeface="Source Sans Pro"/>
              <a:cs typeface="Source Sans Pro"/>
              <a:sym typeface="Source Sans Pro"/>
            </a:endParaRPr>
          </a:p>
        </p:txBody>
      </p:sp>
      <p:pic>
        <p:nvPicPr>
          <p:cNvPr id="150" name="Google Shape;150;p22"/>
          <p:cNvPicPr preferRelativeResize="0"/>
          <p:nvPr/>
        </p:nvPicPr>
        <p:blipFill>
          <a:blip r:embed="rId3">
            <a:alphaModFix/>
          </a:blip>
          <a:stretch>
            <a:fillRect/>
          </a:stretch>
        </p:blipFill>
        <p:spPr>
          <a:xfrm>
            <a:off x="8090225" y="4577609"/>
            <a:ext cx="685726" cy="289091"/>
          </a:xfrm>
          <a:prstGeom prst="rect">
            <a:avLst/>
          </a:prstGeom>
          <a:noFill/>
          <a:ln>
            <a:noFill/>
          </a:ln>
        </p:spPr>
      </p:pic>
      <p:sp>
        <p:nvSpPr>
          <p:cNvPr id="151" name="Google Shape;151;p22"/>
          <p:cNvSpPr txBox="1"/>
          <p:nvPr/>
        </p:nvSpPr>
        <p:spPr>
          <a:xfrm>
            <a:off x="1161250" y="1234450"/>
            <a:ext cx="73785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2F48A7"/>
                </a:solidFill>
                <a:highlight>
                  <a:schemeClr val="lt1"/>
                </a:highlight>
                <a:latin typeface="Source Sans Pro"/>
                <a:ea typeface="Source Sans Pro"/>
                <a:cs typeface="Source Sans Pro"/>
                <a:sym typeface="Source Sans Pro"/>
              </a:rPr>
              <a:t>La sección "Multimedia" en "Centro de datos" ofrece una amplia gama de funcionalidades que facilitan la gestión de archivos, incluyendo la capacidad de subir múltiples tipos de documentos, revisar historiales de carga, editar información y características del archivo.</a:t>
            </a:r>
            <a:endParaRPr sz="1000">
              <a:solidFill>
                <a:srgbClr val="2F48A7"/>
              </a:solidFill>
              <a:highlight>
                <a:schemeClr val="lt1"/>
              </a:highlight>
              <a:latin typeface="Source Sans Pro"/>
              <a:ea typeface="Source Sans Pro"/>
              <a:cs typeface="Source Sans Pro"/>
              <a:sym typeface="Source Sans Pro"/>
            </a:endParaRPr>
          </a:p>
          <a:p>
            <a:pPr indent="0" lvl="0" marL="0" rtl="0" algn="l">
              <a:spcBef>
                <a:spcPts val="0"/>
              </a:spcBef>
              <a:spcAft>
                <a:spcPts val="0"/>
              </a:spcAft>
              <a:buNone/>
            </a:pPr>
            <a:r>
              <a:t/>
            </a:r>
            <a:endParaRPr sz="1000">
              <a:solidFill>
                <a:schemeClr val="dk1"/>
              </a:solidFill>
              <a:highlight>
                <a:schemeClr val="lt1"/>
              </a:highlight>
              <a:latin typeface="Source Sans Pro"/>
              <a:ea typeface="Source Sans Pro"/>
              <a:cs typeface="Source Sans Pro"/>
              <a:sym typeface="Source Sans Pro"/>
            </a:endParaRPr>
          </a:p>
        </p:txBody>
      </p:sp>
      <p:sp>
        <p:nvSpPr>
          <p:cNvPr id="152" name="Google Shape;152;p22"/>
          <p:cNvSpPr/>
          <p:nvPr/>
        </p:nvSpPr>
        <p:spPr>
          <a:xfrm>
            <a:off x="1161250" y="1071900"/>
            <a:ext cx="984900" cy="77400"/>
          </a:xfrm>
          <a:prstGeom prst="rect">
            <a:avLst/>
          </a:prstGeom>
          <a:solidFill>
            <a:srgbClr val="FBBF3D"/>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3" name="Google Shape;153;p22"/>
          <p:cNvPicPr preferRelativeResize="0"/>
          <p:nvPr/>
        </p:nvPicPr>
        <p:blipFill>
          <a:blip r:embed="rId4">
            <a:alphaModFix/>
          </a:blip>
          <a:stretch>
            <a:fillRect/>
          </a:stretch>
        </p:blipFill>
        <p:spPr>
          <a:xfrm>
            <a:off x="1257288" y="2034850"/>
            <a:ext cx="6812623" cy="239185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3"/>
          <p:cNvSpPr/>
          <p:nvPr/>
        </p:nvSpPr>
        <p:spPr>
          <a:xfrm>
            <a:off x="-19775" y="-29675"/>
            <a:ext cx="593400" cy="5232600"/>
          </a:xfrm>
          <a:prstGeom prst="rect">
            <a:avLst/>
          </a:prstGeom>
          <a:solidFill>
            <a:srgbClr val="2F4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23"/>
          <p:cNvSpPr txBox="1"/>
          <p:nvPr/>
        </p:nvSpPr>
        <p:spPr>
          <a:xfrm>
            <a:off x="1161250" y="563100"/>
            <a:ext cx="60984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600">
                <a:solidFill>
                  <a:srgbClr val="2F48A7"/>
                </a:solidFill>
                <a:latin typeface="Source Sans Pro"/>
                <a:ea typeface="Source Sans Pro"/>
                <a:cs typeface="Source Sans Pro"/>
                <a:sym typeface="Source Sans Pro"/>
              </a:rPr>
              <a:t>Gamificación</a:t>
            </a:r>
            <a:endParaRPr b="1" sz="2600">
              <a:solidFill>
                <a:srgbClr val="2F48A7"/>
              </a:solidFill>
              <a:latin typeface="Source Sans Pro"/>
              <a:ea typeface="Source Sans Pro"/>
              <a:cs typeface="Source Sans Pro"/>
              <a:sym typeface="Source Sans Pro"/>
            </a:endParaRPr>
          </a:p>
        </p:txBody>
      </p:sp>
      <p:pic>
        <p:nvPicPr>
          <p:cNvPr id="160" name="Google Shape;160;p23"/>
          <p:cNvPicPr preferRelativeResize="0"/>
          <p:nvPr/>
        </p:nvPicPr>
        <p:blipFill>
          <a:blip r:embed="rId3">
            <a:alphaModFix/>
          </a:blip>
          <a:stretch>
            <a:fillRect/>
          </a:stretch>
        </p:blipFill>
        <p:spPr>
          <a:xfrm>
            <a:off x="8090225" y="4577609"/>
            <a:ext cx="685726" cy="289091"/>
          </a:xfrm>
          <a:prstGeom prst="rect">
            <a:avLst/>
          </a:prstGeom>
          <a:noFill/>
          <a:ln>
            <a:noFill/>
          </a:ln>
        </p:spPr>
      </p:pic>
      <p:sp>
        <p:nvSpPr>
          <p:cNvPr id="161" name="Google Shape;161;p23"/>
          <p:cNvSpPr txBox="1"/>
          <p:nvPr/>
        </p:nvSpPr>
        <p:spPr>
          <a:xfrm>
            <a:off x="1161250" y="1234450"/>
            <a:ext cx="7378500" cy="815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2F48A7"/>
                </a:solidFill>
                <a:highlight>
                  <a:schemeClr val="lt1"/>
                </a:highlight>
                <a:latin typeface="Source Sans Pro"/>
                <a:ea typeface="Source Sans Pro"/>
                <a:cs typeface="Source Sans Pro"/>
                <a:sym typeface="Source Sans Pro"/>
              </a:rPr>
              <a:t>Es </a:t>
            </a:r>
            <a:r>
              <a:rPr lang="en" sz="1050">
                <a:solidFill>
                  <a:srgbClr val="2F4DAA"/>
                </a:solidFill>
                <a:highlight>
                  <a:srgbClr val="FFFFFF"/>
                </a:highlight>
              </a:rPr>
              <a:t>un sistema que asigna puntos de experiencia a los usuarios a medida que completan hitos. La acumulación de estos puntos permite a los usuarios subir de nivel y obtener medallas de reconocimiento. </a:t>
            </a:r>
            <a:r>
              <a:rPr lang="en" sz="1000">
                <a:solidFill>
                  <a:srgbClr val="2F48A7"/>
                </a:solidFill>
                <a:highlight>
                  <a:schemeClr val="lt1"/>
                </a:highlight>
                <a:latin typeface="Source Sans Pro"/>
                <a:ea typeface="Source Sans Pro"/>
                <a:cs typeface="Source Sans Pro"/>
                <a:sym typeface="Source Sans Pro"/>
              </a:rPr>
              <a:t>Motiva a los equipos con badges, niveles y recompensas que promueven el compromiso.</a:t>
            </a:r>
            <a:endParaRPr sz="1000">
              <a:solidFill>
                <a:srgbClr val="2F48A7"/>
              </a:solidFill>
              <a:highlight>
                <a:schemeClr val="lt1"/>
              </a:highlight>
              <a:latin typeface="Source Sans Pro"/>
              <a:ea typeface="Source Sans Pro"/>
              <a:cs typeface="Source Sans Pro"/>
              <a:sym typeface="Source Sans Pro"/>
            </a:endParaRPr>
          </a:p>
          <a:p>
            <a:pPr indent="0" lvl="0" marL="0" rtl="0" algn="l">
              <a:spcBef>
                <a:spcPts val="0"/>
              </a:spcBef>
              <a:spcAft>
                <a:spcPts val="0"/>
              </a:spcAft>
              <a:buNone/>
            </a:pPr>
            <a:r>
              <a:t/>
            </a:r>
            <a:endParaRPr sz="1000">
              <a:solidFill>
                <a:schemeClr val="dk1"/>
              </a:solidFill>
              <a:highlight>
                <a:schemeClr val="lt1"/>
              </a:highlight>
              <a:latin typeface="Source Sans Pro"/>
              <a:ea typeface="Source Sans Pro"/>
              <a:cs typeface="Source Sans Pro"/>
              <a:sym typeface="Source Sans Pro"/>
            </a:endParaRPr>
          </a:p>
        </p:txBody>
      </p:sp>
      <p:sp>
        <p:nvSpPr>
          <p:cNvPr id="162" name="Google Shape;162;p23"/>
          <p:cNvSpPr/>
          <p:nvPr/>
        </p:nvSpPr>
        <p:spPr>
          <a:xfrm>
            <a:off x="1161250" y="1071900"/>
            <a:ext cx="984900" cy="77400"/>
          </a:xfrm>
          <a:prstGeom prst="rect">
            <a:avLst/>
          </a:prstGeom>
          <a:solidFill>
            <a:srgbClr val="FBBF3D"/>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3" name="Google Shape;163;p23"/>
          <p:cNvPicPr preferRelativeResize="0"/>
          <p:nvPr/>
        </p:nvPicPr>
        <p:blipFill>
          <a:blip r:embed="rId4">
            <a:alphaModFix/>
          </a:blip>
          <a:stretch>
            <a:fillRect/>
          </a:stretch>
        </p:blipFill>
        <p:spPr>
          <a:xfrm>
            <a:off x="1043100" y="1888675"/>
            <a:ext cx="3280723" cy="1510150"/>
          </a:xfrm>
          <a:prstGeom prst="rect">
            <a:avLst/>
          </a:prstGeom>
          <a:noFill/>
          <a:ln>
            <a:noFill/>
          </a:ln>
        </p:spPr>
      </p:pic>
      <p:pic>
        <p:nvPicPr>
          <p:cNvPr id="164" name="Google Shape;164;p23"/>
          <p:cNvPicPr preferRelativeResize="0"/>
          <p:nvPr/>
        </p:nvPicPr>
        <p:blipFill>
          <a:blip r:embed="rId5">
            <a:alphaModFix/>
          </a:blip>
          <a:stretch>
            <a:fillRect/>
          </a:stretch>
        </p:blipFill>
        <p:spPr>
          <a:xfrm>
            <a:off x="2306697" y="2472251"/>
            <a:ext cx="2991826" cy="1431549"/>
          </a:xfrm>
          <a:prstGeom prst="rect">
            <a:avLst/>
          </a:prstGeom>
          <a:noFill/>
          <a:ln>
            <a:noFill/>
          </a:ln>
        </p:spPr>
      </p:pic>
      <p:pic>
        <p:nvPicPr>
          <p:cNvPr id="165" name="Google Shape;165;p23"/>
          <p:cNvPicPr preferRelativeResize="0"/>
          <p:nvPr/>
        </p:nvPicPr>
        <p:blipFill>
          <a:blip r:embed="rId6">
            <a:alphaModFix/>
          </a:blip>
          <a:stretch>
            <a:fillRect/>
          </a:stretch>
        </p:blipFill>
        <p:spPr>
          <a:xfrm>
            <a:off x="3901075" y="2809176"/>
            <a:ext cx="2969149" cy="1431550"/>
          </a:xfrm>
          <a:prstGeom prst="rect">
            <a:avLst/>
          </a:prstGeom>
          <a:noFill/>
          <a:ln>
            <a:noFill/>
          </a:ln>
        </p:spPr>
      </p:pic>
      <p:pic>
        <p:nvPicPr>
          <p:cNvPr id="166" name="Google Shape;166;p23"/>
          <p:cNvPicPr preferRelativeResize="0"/>
          <p:nvPr/>
        </p:nvPicPr>
        <p:blipFill>
          <a:blip r:embed="rId7">
            <a:alphaModFix/>
          </a:blip>
          <a:stretch>
            <a:fillRect/>
          </a:stretch>
        </p:blipFill>
        <p:spPr>
          <a:xfrm>
            <a:off x="5852706" y="2218299"/>
            <a:ext cx="2687044" cy="1510150"/>
          </a:xfrm>
          <a:prstGeom prst="rect">
            <a:avLst/>
          </a:prstGeom>
          <a:noFill/>
          <a:ln>
            <a:noFill/>
          </a:ln>
        </p:spPr>
      </p:pic>
      <p:pic>
        <p:nvPicPr>
          <p:cNvPr id="167" name="Google Shape;167;p23"/>
          <p:cNvPicPr preferRelativeResize="0"/>
          <p:nvPr/>
        </p:nvPicPr>
        <p:blipFill>
          <a:blip r:embed="rId8">
            <a:alphaModFix/>
          </a:blip>
          <a:stretch>
            <a:fillRect/>
          </a:stretch>
        </p:blipFill>
        <p:spPr>
          <a:xfrm>
            <a:off x="7412101" y="2903181"/>
            <a:ext cx="984900" cy="65744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24"/>
          <p:cNvSpPr/>
          <p:nvPr/>
        </p:nvSpPr>
        <p:spPr>
          <a:xfrm>
            <a:off x="-19775" y="-29675"/>
            <a:ext cx="593400" cy="5232600"/>
          </a:xfrm>
          <a:prstGeom prst="rect">
            <a:avLst/>
          </a:prstGeom>
          <a:solidFill>
            <a:srgbClr val="2F4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24"/>
          <p:cNvSpPr txBox="1"/>
          <p:nvPr/>
        </p:nvSpPr>
        <p:spPr>
          <a:xfrm>
            <a:off x="1161250" y="563100"/>
            <a:ext cx="60984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600">
                <a:solidFill>
                  <a:srgbClr val="2F48A7"/>
                </a:solidFill>
                <a:latin typeface="Source Sans Pro"/>
                <a:ea typeface="Source Sans Pro"/>
                <a:cs typeface="Source Sans Pro"/>
                <a:sym typeface="Source Sans Pro"/>
              </a:rPr>
              <a:t>Categorías y carruseles</a:t>
            </a:r>
            <a:endParaRPr b="1" sz="2600">
              <a:solidFill>
                <a:srgbClr val="2F48A7"/>
              </a:solidFill>
              <a:latin typeface="Source Sans Pro"/>
              <a:ea typeface="Source Sans Pro"/>
              <a:cs typeface="Source Sans Pro"/>
              <a:sym typeface="Source Sans Pro"/>
            </a:endParaRPr>
          </a:p>
        </p:txBody>
      </p:sp>
      <p:pic>
        <p:nvPicPr>
          <p:cNvPr id="174" name="Google Shape;174;p24"/>
          <p:cNvPicPr preferRelativeResize="0"/>
          <p:nvPr/>
        </p:nvPicPr>
        <p:blipFill>
          <a:blip r:embed="rId3">
            <a:alphaModFix/>
          </a:blip>
          <a:stretch>
            <a:fillRect/>
          </a:stretch>
        </p:blipFill>
        <p:spPr>
          <a:xfrm>
            <a:off x="8090225" y="4577609"/>
            <a:ext cx="685726" cy="289091"/>
          </a:xfrm>
          <a:prstGeom prst="rect">
            <a:avLst/>
          </a:prstGeom>
          <a:noFill/>
          <a:ln>
            <a:noFill/>
          </a:ln>
        </p:spPr>
      </p:pic>
      <p:sp>
        <p:nvSpPr>
          <p:cNvPr id="175" name="Google Shape;175;p24"/>
          <p:cNvSpPr txBox="1"/>
          <p:nvPr/>
        </p:nvSpPr>
        <p:spPr>
          <a:xfrm>
            <a:off x="1161250" y="1234450"/>
            <a:ext cx="73785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2F48A7"/>
                </a:solidFill>
                <a:highlight>
                  <a:schemeClr val="lt1"/>
                </a:highlight>
                <a:latin typeface="Source Sans Pro"/>
                <a:ea typeface="Source Sans Pro"/>
                <a:cs typeface="Source Sans Pro"/>
                <a:sym typeface="Source Sans Pro"/>
              </a:rPr>
              <a:t>Las categorías te permitirán segmentar la vista general de los cursos y agruparlos.</a:t>
            </a:r>
            <a:endParaRPr sz="1000">
              <a:solidFill>
                <a:srgbClr val="2F48A7"/>
              </a:solidFill>
              <a:highlight>
                <a:schemeClr val="lt1"/>
              </a:highlight>
              <a:latin typeface="Source Sans Pro"/>
              <a:ea typeface="Source Sans Pro"/>
              <a:cs typeface="Source Sans Pro"/>
              <a:sym typeface="Source Sans Pro"/>
            </a:endParaRPr>
          </a:p>
          <a:p>
            <a:pPr indent="0" lvl="0" marL="0" rtl="0" algn="l">
              <a:spcBef>
                <a:spcPts val="0"/>
              </a:spcBef>
              <a:spcAft>
                <a:spcPts val="0"/>
              </a:spcAft>
              <a:buNone/>
            </a:pPr>
            <a:r>
              <a:rPr lang="en" sz="1000">
                <a:solidFill>
                  <a:srgbClr val="2F48A7"/>
                </a:solidFill>
                <a:highlight>
                  <a:schemeClr val="lt1"/>
                </a:highlight>
                <a:latin typeface="Source Sans Pro"/>
                <a:ea typeface="Source Sans Pro"/>
                <a:cs typeface="Source Sans Pro"/>
                <a:sym typeface="Source Sans Pro"/>
              </a:rPr>
              <a:t>Los carruseles son una vista en la plataforma LMS que te permite agrupar cursos por categorías y subcategorías o cursos manuales, que se mostrarán en el inicio de la vista del colaborador. </a:t>
            </a:r>
            <a:endParaRPr sz="1000">
              <a:solidFill>
                <a:schemeClr val="dk1"/>
              </a:solidFill>
              <a:highlight>
                <a:schemeClr val="lt1"/>
              </a:highlight>
              <a:latin typeface="Source Sans Pro"/>
              <a:ea typeface="Source Sans Pro"/>
              <a:cs typeface="Source Sans Pro"/>
              <a:sym typeface="Source Sans Pro"/>
            </a:endParaRPr>
          </a:p>
        </p:txBody>
      </p:sp>
      <p:sp>
        <p:nvSpPr>
          <p:cNvPr id="176" name="Google Shape;176;p24"/>
          <p:cNvSpPr/>
          <p:nvPr/>
        </p:nvSpPr>
        <p:spPr>
          <a:xfrm>
            <a:off x="1161250" y="1071900"/>
            <a:ext cx="984900" cy="77400"/>
          </a:xfrm>
          <a:prstGeom prst="rect">
            <a:avLst/>
          </a:prstGeom>
          <a:solidFill>
            <a:srgbClr val="FBBF3D"/>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7" name="Google Shape;177;p24"/>
          <p:cNvPicPr preferRelativeResize="0"/>
          <p:nvPr/>
        </p:nvPicPr>
        <p:blipFill>
          <a:blip r:embed="rId4">
            <a:alphaModFix/>
          </a:blip>
          <a:stretch>
            <a:fillRect/>
          </a:stretch>
        </p:blipFill>
        <p:spPr>
          <a:xfrm>
            <a:off x="938125" y="2033350"/>
            <a:ext cx="5395269" cy="1334383"/>
          </a:xfrm>
          <a:prstGeom prst="rect">
            <a:avLst/>
          </a:prstGeom>
          <a:noFill/>
          <a:ln>
            <a:noFill/>
          </a:ln>
        </p:spPr>
      </p:pic>
      <p:pic>
        <p:nvPicPr>
          <p:cNvPr id="178" name="Google Shape;178;p24"/>
          <p:cNvPicPr preferRelativeResize="0"/>
          <p:nvPr/>
        </p:nvPicPr>
        <p:blipFill>
          <a:blip r:embed="rId5">
            <a:alphaModFix/>
          </a:blip>
          <a:stretch>
            <a:fillRect/>
          </a:stretch>
        </p:blipFill>
        <p:spPr>
          <a:xfrm>
            <a:off x="2518279" y="3112668"/>
            <a:ext cx="4741371" cy="1334382"/>
          </a:xfrm>
          <a:prstGeom prst="rect">
            <a:avLst/>
          </a:prstGeom>
          <a:noFill/>
          <a:ln>
            <a:noFill/>
          </a:ln>
        </p:spPr>
      </p:pic>
      <p:pic>
        <p:nvPicPr>
          <p:cNvPr id="179" name="Google Shape;179;p24"/>
          <p:cNvPicPr preferRelativeResize="0"/>
          <p:nvPr/>
        </p:nvPicPr>
        <p:blipFill>
          <a:blip r:embed="rId6">
            <a:alphaModFix/>
          </a:blip>
          <a:stretch>
            <a:fillRect/>
          </a:stretch>
        </p:blipFill>
        <p:spPr>
          <a:xfrm>
            <a:off x="5788450" y="2533550"/>
            <a:ext cx="3086599" cy="13914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5"/>
          <p:cNvSpPr/>
          <p:nvPr/>
        </p:nvSpPr>
        <p:spPr>
          <a:xfrm>
            <a:off x="-19775" y="-29675"/>
            <a:ext cx="593400" cy="5232600"/>
          </a:xfrm>
          <a:prstGeom prst="rect">
            <a:avLst/>
          </a:prstGeom>
          <a:solidFill>
            <a:srgbClr val="2F4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25"/>
          <p:cNvSpPr txBox="1"/>
          <p:nvPr/>
        </p:nvSpPr>
        <p:spPr>
          <a:xfrm>
            <a:off x="1161250" y="563100"/>
            <a:ext cx="60984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600">
                <a:solidFill>
                  <a:srgbClr val="2F48A7"/>
                </a:solidFill>
                <a:latin typeface="Source Sans Pro"/>
                <a:ea typeface="Source Sans Pro"/>
                <a:cs typeface="Source Sans Pro"/>
                <a:sym typeface="Source Sans Pro"/>
              </a:rPr>
              <a:t>Rutas de aprendizaje</a:t>
            </a:r>
            <a:endParaRPr b="1" sz="2600">
              <a:solidFill>
                <a:srgbClr val="2F48A7"/>
              </a:solidFill>
              <a:latin typeface="Source Sans Pro"/>
              <a:ea typeface="Source Sans Pro"/>
              <a:cs typeface="Source Sans Pro"/>
              <a:sym typeface="Source Sans Pro"/>
            </a:endParaRPr>
          </a:p>
        </p:txBody>
      </p:sp>
      <p:pic>
        <p:nvPicPr>
          <p:cNvPr id="186" name="Google Shape;186;p25"/>
          <p:cNvPicPr preferRelativeResize="0"/>
          <p:nvPr/>
        </p:nvPicPr>
        <p:blipFill>
          <a:blip r:embed="rId3">
            <a:alphaModFix/>
          </a:blip>
          <a:stretch>
            <a:fillRect/>
          </a:stretch>
        </p:blipFill>
        <p:spPr>
          <a:xfrm>
            <a:off x="8090225" y="4577609"/>
            <a:ext cx="685726" cy="289091"/>
          </a:xfrm>
          <a:prstGeom prst="rect">
            <a:avLst/>
          </a:prstGeom>
          <a:noFill/>
          <a:ln>
            <a:noFill/>
          </a:ln>
        </p:spPr>
      </p:pic>
      <p:sp>
        <p:nvSpPr>
          <p:cNvPr id="187" name="Google Shape;187;p25"/>
          <p:cNvSpPr txBox="1"/>
          <p:nvPr/>
        </p:nvSpPr>
        <p:spPr>
          <a:xfrm>
            <a:off x="1161250" y="1234450"/>
            <a:ext cx="73785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2F48A7"/>
                </a:solidFill>
                <a:highlight>
                  <a:schemeClr val="lt1"/>
                </a:highlight>
                <a:latin typeface="Source Sans Pro"/>
                <a:ea typeface="Source Sans Pro"/>
                <a:cs typeface="Source Sans Pro"/>
                <a:sym typeface="Source Sans Pro"/>
              </a:rPr>
              <a:t>es un plan estructurado y organizado de actividades, recursos y contenidos diseñados para guiar a una persona en el desarrollo de habilidades, competencias o conocimientos específicos. Es un enfoque que permite a los participantes avanzar de manera progresiva y lógica hacia un objetivo de aprendizaje claro, con base en una secuencia planificada.</a:t>
            </a:r>
            <a:endParaRPr sz="1000">
              <a:solidFill>
                <a:schemeClr val="dk1"/>
              </a:solidFill>
              <a:highlight>
                <a:schemeClr val="lt1"/>
              </a:highlight>
              <a:latin typeface="Source Sans Pro"/>
              <a:ea typeface="Source Sans Pro"/>
              <a:cs typeface="Source Sans Pro"/>
              <a:sym typeface="Source Sans Pro"/>
            </a:endParaRPr>
          </a:p>
        </p:txBody>
      </p:sp>
      <p:sp>
        <p:nvSpPr>
          <p:cNvPr id="188" name="Google Shape;188;p25"/>
          <p:cNvSpPr/>
          <p:nvPr/>
        </p:nvSpPr>
        <p:spPr>
          <a:xfrm>
            <a:off x="1161250" y="1071900"/>
            <a:ext cx="984900" cy="77400"/>
          </a:xfrm>
          <a:prstGeom prst="rect">
            <a:avLst/>
          </a:prstGeom>
          <a:solidFill>
            <a:srgbClr val="FBBF3D"/>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9" name="Google Shape;189;p25"/>
          <p:cNvPicPr preferRelativeResize="0"/>
          <p:nvPr/>
        </p:nvPicPr>
        <p:blipFill>
          <a:blip r:embed="rId4">
            <a:alphaModFix/>
          </a:blip>
          <a:stretch>
            <a:fillRect/>
          </a:stretch>
        </p:blipFill>
        <p:spPr>
          <a:xfrm>
            <a:off x="2005013" y="2075327"/>
            <a:ext cx="5133976" cy="231687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26"/>
          <p:cNvSpPr/>
          <p:nvPr/>
        </p:nvSpPr>
        <p:spPr>
          <a:xfrm>
            <a:off x="-19775" y="-29675"/>
            <a:ext cx="593400" cy="5232600"/>
          </a:xfrm>
          <a:prstGeom prst="rect">
            <a:avLst/>
          </a:prstGeom>
          <a:solidFill>
            <a:srgbClr val="2F4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26"/>
          <p:cNvSpPr txBox="1"/>
          <p:nvPr/>
        </p:nvSpPr>
        <p:spPr>
          <a:xfrm>
            <a:off x="1161250" y="563100"/>
            <a:ext cx="60984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600">
                <a:solidFill>
                  <a:srgbClr val="2F48A7"/>
                </a:solidFill>
                <a:latin typeface="Source Sans Pro"/>
                <a:ea typeface="Source Sans Pro"/>
                <a:cs typeface="Source Sans Pro"/>
                <a:sym typeface="Source Sans Pro"/>
              </a:rPr>
              <a:t>Diplomas y certificados</a:t>
            </a:r>
            <a:endParaRPr b="1" sz="2600">
              <a:solidFill>
                <a:srgbClr val="2F48A7"/>
              </a:solidFill>
              <a:latin typeface="Source Sans Pro"/>
              <a:ea typeface="Source Sans Pro"/>
              <a:cs typeface="Source Sans Pro"/>
              <a:sym typeface="Source Sans Pro"/>
            </a:endParaRPr>
          </a:p>
        </p:txBody>
      </p:sp>
      <p:pic>
        <p:nvPicPr>
          <p:cNvPr id="196" name="Google Shape;196;p26"/>
          <p:cNvPicPr preferRelativeResize="0"/>
          <p:nvPr/>
        </p:nvPicPr>
        <p:blipFill>
          <a:blip r:embed="rId3">
            <a:alphaModFix/>
          </a:blip>
          <a:stretch>
            <a:fillRect/>
          </a:stretch>
        </p:blipFill>
        <p:spPr>
          <a:xfrm>
            <a:off x="8090225" y="4577609"/>
            <a:ext cx="685726" cy="289091"/>
          </a:xfrm>
          <a:prstGeom prst="rect">
            <a:avLst/>
          </a:prstGeom>
          <a:noFill/>
          <a:ln>
            <a:noFill/>
          </a:ln>
        </p:spPr>
      </p:pic>
      <p:sp>
        <p:nvSpPr>
          <p:cNvPr id="197" name="Google Shape;197;p26"/>
          <p:cNvSpPr txBox="1"/>
          <p:nvPr/>
        </p:nvSpPr>
        <p:spPr>
          <a:xfrm>
            <a:off x="1161250" y="1234450"/>
            <a:ext cx="73785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2F48A7"/>
                </a:solidFill>
                <a:highlight>
                  <a:schemeClr val="lt1"/>
                </a:highlight>
                <a:latin typeface="Source Sans Pro"/>
                <a:ea typeface="Source Sans Pro"/>
                <a:cs typeface="Source Sans Pro"/>
                <a:sym typeface="Source Sans Pro"/>
              </a:rPr>
              <a:t>Diploma: certifica que un usuario ha finalizado un determinado curso.</a:t>
            </a:r>
            <a:endParaRPr sz="1000">
              <a:solidFill>
                <a:srgbClr val="2F48A7"/>
              </a:solidFill>
              <a:highlight>
                <a:schemeClr val="lt1"/>
              </a:highlight>
              <a:latin typeface="Source Sans Pro"/>
              <a:ea typeface="Source Sans Pro"/>
              <a:cs typeface="Source Sans Pro"/>
              <a:sym typeface="Source Sans Pro"/>
            </a:endParaRPr>
          </a:p>
          <a:p>
            <a:pPr indent="0" lvl="0" marL="0" rtl="0" algn="l">
              <a:spcBef>
                <a:spcPts val="0"/>
              </a:spcBef>
              <a:spcAft>
                <a:spcPts val="0"/>
              </a:spcAft>
              <a:buNone/>
            </a:pPr>
            <a:r>
              <a:rPr lang="en" sz="1000">
                <a:solidFill>
                  <a:srgbClr val="2F48A7"/>
                </a:solidFill>
                <a:highlight>
                  <a:schemeClr val="lt1"/>
                </a:highlight>
                <a:latin typeface="Source Sans Pro"/>
                <a:ea typeface="Source Sans Pro"/>
                <a:cs typeface="Source Sans Pro"/>
                <a:sym typeface="Source Sans Pro"/>
              </a:rPr>
              <a:t>Certificado: certifica que un usuario ha finalizado un conjunto de cursos.</a:t>
            </a:r>
            <a:endParaRPr sz="1000">
              <a:solidFill>
                <a:srgbClr val="2F48A7"/>
              </a:solidFill>
              <a:highlight>
                <a:schemeClr val="lt1"/>
              </a:highlight>
              <a:latin typeface="Source Sans Pro"/>
              <a:ea typeface="Source Sans Pro"/>
              <a:cs typeface="Source Sans Pro"/>
              <a:sym typeface="Source Sans Pro"/>
            </a:endParaRPr>
          </a:p>
        </p:txBody>
      </p:sp>
      <p:sp>
        <p:nvSpPr>
          <p:cNvPr id="198" name="Google Shape;198;p26"/>
          <p:cNvSpPr/>
          <p:nvPr/>
        </p:nvSpPr>
        <p:spPr>
          <a:xfrm>
            <a:off x="1161250" y="1071900"/>
            <a:ext cx="984900" cy="77400"/>
          </a:xfrm>
          <a:prstGeom prst="rect">
            <a:avLst/>
          </a:prstGeom>
          <a:solidFill>
            <a:srgbClr val="FBBF3D"/>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9" name="Google Shape;199;p26"/>
          <p:cNvPicPr preferRelativeResize="0"/>
          <p:nvPr/>
        </p:nvPicPr>
        <p:blipFill>
          <a:blip r:embed="rId4">
            <a:alphaModFix/>
          </a:blip>
          <a:stretch>
            <a:fillRect/>
          </a:stretch>
        </p:blipFill>
        <p:spPr>
          <a:xfrm>
            <a:off x="1633575" y="1812200"/>
            <a:ext cx="5876837" cy="29577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27"/>
          <p:cNvSpPr/>
          <p:nvPr/>
        </p:nvSpPr>
        <p:spPr>
          <a:xfrm>
            <a:off x="-19775" y="-29675"/>
            <a:ext cx="593400" cy="5232600"/>
          </a:xfrm>
          <a:prstGeom prst="rect">
            <a:avLst/>
          </a:prstGeom>
          <a:solidFill>
            <a:srgbClr val="2F4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27"/>
          <p:cNvSpPr txBox="1"/>
          <p:nvPr/>
        </p:nvSpPr>
        <p:spPr>
          <a:xfrm>
            <a:off x="1161250" y="563100"/>
            <a:ext cx="60984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600">
                <a:solidFill>
                  <a:srgbClr val="2F48A7"/>
                </a:solidFill>
                <a:latin typeface="Source Sans Pro"/>
                <a:ea typeface="Source Sans Pro"/>
                <a:cs typeface="Source Sans Pro"/>
                <a:sym typeface="Source Sans Pro"/>
              </a:rPr>
              <a:t>Constancias SIRCE	</a:t>
            </a:r>
            <a:endParaRPr b="1" sz="2600">
              <a:solidFill>
                <a:srgbClr val="2F48A7"/>
              </a:solidFill>
              <a:latin typeface="Source Sans Pro"/>
              <a:ea typeface="Source Sans Pro"/>
              <a:cs typeface="Source Sans Pro"/>
              <a:sym typeface="Source Sans Pro"/>
            </a:endParaRPr>
          </a:p>
        </p:txBody>
      </p:sp>
      <p:pic>
        <p:nvPicPr>
          <p:cNvPr id="206" name="Google Shape;206;p27"/>
          <p:cNvPicPr preferRelativeResize="0"/>
          <p:nvPr/>
        </p:nvPicPr>
        <p:blipFill>
          <a:blip r:embed="rId3">
            <a:alphaModFix/>
          </a:blip>
          <a:stretch>
            <a:fillRect/>
          </a:stretch>
        </p:blipFill>
        <p:spPr>
          <a:xfrm>
            <a:off x="8090225" y="4577609"/>
            <a:ext cx="685726" cy="289091"/>
          </a:xfrm>
          <a:prstGeom prst="rect">
            <a:avLst/>
          </a:prstGeom>
          <a:noFill/>
          <a:ln>
            <a:noFill/>
          </a:ln>
        </p:spPr>
      </p:pic>
      <p:sp>
        <p:nvSpPr>
          <p:cNvPr id="207" name="Google Shape;207;p27"/>
          <p:cNvSpPr txBox="1"/>
          <p:nvPr/>
        </p:nvSpPr>
        <p:spPr>
          <a:xfrm>
            <a:off x="1161250" y="1234450"/>
            <a:ext cx="73785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2F48A7"/>
                </a:solidFill>
                <a:highlight>
                  <a:schemeClr val="lt1"/>
                </a:highlight>
                <a:latin typeface="Source Sans Pro"/>
                <a:ea typeface="Source Sans Pro"/>
                <a:cs typeface="Source Sans Pro"/>
                <a:sym typeface="Source Sans Pro"/>
              </a:rPr>
              <a:t>Es un documento que certifica que un trabajador ha recibido una capacitación específica en un tema relacionado con su trabajo, como seguridad en el manejo de maquinaria, primeros auxilios, prevención de riesgos, entre otros.</a:t>
            </a:r>
            <a:endParaRPr sz="1000">
              <a:solidFill>
                <a:srgbClr val="2F48A7"/>
              </a:solidFill>
              <a:highlight>
                <a:schemeClr val="lt1"/>
              </a:highlight>
              <a:latin typeface="Source Sans Pro"/>
              <a:ea typeface="Source Sans Pro"/>
              <a:cs typeface="Source Sans Pro"/>
              <a:sym typeface="Source Sans Pro"/>
            </a:endParaRPr>
          </a:p>
          <a:p>
            <a:pPr indent="0" lvl="0" marL="0" rtl="0" algn="l">
              <a:spcBef>
                <a:spcPts val="0"/>
              </a:spcBef>
              <a:spcAft>
                <a:spcPts val="0"/>
              </a:spcAft>
              <a:buNone/>
            </a:pPr>
            <a:r>
              <a:rPr lang="en" sz="1000">
                <a:solidFill>
                  <a:srgbClr val="2F48A7"/>
                </a:solidFill>
                <a:highlight>
                  <a:schemeClr val="lt1"/>
                </a:highlight>
                <a:latin typeface="Source Sans Pro"/>
                <a:ea typeface="Source Sans Pro"/>
                <a:cs typeface="Source Sans Pro"/>
                <a:sym typeface="Source Sans Pro"/>
              </a:rPr>
              <a:t>Es importante porque demuestra que el trabajador ha sido capacitado y cumple con las normativas de seguridad establecidas por la Secretaría del Trabajo y Previsión Social (STPS).</a:t>
            </a:r>
            <a:r>
              <a:rPr lang="en" sz="1000">
                <a:solidFill>
                  <a:srgbClr val="2F48A7"/>
                </a:solidFill>
                <a:highlight>
                  <a:schemeClr val="lt1"/>
                </a:highlight>
                <a:latin typeface="Source Sans Pro"/>
                <a:ea typeface="Source Sans Pro"/>
                <a:cs typeface="Source Sans Pro"/>
                <a:sym typeface="Source Sans Pro"/>
              </a:rPr>
              <a:t>.</a:t>
            </a:r>
            <a:endParaRPr sz="1000">
              <a:solidFill>
                <a:srgbClr val="2F48A7"/>
              </a:solidFill>
              <a:highlight>
                <a:schemeClr val="lt1"/>
              </a:highlight>
              <a:latin typeface="Source Sans Pro"/>
              <a:ea typeface="Source Sans Pro"/>
              <a:cs typeface="Source Sans Pro"/>
              <a:sym typeface="Source Sans Pro"/>
            </a:endParaRPr>
          </a:p>
        </p:txBody>
      </p:sp>
      <p:sp>
        <p:nvSpPr>
          <p:cNvPr id="208" name="Google Shape;208;p27"/>
          <p:cNvSpPr/>
          <p:nvPr/>
        </p:nvSpPr>
        <p:spPr>
          <a:xfrm>
            <a:off x="1161250" y="1071900"/>
            <a:ext cx="984900" cy="77400"/>
          </a:xfrm>
          <a:prstGeom prst="rect">
            <a:avLst/>
          </a:prstGeom>
          <a:solidFill>
            <a:srgbClr val="FBBF3D"/>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9" name="Google Shape;209;p27"/>
          <p:cNvPicPr preferRelativeResize="0"/>
          <p:nvPr/>
        </p:nvPicPr>
        <p:blipFill>
          <a:blip r:embed="rId4">
            <a:alphaModFix/>
          </a:blip>
          <a:stretch>
            <a:fillRect/>
          </a:stretch>
        </p:blipFill>
        <p:spPr>
          <a:xfrm>
            <a:off x="1298787" y="2057797"/>
            <a:ext cx="6546426" cy="383250"/>
          </a:xfrm>
          <a:prstGeom prst="rect">
            <a:avLst/>
          </a:prstGeom>
          <a:noFill/>
          <a:ln>
            <a:noFill/>
          </a:ln>
        </p:spPr>
      </p:pic>
      <p:pic>
        <p:nvPicPr>
          <p:cNvPr id="210" name="Google Shape;210;p27"/>
          <p:cNvPicPr preferRelativeResize="0"/>
          <p:nvPr/>
        </p:nvPicPr>
        <p:blipFill>
          <a:blip r:embed="rId5">
            <a:alphaModFix/>
          </a:blip>
          <a:stretch>
            <a:fillRect/>
          </a:stretch>
        </p:blipFill>
        <p:spPr>
          <a:xfrm>
            <a:off x="1681013" y="2463997"/>
            <a:ext cx="2740657" cy="2503627"/>
          </a:xfrm>
          <a:prstGeom prst="rect">
            <a:avLst/>
          </a:prstGeom>
          <a:noFill/>
          <a:ln>
            <a:noFill/>
          </a:ln>
        </p:spPr>
      </p:pic>
      <p:pic>
        <p:nvPicPr>
          <p:cNvPr id="211" name="Google Shape;211;p27"/>
          <p:cNvPicPr preferRelativeResize="0"/>
          <p:nvPr/>
        </p:nvPicPr>
        <p:blipFill>
          <a:blip r:embed="rId6">
            <a:alphaModFix/>
          </a:blip>
          <a:stretch>
            <a:fillRect/>
          </a:stretch>
        </p:blipFill>
        <p:spPr>
          <a:xfrm>
            <a:off x="4557269" y="2516985"/>
            <a:ext cx="2808089" cy="239765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28"/>
          <p:cNvSpPr/>
          <p:nvPr/>
        </p:nvSpPr>
        <p:spPr>
          <a:xfrm>
            <a:off x="-19775" y="-29675"/>
            <a:ext cx="593400" cy="5232600"/>
          </a:xfrm>
          <a:prstGeom prst="rect">
            <a:avLst/>
          </a:prstGeom>
          <a:solidFill>
            <a:srgbClr val="2F4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7" name="Google Shape;217;p28"/>
          <p:cNvPicPr preferRelativeResize="0"/>
          <p:nvPr/>
        </p:nvPicPr>
        <p:blipFill>
          <a:blip r:embed="rId3">
            <a:alphaModFix/>
          </a:blip>
          <a:stretch>
            <a:fillRect/>
          </a:stretch>
        </p:blipFill>
        <p:spPr>
          <a:xfrm>
            <a:off x="8090225" y="4577609"/>
            <a:ext cx="685726" cy="289091"/>
          </a:xfrm>
          <a:prstGeom prst="rect">
            <a:avLst/>
          </a:prstGeom>
          <a:noFill/>
          <a:ln>
            <a:noFill/>
          </a:ln>
        </p:spPr>
      </p:pic>
      <p:sp>
        <p:nvSpPr>
          <p:cNvPr id="218" name="Google Shape;218;p28"/>
          <p:cNvSpPr txBox="1"/>
          <p:nvPr/>
        </p:nvSpPr>
        <p:spPr>
          <a:xfrm>
            <a:off x="1173000" y="1278250"/>
            <a:ext cx="73785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2F48A7"/>
                </a:solidFill>
                <a:highlight>
                  <a:schemeClr val="lt1"/>
                </a:highlight>
                <a:latin typeface="Source Sans Pro"/>
                <a:ea typeface="Source Sans Pro"/>
                <a:cs typeface="Source Sans Pro"/>
                <a:sym typeface="Source Sans Pro"/>
              </a:rPr>
              <a:t>Si tienes activa la extensión "Buk Copilot" podrás ser asistido por inteligencia artificial dentro del módulo.	</a:t>
            </a:r>
            <a:endParaRPr sz="1000">
              <a:solidFill>
                <a:srgbClr val="2F48A7"/>
              </a:solidFill>
              <a:highlight>
                <a:schemeClr val="lt1"/>
              </a:highlight>
              <a:latin typeface="Source Sans Pro"/>
              <a:ea typeface="Source Sans Pro"/>
              <a:cs typeface="Source Sans Pro"/>
              <a:sym typeface="Source Sans Pro"/>
            </a:endParaRPr>
          </a:p>
          <a:p>
            <a:pPr indent="0" lvl="0" marL="0" rtl="0" algn="l">
              <a:spcBef>
                <a:spcPts val="0"/>
              </a:spcBef>
              <a:spcAft>
                <a:spcPts val="0"/>
              </a:spcAft>
              <a:buNone/>
            </a:pPr>
            <a:r>
              <a:t/>
            </a:r>
            <a:endParaRPr sz="1000">
              <a:solidFill>
                <a:srgbClr val="2F48A7"/>
              </a:solidFill>
              <a:highlight>
                <a:schemeClr val="lt1"/>
              </a:highlight>
              <a:latin typeface="Source Sans Pro"/>
              <a:ea typeface="Source Sans Pro"/>
              <a:cs typeface="Source Sans Pro"/>
              <a:sym typeface="Source Sans Pro"/>
            </a:endParaRPr>
          </a:p>
        </p:txBody>
      </p:sp>
      <p:pic>
        <p:nvPicPr>
          <p:cNvPr id="219" name="Google Shape;219;p28"/>
          <p:cNvPicPr preferRelativeResize="0"/>
          <p:nvPr/>
        </p:nvPicPr>
        <p:blipFill>
          <a:blip r:embed="rId4">
            <a:alphaModFix/>
          </a:blip>
          <a:stretch>
            <a:fillRect/>
          </a:stretch>
        </p:blipFill>
        <p:spPr>
          <a:xfrm>
            <a:off x="729125" y="1940650"/>
            <a:ext cx="7685761" cy="223795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29"/>
          <p:cNvSpPr/>
          <p:nvPr/>
        </p:nvSpPr>
        <p:spPr>
          <a:xfrm>
            <a:off x="-19775" y="-29675"/>
            <a:ext cx="593400" cy="5232600"/>
          </a:xfrm>
          <a:prstGeom prst="rect">
            <a:avLst/>
          </a:prstGeom>
          <a:solidFill>
            <a:srgbClr val="2F4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29"/>
          <p:cNvSpPr txBox="1"/>
          <p:nvPr/>
        </p:nvSpPr>
        <p:spPr>
          <a:xfrm>
            <a:off x="1161250" y="563100"/>
            <a:ext cx="7614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2F48A7"/>
                </a:solidFill>
                <a:latin typeface="Source Sans Pro"/>
                <a:ea typeface="Source Sans Pro"/>
                <a:cs typeface="Source Sans Pro"/>
                <a:sym typeface="Source Sans Pro"/>
              </a:rPr>
              <a:t>Creación de evaluaciones para cursos e-learning con Buk Copilot</a:t>
            </a:r>
            <a:endParaRPr b="1" sz="2000">
              <a:solidFill>
                <a:srgbClr val="2F48A7"/>
              </a:solidFill>
              <a:latin typeface="Source Sans Pro"/>
              <a:ea typeface="Source Sans Pro"/>
              <a:cs typeface="Source Sans Pro"/>
              <a:sym typeface="Source Sans Pro"/>
            </a:endParaRPr>
          </a:p>
        </p:txBody>
      </p:sp>
      <p:pic>
        <p:nvPicPr>
          <p:cNvPr id="226" name="Google Shape;226;p29"/>
          <p:cNvPicPr preferRelativeResize="0"/>
          <p:nvPr/>
        </p:nvPicPr>
        <p:blipFill>
          <a:blip r:embed="rId3">
            <a:alphaModFix/>
          </a:blip>
          <a:stretch>
            <a:fillRect/>
          </a:stretch>
        </p:blipFill>
        <p:spPr>
          <a:xfrm>
            <a:off x="8090225" y="4577609"/>
            <a:ext cx="685726" cy="289091"/>
          </a:xfrm>
          <a:prstGeom prst="rect">
            <a:avLst/>
          </a:prstGeom>
          <a:noFill/>
          <a:ln>
            <a:noFill/>
          </a:ln>
        </p:spPr>
      </p:pic>
      <p:sp>
        <p:nvSpPr>
          <p:cNvPr id="227" name="Google Shape;227;p29"/>
          <p:cNvSpPr txBox="1"/>
          <p:nvPr/>
        </p:nvSpPr>
        <p:spPr>
          <a:xfrm>
            <a:off x="1161250" y="1234450"/>
            <a:ext cx="73785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2F48A7"/>
                </a:solidFill>
                <a:highlight>
                  <a:schemeClr val="lt1"/>
                </a:highlight>
                <a:latin typeface="Source Sans Pro"/>
                <a:ea typeface="Source Sans Pro"/>
                <a:cs typeface="Source Sans Pro"/>
                <a:sym typeface="Source Sans Pro"/>
              </a:rPr>
              <a:t>Ahora, puedes recibir asistencia automatizada para diseñar cuestionarios personalizados en menos tiempo. Optimiza tu proceso de evaluación con sugerencias inteligentes y ahorra esfuerzo en cada paso.</a:t>
            </a:r>
            <a:endParaRPr sz="1000">
              <a:solidFill>
                <a:srgbClr val="2F48A7"/>
              </a:solidFill>
              <a:highlight>
                <a:schemeClr val="lt1"/>
              </a:highlight>
              <a:latin typeface="Source Sans Pro"/>
              <a:ea typeface="Source Sans Pro"/>
              <a:cs typeface="Source Sans Pro"/>
              <a:sym typeface="Source Sans Pro"/>
            </a:endParaRPr>
          </a:p>
        </p:txBody>
      </p:sp>
      <p:sp>
        <p:nvSpPr>
          <p:cNvPr id="228" name="Google Shape;228;p29"/>
          <p:cNvSpPr/>
          <p:nvPr/>
        </p:nvSpPr>
        <p:spPr>
          <a:xfrm>
            <a:off x="1161250" y="1071900"/>
            <a:ext cx="984900" cy="77400"/>
          </a:xfrm>
          <a:prstGeom prst="rect">
            <a:avLst/>
          </a:prstGeom>
          <a:solidFill>
            <a:srgbClr val="FBBF3D"/>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9" name="Google Shape;229;p29"/>
          <p:cNvPicPr preferRelativeResize="0"/>
          <p:nvPr/>
        </p:nvPicPr>
        <p:blipFill>
          <a:blip r:embed="rId4">
            <a:alphaModFix/>
          </a:blip>
          <a:stretch>
            <a:fillRect/>
          </a:stretch>
        </p:blipFill>
        <p:spPr>
          <a:xfrm>
            <a:off x="1113050" y="1812208"/>
            <a:ext cx="3574350" cy="1591525"/>
          </a:xfrm>
          <a:prstGeom prst="rect">
            <a:avLst/>
          </a:prstGeom>
          <a:noFill/>
          <a:ln>
            <a:noFill/>
          </a:ln>
        </p:spPr>
      </p:pic>
      <p:pic>
        <p:nvPicPr>
          <p:cNvPr id="230" name="Google Shape;230;p29"/>
          <p:cNvPicPr preferRelativeResize="0"/>
          <p:nvPr/>
        </p:nvPicPr>
        <p:blipFill>
          <a:blip r:embed="rId5">
            <a:alphaModFix/>
          </a:blip>
          <a:stretch>
            <a:fillRect/>
          </a:stretch>
        </p:blipFill>
        <p:spPr>
          <a:xfrm>
            <a:off x="3611038" y="2550208"/>
            <a:ext cx="3325677" cy="1480800"/>
          </a:xfrm>
          <a:prstGeom prst="rect">
            <a:avLst/>
          </a:prstGeom>
          <a:noFill/>
          <a:ln>
            <a:noFill/>
          </a:ln>
        </p:spPr>
      </p:pic>
      <p:pic>
        <p:nvPicPr>
          <p:cNvPr id="231" name="Google Shape;231;p29"/>
          <p:cNvPicPr preferRelativeResize="0"/>
          <p:nvPr/>
        </p:nvPicPr>
        <p:blipFill>
          <a:blip r:embed="rId6">
            <a:alphaModFix/>
          </a:blip>
          <a:stretch>
            <a:fillRect/>
          </a:stretch>
        </p:blipFill>
        <p:spPr>
          <a:xfrm>
            <a:off x="5226825" y="2993350"/>
            <a:ext cx="3325670" cy="14808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30"/>
          <p:cNvSpPr/>
          <p:nvPr/>
        </p:nvSpPr>
        <p:spPr>
          <a:xfrm>
            <a:off x="-19775" y="-29675"/>
            <a:ext cx="593400" cy="5232600"/>
          </a:xfrm>
          <a:prstGeom prst="rect">
            <a:avLst/>
          </a:prstGeom>
          <a:solidFill>
            <a:srgbClr val="2F4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30"/>
          <p:cNvSpPr txBox="1"/>
          <p:nvPr/>
        </p:nvSpPr>
        <p:spPr>
          <a:xfrm>
            <a:off x="1161250" y="563100"/>
            <a:ext cx="76146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600">
                <a:solidFill>
                  <a:srgbClr val="2F48A7"/>
                </a:solidFill>
                <a:latin typeface="Source Sans Pro"/>
                <a:ea typeface="Source Sans Pro"/>
                <a:cs typeface="Source Sans Pro"/>
                <a:sym typeface="Source Sans Pro"/>
              </a:rPr>
              <a:t>Creación de rutas de aprendizaje con Buk Copilot</a:t>
            </a:r>
            <a:endParaRPr b="1" sz="2600">
              <a:solidFill>
                <a:srgbClr val="2F48A7"/>
              </a:solidFill>
              <a:latin typeface="Source Sans Pro"/>
              <a:ea typeface="Source Sans Pro"/>
              <a:cs typeface="Source Sans Pro"/>
              <a:sym typeface="Source Sans Pro"/>
            </a:endParaRPr>
          </a:p>
        </p:txBody>
      </p:sp>
      <p:pic>
        <p:nvPicPr>
          <p:cNvPr id="238" name="Google Shape;238;p30"/>
          <p:cNvPicPr preferRelativeResize="0"/>
          <p:nvPr/>
        </p:nvPicPr>
        <p:blipFill>
          <a:blip r:embed="rId3">
            <a:alphaModFix/>
          </a:blip>
          <a:stretch>
            <a:fillRect/>
          </a:stretch>
        </p:blipFill>
        <p:spPr>
          <a:xfrm>
            <a:off x="8090225" y="4577609"/>
            <a:ext cx="685726" cy="289091"/>
          </a:xfrm>
          <a:prstGeom prst="rect">
            <a:avLst/>
          </a:prstGeom>
          <a:noFill/>
          <a:ln>
            <a:noFill/>
          </a:ln>
        </p:spPr>
      </p:pic>
      <p:sp>
        <p:nvSpPr>
          <p:cNvPr id="239" name="Google Shape;239;p30"/>
          <p:cNvSpPr txBox="1"/>
          <p:nvPr/>
        </p:nvSpPr>
        <p:spPr>
          <a:xfrm>
            <a:off x="1161250" y="1234450"/>
            <a:ext cx="73785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2F48A7"/>
                </a:solidFill>
                <a:highlight>
                  <a:schemeClr val="lt1"/>
                </a:highlight>
                <a:latin typeface="Source Sans Pro"/>
                <a:ea typeface="Source Sans Pro"/>
                <a:cs typeface="Source Sans Pro"/>
                <a:sym typeface="Source Sans Pro"/>
              </a:rPr>
              <a:t>Buk Copilot es nuestra nueva herramienta de inteligencia artificial que simplifica la creación de rutas de aprendizaje personalizadas con cursos propios y de Bukplay, ordenados de forma óptima.</a:t>
            </a:r>
            <a:endParaRPr sz="1000">
              <a:solidFill>
                <a:srgbClr val="2F48A7"/>
              </a:solidFill>
              <a:highlight>
                <a:schemeClr val="lt1"/>
              </a:highlight>
              <a:latin typeface="Source Sans Pro"/>
              <a:ea typeface="Source Sans Pro"/>
              <a:cs typeface="Source Sans Pro"/>
              <a:sym typeface="Source Sans Pro"/>
            </a:endParaRPr>
          </a:p>
        </p:txBody>
      </p:sp>
      <p:sp>
        <p:nvSpPr>
          <p:cNvPr id="240" name="Google Shape;240;p30"/>
          <p:cNvSpPr/>
          <p:nvPr/>
        </p:nvSpPr>
        <p:spPr>
          <a:xfrm>
            <a:off x="1161250" y="1071900"/>
            <a:ext cx="984900" cy="77400"/>
          </a:xfrm>
          <a:prstGeom prst="rect">
            <a:avLst/>
          </a:prstGeom>
          <a:solidFill>
            <a:srgbClr val="FBBF3D"/>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1" name="Google Shape;241;p30"/>
          <p:cNvPicPr preferRelativeResize="0"/>
          <p:nvPr/>
        </p:nvPicPr>
        <p:blipFill>
          <a:blip r:embed="rId4">
            <a:alphaModFix/>
          </a:blip>
          <a:stretch>
            <a:fillRect/>
          </a:stretch>
        </p:blipFill>
        <p:spPr>
          <a:xfrm>
            <a:off x="1161250" y="1812199"/>
            <a:ext cx="4464751" cy="1993125"/>
          </a:xfrm>
          <a:prstGeom prst="rect">
            <a:avLst/>
          </a:prstGeom>
          <a:noFill/>
          <a:ln>
            <a:noFill/>
          </a:ln>
        </p:spPr>
      </p:pic>
      <p:pic>
        <p:nvPicPr>
          <p:cNvPr id="242" name="Google Shape;242;p30"/>
          <p:cNvPicPr preferRelativeResize="0"/>
          <p:nvPr/>
        </p:nvPicPr>
        <p:blipFill>
          <a:blip r:embed="rId5">
            <a:alphaModFix/>
          </a:blip>
          <a:stretch>
            <a:fillRect/>
          </a:stretch>
        </p:blipFill>
        <p:spPr>
          <a:xfrm>
            <a:off x="5743425" y="2253731"/>
            <a:ext cx="2913749" cy="1398594"/>
          </a:xfrm>
          <a:prstGeom prst="rect">
            <a:avLst/>
          </a:prstGeom>
          <a:noFill/>
          <a:ln>
            <a:noFill/>
          </a:ln>
        </p:spPr>
      </p:pic>
      <p:pic>
        <p:nvPicPr>
          <p:cNvPr id="243" name="Google Shape;243;p30"/>
          <p:cNvPicPr preferRelativeResize="0"/>
          <p:nvPr/>
        </p:nvPicPr>
        <p:blipFill>
          <a:blip r:embed="rId6">
            <a:alphaModFix/>
          </a:blip>
          <a:stretch>
            <a:fillRect/>
          </a:stretch>
        </p:blipFill>
        <p:spPr>
          <a:xfrm>
            <a:off x="3312625" y="2910925"/>
            <a:ext cx="2806601" cy="19088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31"/>
          <p:cNvSpPr/>
          <p:nvPr/>
        </p:nvSpPr>
        <p:spPr>
          <a:xfrm>
            <a:off x="-19775" y="-29675"/>
            <a:ext cx="593400" cy="5232600"/>
          </a:xfrm>
          <a:prstGeom prst="rect">
            <a:avLst/>
          </a:prstGeom>
          <a:solidFill>
            <a:srgbClr val="2F4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31"/>
          <p:cNvSpPr txBox="1"/>
          <p:nvPr/>
        </p:nvSpPr>
        <p:spPr>
          <a:xfrm>
            <a:off x="1161250" y="563100"/>
            <a:ext cx="76146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600">
                <a:solidFill>
                  <a:srgbClr val="2F48A7"/>
                </a:solidFill>
                <a:latin typeface="Source Sans Pro"/>
                <a:ea typeface="Source Sans Pro"/>
                <a:cs typeface="Source Sans Pro"/>
                <a:sym typeface="Source Sans Pro"/>
              </a:rPr>
              <a:t>Crea cursos de tipo e-learning, meeting y webinar</a:t>
            </a:r>
            <a:endParaRPr b="1" sz="2600">
              <a:solidFill>
                <a:srgbClr val="2F48A7"/>
              </a:solidFill>
              <a:latin typeface="Source Sans Pro"/>
              <a:ea typeface="Source Sans Pro"/>
              <a:cs typeface="Source Sans Pro"/>
              <a:sym typeface="Source Sans Pro"/>
            </a:endParaRPr>
          </a:p>
        </p:txBody>
      </p:sp>
      <p:pic>
        <p:nvPicPr>
          <p:cNvPr id="250" name="Google Shape;250;p31"/>
          <p:cNvPicPr preferRelativeResize="0"/>
          <p:nvPr/>
        </p:nvPicPr>
        <p:blipFill>
          <a:blip r:embed="rId3">
            <a:alphaModFix/>
          </a:blip>
          <a:stretch>
            <a:fillRect/>
          </a:stretch>
        </p:blipFill>
        <p:spPr>
          <a:xfrm>
            <a:off x="8090225" y="4577609"/>
            <a:ext cx="685726" cy="289091"/>
          </a:xfrm>
          <a:prstGeom prst="rect">
            <a:avLst/>
          </a:prstGeom>
          <a:noFill/>
          <a:ln>
            <a:noFill/>
          </a:ln>
        </p:spPr>
      </p:pic>
      <p:sp>
        <p:nvSpPr>
          <p:cNvPr id="251" name="Google Shape;251;p31"/>
          <p:cNvSpPr txBox="1"/>
          <p:nvPr/>
        </p:nvSpPr>
        <p:spPr>
          <a:xfrm>
            <a:off x="1161250" y="1234450"/>
            <a:ext cx="36792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2F48A7"/>
                </a:solidFill>
                <a:highlight>
                  <a:schemeClr val="lt1"/>
                </a:highlight>
                <a:latin typeface="Source Sans Pro"/>
                <a:ea typeface="Source Sans Pro"/>
                <a:cs typeface="Source Sans Pro"/>
                <a:sym typeface="Source Sans Pro"/>
              </a:rPr>
              <a:t>El LMS de Buk permite la creación de diferentes tipos de cursos para satisfacer diversas necesidades de aprendizaje en una organización. </a:t>
            </a:r>
            <a:endParaRPr sz="1000">
              <a:solidFill>
                <a:srgbClr val="2F48A7"/>
              </a:solidFill>
              <a:highlight>
                <a:schemeClr val="lt1"/>
              </a:highlight>
              <a:latin typeface="Source Sans Pro"/>
              <a:ea typeface="Source Sans Pro"/>
              <a:cs typeface="Source Sans Pro"/>
              <a:sym typeface="Source Sans Pro"/>
            </a:endParaRPr>
          </a:p>
          <a:p>
            <a:pPr indent="0" lvl="0" marL="0" rtl="0" algn="l">
              <a:spcBef>
                <a:spcPts val="0"/>
              </a:spcBef>
              <a:spcAft>
                <a:spcPts val="0"/>
              </a:spcAft>
              <a:buNone/>
            </a:pPr>
            <a:r>
              <a:t/>
            </a:r>
            <a:endParaRPr sz="1000">
              <a:solidFill>
                <a:srgbClr val="2F48A7"/>
              </a:solidFill>
              <a:highlight>
                <a:schemeClr val="lt1"/>
              </a:highlight>
              <a:latin typeface="Source Sans Pro"/>
              <a:ea typeface="Source Sans Pro"/>
              <a:cs typeface="Source Sans Pro"/>
              <a:sym typeface="Source Sans Pro"/>
            </a:endParaRPr>
          </a:p>
          <a:p>
            <a:pPr indent="0" lvl="0" marL="0" rtl="0" algn="l">
              <a:spcBef>
                <a:spcPts val="0"/>
              </a:spcBef>
              <a:spcAft>
                <a:spcPts val="0"/>
              </a:spcAft>
              <a:buNone/>
            </a:pPr>
            <a:r>
              <a:rPr b="1" lang="en" sz="1000">
                <a:solidFill>
                  <a:srgbClr val="2F48A7"/>
                </a:solidFill>
                <a:highlight>
                  <a:schemeClr val="lt1"/>
                </a:highlight>
                <a:latin typeface="Source Sans Pro"/>
                <a:ea typeface="Source Sans Pro"/>
                <a:cs typeface="Source Sans Pro"/>
                <a:sym typeface="Source Sans Pro"/>
              </a:rPr>
              <a:t>E-learning:</a:t>
            </a:r>
            <a:r>
              <a:rPr lang="en" sz="1000">
                <a:solidFill>
                  <a:srgbClr val="2F48A7"/>
                </a:solidFill>
                <a:highlight>
                  <a:schemeClr val="lt1"/>
                </a:highlight>
                <a:latin typeface="Source Sans Pro"/>
                <a:ea typeface="Source Sans Pro"/>
                <a:cs typeface="Source Sans Pro"/>
                <a:sym typeface="Source Sans Pro"/>
              </a:rPr>
              <a:t> Diseñado para capacitaciones autoguiadas, donde los colaboradores pueden acceder al contenido a su propio ritmo desde cualquier dispositivo. Es ideal para temas técnicos o programas de desarrollo continuo.</a:t>
            </a:r>
            <a:endParaRPr sz="1000">
              <a:solidFill>
                <a:srgbClr val="2F48A7"/>
              </a:solidFill>
              <a:highlight>
                <a:schemeClr val="lt1"/>
              </a:highlight>
              <a:latin typeface="Source Sans Pro"/>
              <a:ea typeface="Source Sans Pro"/>
              <a:cs typeface="Source Sans Pro"/>
              <a:sym typeface="Source Sans Pro"/>
            </a:endParaRPr>
          </a:p>
          <a:p>
            <a:pPr indent="0" lvl="0" marL="0" rtl="0" algn="l">
              <a:spcBef>
                <a:spcPts val="0"/>
              </a:spcBef>
              <a:spcAft>
                <a:spcPts val="0"/>
              </a:spcAft>
              <a:buNone/>
            </a:pPr>
            <a:r>
              <a:t/>
            </a:r>
            <a:endParaRPr sz="1000">
              <a:solidFill>
                <a:srgbClr val="2F48A7"/>
              </a:solidFill>
              <a:highlight>
                <a:schemeClr val="lt1"/>
              </a:highlight>
              <a:latin typeface="Source Sans Pro"/>
              <a:ea typeface="Source Sans Pro"/>
              <a:cs typeface="Source Sans Pro"/>
              <a:sym typeface="Source Sans Pro"/>
            </a:endParaRPr>
          </a:p>
          <a:p>
            <a:pPr indent="0" lvl="0" marL="0" rtl="0" algn="l">
              <a:spcBef>
                <a:spcPts val="0"/>
              </a:spcBef>
              <a:spcAft>
                <a:spcPts val="0"/>
              </a:spcAft>
              <a:buNone/>
            </a:pPr>
            <a:r>
              <a:rPr b="1" lang="en" sz="1000">
                <a:solidFill>
                  <a:srgbClr val="2F48A7"/>
                </a:solidFill>
                <a:highlight>
                  <a:schemeClr val="lt1"/>
                </a:highlight>
                <a:latin typeface="Source Sans Pro"/>
                <a:ea typeface="Source Sans Pro"/>
                <a:cs typeface="Source Sans Pro"/>
                <a:sym typeface="Source Sans Pro"/>
              </a:rPr>
              <a:t>Meeting:</a:t>
            </a:r>
            <a:r>
              <a:rPr lang="en" sz="1000">
                <a:solidFill>
                  <a:srgbClr val="2F48A7"/>
                </a:solidFill>
                <a:highlight>
                  <a:schemeClr val="lt1"/>
                </a:highlight>
                <a:latin typeface="Source Sans Pro"/>
                <a:ea typeface="Source Sans Pro"/>
                <a:cs typeface="Source Sans Pro"/>
                <a:sym typeface="Source Sans Pro"/>
              </a:rPr>
              <a:t> Cursos en formato de reuniones en vivo, que fomentan la interacción directa entre instructores y participantes. Perfecto para sesiones colaborativas o discusiones en equipo.</a:t>
            </a:r>
            <a:endParaRPr sz="1000">
              <a:solidFill>
                <a:srgbClr val="2F48A7"/>
              </a:solidFill>
              <a:highlight>
                <a:schemeClr val="lt1"/>
              </a:highlight>
              <a:latin typeface="Source Sans Pro"/>
              <a:ea typeface="Source Sans Pro"/>
              <a:cs typeface="Source Sans Pro"/>
              <a:sym typeface="Source Sans Pro"/>
            </a:endParaRPr>
          </a:p>
          <a:p>
            <a:pPr indent="0" lvl="0" marL="0" rtl="0" algn="l">
              <a:spcBef>
                <a:spcPts val="0"/>
              </a:spcBef>
              <a:spcAft>
                <a:spcPts val="0"/>
              </a:spcAft>
              <a:buNone/>
            </a:pPr>
            <a:r>
              <a:t/>
            </a:r>
            <a:endParaRPr sz="1000">
              <a:solidFill>
                <a:srgbClr val="2F48A7"/>
              </a:solidFill>
              <a:highlight>
                <a:schemeClr val="lt1"/>
              </a:highlight>
              <a:latin typeface="Source Sans Pro"/>
              <a:ea typeface="Source Sans Pro"/>
              <a:cs typeface="Source Sans Pro"/>
              <a:sym typeface="Source Sans Pro"/>
            </a:endParaRPr>
          </a:p>
          <a:p>
            <a:pPr indent="0" lvl="0" marL="0" rtl="0" algn="l">
              <a:spcBef>
                <a:spcPts val="0"/>
              </a:spcBef>
              <a:spcAft>
                <a:spcPts val="0"/>
              </a:spcAft>
              <a:buNone/>
            </a:pPr>
            <a:r>
              <a:rPr b="1" lang="en" sz="1000">
                <a:solidFill>
                  <a:srgbClr val="2F48A7"/>
                </a:solidFill>
                <a:highlight>
                  <a:schemeClr val="lt1"/>
                </a:highlight>
                <a:latin typeface="Source Sans Pro"/>
                <a:ea typeface="Source Sans Pro"/>
                <a:cs typeface="Source Sans Pro"/>
                <a:sym typeface="Source Sans Pro"/>
              </a:rPr>
              <a:t>Webinar: </a:t>
            </a:r>
            <a:r>
              <a:rPr lang="en" sz="1000">
                <a:solidFill>
                  <a:srgbClr val="2F48A7"/>
                </a:solidFill>
                <a:highlight>
                  <a:schemeClr val="lt1"/>
                </a:highlight>
                <a:latin typeface="Source Sans Pro"/>
                <a:ea typeface="Source Sans Pro"/>
                <a:cs typeface="Source Sans Pro"/>
                <a:sym typeface="Source Sans Pro"/>
              </a:rPr>
              <a:t>Capacitaciones transmitidas en vivo a una audiencia amplia, combinando presentaciones dinámicas con herramientas de interacción como preguntas y respuestas. Excelente para lanzamientos o entrenamientos masivos.</a:t>
            </a:r>
            <a:endParaRPr sz="1000">
              <a:solidFill>
                <a:srgbClr val="2F48A7"/>
              </a:solidFill>
              <a:highlight>
                <a:schemeClr val="lt1"/>
              </a:highlight>
              <a:latin typeface="Source Sans Pro"/>
              <a:ea typeface="Source Sans Pro"/>
              <a:cs typeface="Source Sans Pro"/>
              <a:sym typeface="Source Sans Pro"/>
            </a:endParaRPr>
          </a:p>
          <a:p>
            <a:pPr indent="0" lvl="0" marL="0" rtl="0" algn="l">
              <a:spcBef>
                <a:spcPts val="0"/>
              </a:spcBef>
              <a:spcAft>
                <a:spcPts val="0"/>
              </a:spcAft>
              <a:buNone/>
            </a:pPr>
            <a:r>
              <a:t/>
            </a:r>
            <a:endParaRPr sz="1000">
              <a:solidFill>
                <a:srgbClr val="2F48A7"/>
              </a:solidFill>
              <a:highlight>
                <a:schemeClr val="lt1"/>
              </a:highlight>
              <a:latin typeface="Source Sans Pro"/>
              <a:ea typeface="Source Sans Pro"/>
              <a:cs typeface="Source Sans Pro"/>
              <a:sym typeface="Source Sans Pro"/>
            </a:endParaRPr>
          </a:p>
        </p:txBody>
      </p:sp>
      <p:sp>
        <p:nvSpPr>
          <p:cNvPr id="252" name="Google Shape;252;p31"/>
          <p:cNvSpPr/>
          <p:nvPr/>
        </p:nvSpPr>
        <p:spPr>
          <a:xfrm>
            <a:off x="1161250" y="1071900"/>
            <a:ext cx="984900" cy="77400"/>
          </a:xfrm>
          <a:prstGeom prst="rect">
            <a:avLst/>
          </a:prstGeom>
          <a:solidFill>
            <a:srgbClr val="FBBF3D"/>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3" name="Google Shape;253;p31"/>
          <p:cNvPicPr preferRelativeResize="0"/>
          <p:nvPr/>
        </p:nvPicPr>
        <p:blipFill>
          <a:blip r:embed="rId4">
            <a:alphaModFix/>
          </a:blip>
          <a:stretch>
            <a:fillRect/>
          </a:stretch>
        </p:blipFill>
        <p:spPr>
          <a:xfrm>
            <a:off x="4988000" y="1659550"/>
            <a:ext cx="3932976" cy="1975501"/>
          </a:xfrm>
          <a:prstGeom prst="rect">
            <a:avLst/>
          </a:prstGeom>
          <a:noFill/>
          <a:ln>
            <a:noFill/>
          </a:ln>
        </p:spPr>
      </p:pic>
      <p:sp>
        <p:nvSpPr>
          <p:cNvPr id="254" name="Google Shape;254;p31"/>
          <p:cNvSpPr/>
          <p:nvPr/>
        </p:nvSpPr>
        <p:spPr>
          <a:xfrm>
            <a:off x="8090225" y="1761475"/>
            <a:ext cx="751500" cy="7986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14"/>
          <p:cNvSpPr/>
          <p:nvPr/>
        </p:nvSpPr>
        <p:spPr>
          <a:xfrm>
            <a:off x="-19775" y="-29675"/>
            <a:ext cx="593400" cy="5232600"/>
          </a:xfrm>
          <a:prstGeom prst="rect">
            <a:avLst/>
          </a:prstGeom>
          <a:solidFill>
            <a:srgbClr val="2F4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4"/>
          <p:cNvSpPr txBox="1"/>
          <p:nvPr/>
        </p:nvSpPr>
        <p:spPr>
          <a:xfrm>
            <a:off x="1161250" y="563100"/>
            <a:ext cx="4881000" cy="9852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 sz="2600">
                <a:solidFill>
                  <a:srgbClr val="2F48A7"/>
                </a:solidFill>
                <a:latin typeface="Source Sans Pro"/>
                <a:ea typeface="Source Sans Pro"/>
                <a:cs typeface="Source Sans Pro"/>
                <a:sym typeface="Source Sans Pro"/>
              </a:rPr>
              <a:t>Nuestro equipo</a:t>
            </a:r>
            <a:endParaRPr b="1" sz="2600">
              <a:solidFill>
                <a:srgbClr val="2F48A7"/>
              </a:solidFill>
              <a:latin typeface="Source Sans Pro"/>
              <a:ea typeface="Source Sans Pro"/>
              <a:cs typeface="Source Sans Pro"/>
              <a:sym typeface="Source Sans Pro"/>
            </a:endParaRPr>
          </a:p>
          <a:p>
            <a:pPr indent="0" lvl="0" marL="0" rtl="0" algn="l">
              <a:lnSpc>
                <a:spcPct val="100000"/>
              </a:lnSpc>
              <a:spcBef>
                <a:spcPts val="0"/>
              </a:spcBef>
              <a:spcAft>
                <a:spcPts val="0"/>
              </a:spcAft>
              <a:buNone/>
            </a:pPr>
            <a:r>
              <a:rPr b="1" lang="en" sz="2600">
                <a:solidFill>
                  <a:srgbClr val="FBBF3D"/>
                </a:solidFill>
                <a:latin typeface="Source Sans Pro"/>
                <a:ea typeface="Source Sans Pro"/>
                <a:cs typeface="Source Sans Pro"/>
                <a:sym typeface="Source Sans Pro"/>
              </a:rPr>
              <a:t>Customer Solutions Specialist</a:t>
            </a:r>
            <a:endParaRPr b="1" sz="2600">
              <a:solidFill>
                <a:srgbClr val="FBBF3D"/>
              </a:solidFill>
              <a:latin typeface="Source Sans Pro"/>
              <a:ea typeface="Source Sans Pro"/>
              <a:cs typeface="Source Sans Pro"/>
              <a:sym typeface="Source Sans Pro"/>
            </a:endParaRPr>
          </a:p>
        </p:txBody>
      </p:sp>
      <p:pic>
        <p:nvPicPr>
          <p:cNvPr id="63" name="Google Shape;63;p14"/>
          <p:cNvPicPr preferRelativeResize="0"/>
          <p:nvPr/>
        </p:nvPicPr>
        <p:blipFill>
          <a:blip r:embed="rId3">
            <a:alphaModFix/>
          </a:blip>
          <a:stretch>
            <a:fillRect/>
          </a:stretch>
        </p:blipFill>
        <p:spPr>
          <a:xfrm>
            <a:off x="8090225" y="4577609"/>
            <a:ext cx="685726" cy="289091"/>
          </a:xfrm>
          <a:prstGeom prst="rect">
            <a:avLst/>
          </a:prstGeom>
          <a:noFill/>
          <a:ln>
            <a:noFill/>
          </a:ln>
        </p:spPr>
      </p:pic>
      <p:grpSp>
        <p:nvGrpSpPr>
          <p:cNvPr id="64" name="Google Shape;64;p14"/>
          <p:cNvGrpSpPr/>
          <p:nvPr/>
        </p:nvGrpSpPr>
        <p:grpSpPr>
          <a:xfrm>
            <a:off x="2941171" y="3303504"/>
            <a:ext cx="1458900" cy="653600"/>
            <a:chOff x="2082596" y="3303504"/>
            <a:chExt cx="1458900" cy="653600"/>
          </a:xfrm>
        </p:grpSpPr>
        <p:sp>
          <p:nvSpPr>
            <p:cNvPr id="65" name="Google Shape;65;p14"/>
            <p:cNvSpPr txBox="1"/>
            <p:nvPr/>
          </p:nvSpPr>
          <p:spPr>
            <a:xfrm>
              <a:off x="2082596" y="3303504"/>
              <a:ext cx="14589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solidFill>
                    <a:srgbClr val="2F48A7"/>
                  </a:solidFill>
                  <a:latin typeface="Source Sans Pro"/>
                  <a:ea typeface="Source Sans Pro"/>
                  <a:cs typeface="Source Sans Pro"/>
                  <a:sym typeface="Source Sans Pro"/>
                </a:rPr>
                <a:t>Kevin Carmona</a:t>
              </a:r>
              <a:endParaRPr>
                <a:solidFill>
                  <a:srgbClr val="2F48A7"/>
                </a:solidFill>
              </a:endParaRPr>
            </a:p>
          </p:txBody>
        </p:sp>
        <p:sp>
          <p:nvSpPr>
            <p:cNvPr id="66" name="Google Shape;66;p14"/>
            <p:cNvSpPr txBox="1"/>
            <p:nvPr/>
          </p:nvSpPr>
          <p:spPr>
            <a:xfrm>
              <a:off x="2082596" y="3526004"/>
              <a:ext cx="14589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800">
                  <a:solidFill>
                    <a:srgbClr val="2F48A7"/>
                  </a:solidFill>
                  <a:highlight>
                    <a:schemeClr val="lt1"/>
                  </a:highlight>
                  <a:latin typeface="Source Sans Pro"/>
                  <a:ea typeface="Source Sans Pro"/>
                  <a:cs typeface="Source Sans Pro"/>
                  <a:sym typeface="Source Sans Pro"/>
                </a:rPr>
                <a:t>Especialista en nómina, estructura y workflows.</a:t>
              </a:r>
              <a:endParaRPr sz="1200">
                <a:solidFill>
                  <a:srgbClr val="2F48A7"/>
                </a:solidFill>
                <a:latin typeface="Source Sans Pro"/>
                <a:ea typeface="Source Sans Pro"/>
                <a:cs typeface="Source Sans Pro"/>
                <a:sym typeface="Source Sans Pro"/>
              </a:endParaRPr>
            </a:p>
          </p:txBody>
        </p:sp>
      </p:grpSp>
      <p:grpSp>
        <p:nvGrpSpPr>
          <p:cNvPr id="67" name="Google Shape;67;p14"/>
          <p:cNvGrpSpPr/>
          <p:nvPr/>
        </p:nvGrpSpPr>
        <p:grpSpPr>
          <a:xfrm>
            <a:off x="5573185" y="3263404"/>
            <a:ext cx="1458900" cy="653600"/>
            <a:chOff x="5942960" y="3303504"/>
            <a:chExt cx="1458900" cy="653600"/>
          </a:xfrm>
        </p:grpSpPr>
        <p:sp>
          <p:nvSpPr>
            <p:cNvPr id="68" name="Google Shape;68;p14"/>
            <p:cNvSpPr txBox="1"/>
            <p:nvPr/>
          </p:nvSpPr>
          <p:spPr>
            <a:xfrm>
              <a:off x="5942960" y="3303504"/>
              <a:ext cx="14589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solidFill>
                    <a:srgbClr val="2F48A7"/>
                  </a:solidFill>
                  <a:latin typeface="Source Sans Pro"/>
                  <a:ea typeface="Source Sans Pro"/>
                  <a:cs typeface="Source Sans Pro"/>
                  <a:sym typeface="Source Sans Pro"/>
                </a:rPr>
                <a:t>Manuel Jasso</a:t>
              </a:r>
              <a:endParaRPr b="1" sz="1200">
                <a:solidFill>
                  <a:srgbClr val="2F48A7"/>
                </a:solidFill>
                <a:latin typeface="Source Sans Pro"/>
                <a:ea typeface="Source Sans Pro"/>
                <a:cs typeface="Source Sans Pro"/>
                <a:sym typeface="Source Sans Pro"/>
              </a:endParaRPr>
            </a:p>
          </p:txBody>
        </p:sp>
        <p:sp>
          <p:nvSpPr>
            <p:cNvPr id="69" name="Google Shape;69;p14"/>
            <p:cNvSpPr txBox="1"/>
            <p:nvPr/>
          </p:nvSpPr>
          <p:spPr>
            <a:xfrm>
              <a:off x="5942960" y="3526004"/>
              <a:ext cx="14589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800">
                  <a:solidFill>
                    <a:srgbClr val="2F48A7"/>
                  </a:solidFill>
                  <a:highlight>
                    <a:schemeClr val="lt1"/>
                  </a:highlight>
                  <a:latin typeface="Source Sans Pro"/>
                  <a:ea typeface="Source Sans Pro"/>
                  <a:cs typeface="Source Sans Pro"/>
                  <a:sym typeface="Source Sans Pro"/>
                </a:rPr>
                <a:t>Especialista en talento y cultura.</a:t>
              </a:r>
              <a:endParaRPr sz="1200">
                <a:solidFill>
                  <a:srgbClr val="2F48A7"/>
                </a:solidFill>
                <a:latin typeface="Source Sans Pro"/>
                <a:ea typeface="Source Sans Pro"/>
                <a:cs typeface="Source Sans Pro"/>
                <a:sym typeface="Source Sans Pro"/>
              </a:endParaRPr>
            </a:p>
          </p:txBody>
        </p:sp>
      </p:grpSp>
      <p:pic>
        <p:nvPicPr>
          <p:cNvPr id="70" name="Google Shape;70;p14"/>
          <p:cNvPicPr preferRelativeResize="0"/>
          <p:nvPr/>
        </p:nvPicPr>
        <p:blipFill>
          <a:blip r:embed="rId3">
            <a:alphaModFix/>
          </a:blip>
          <a:stretch>
            <a:fillRect/>
          </a:stretch>
        </p:blipFill>
        <p:spPr>
          <a:xfrm>
            <a:off x="8090225" y="4577609"/>
            <a:ext cx="685726" cy="289091"/>
          </a:xfrm>
          <a:prstGeom prst="rect">
            <a:avLst/>
          </a:prstGeom>
          <a:noFill/>
          <a:ln>
            <a:noFill/>
          </a:ln>
        </p:spPr>
      </p:pic>
      <p:pic>
        <p:nvPicPr>
          <p:cNvPr id="71" name="Google Shape;71;p14"/>
          <p:cNvPicPr preferRelativeResize="0"/>
          <p:nvPr/>
        </p:nvPicPr>
        <p:blipFill>
          <a:blip r:embed="rId4">
            <a:alphaModFix/>
          </a:blip>
          <a:stretch>
            <a:fillRect/>
          </a:stretch>
        </p:blipFill>
        <p:spPr>
          <a:xfrm>
            <a:off x="2863800" y="1714500"/>
            <a:ext cx="1613650" cy="1613650"/>
          </a:xfrm>
          <a:prstGeom prst="rect">
            <a:avLst/>
          </a:prstGeom>
          <a:noFill/>
          <a:ln>
            <a:noFill/>
          </a:ln>
        </p:spPr>
      </p:pic>
      <p:pic>
        <p:nvPicPr>
          <p:cNvPr id="72" name="Google Shape;72;p14"/>
          <p:cNvPicPr preferRelativeResize="0"/>
          <p:nvPr/>
        </p:nvPicPr>
        <p:blipFill>
          <a:blip r:embed="rId5">
            <a:alphaModFix/>
          </a:blip>
          <a:stretch>
            <a:fillRect/>
          </a:stretch>
        </p:blipFill>
        <p:spPr>
          <a:xfrm>
            <a:off x="5495800" y="1724825"/>
            <a:ext cx="1613650" cy="16136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32"/>
          <p:cNvSpPr/>
          <p:nvPr/>
        </p:nvSpPr>
        <p:spPr>
          <a:xfrm>
            <a:off x="-19775" y="-29675"/>
            <a:ext cx="593400" cy="5232600"/>
          </a:xfrm>
          <a:prstGeom prst="rect">
            <a:avLst/>
          </a:prstGeom>
          <a:solidFill>
            <a:srgbClr val="2F4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32"/>
          <p:cNvSpPr txBox="1"/>
          <p:nvPr/>
        </p:nvSpPr>
        <p:spPr>
          <a:xfrm>
            <a:off x="1161250" y="563100"/>
            <a:ext cx="76146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600">
                <a:solidFill>
                  <a:srgbClr val="2F48A7"/>
                </a:solidFill>
                <a:latin typeface="Source Sans Pro"/>
                <a:ea typeface="Source Sans Pro"/>
                <a:cs typeface="Source Sans Pro"/>
                <a:sym typeface="Source Sans Pro"/>
              </a:rPr>
              <a:t>Flexibilidad para crear cursos e-learning</a:t>
            </a:r>
            <a:endParaRPr b="1" sz="2600">
              <a:solidFill>
                <a:srgbClr val="2F48A7"/>
              </a:solidFill>
              <a:latin typeface="Source Sans Pro"/>
              <a:ea typeface="Source Sans Pro"/>
              <a:cs typeface="Source Sans Pro"/>
              <a:sym typeface="Source Sans Pro"/>
            </a:endParaRPr>
          </a:p>
        </p:txBody>
      </p:sp>
      <p:pic>
        <p:nvPicPr>
          <p:cNvPr id="261" name="Google Shape;261;p32"/>
          <p:cNvPicPr preferRelativeResize="0"/>
          <p:nvPr/>
        </p:nvPicPr>
        <p:blipFill>
          <a:blip r:embed="rId3">
            <a:alphaModFix/>
          </a:blip>
          <a:stretch>
            <a:fillRect/>
          </a:stretch>
        </p:blipFill>
        <p:spPr>
          <a:xfrm>
            <a:off x="8090225" y="4577609"/>
            <a:ext cx="685726" cy="289091"/>
          </a:xfrm>
          <a:prstGeom prst="rect">
            <a:avLst/>
          </a:prstGeom>
          <a:noFill/>
          <a:ln>
            <a:noFill/>
          </a:ln>
        </p:spPr>
      </p:pic>
      <p:sp>
        <p:nvSpPr>
          <p:cNvPr id="262" name="Google Shape;262;p32"/>
          <p:cNvSpPr txBox="1"/>
          <p:nvPr/>
        </p:nvSpPr>
        <p:spPr>
          <a:xfrm>
            <a:off x="1161250" y="1234450"/>
            <a:ext cx="73785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2F48A7"/>
                </a:solidFill>
                <a:highlight>
                  <a:schemeClr val="lt1"/>
                </a:highlight>
                <a:latin typeface="Source Sans Pro"/>
                <a:ea typeface="Source Sans Pro"/>
                <a:cs typeface="Source Sans Pro"/>
                <a:sym typeface="Source Sans Pro"/>
              </a:rPr>
              <a:t>La flexibilidad del LMS de Buk para crear cursos en formato e-learning, adaptándose a las necesidades específicas de las empresas y los colaboradores.</a:t>
            </a:r>
            <a:endParaRPr sz="1000">
              <a:solidFill>
                <a:srgbClr val="2F48A7"/>
              </a:solidFill>
              <a:highlight>
                <a:schemeClr val="lt1"/>
              </a:highlight>
              <a:latin typeface="Source Sans Pro"/>
              <a:ea typeface="Source Sans Pro"/>
              <a:cs typeface="Source Sans Pro"/>
              <a:sym typeface="Source Sans Pro"/>
            </a:endParaRPr>
          </a:p>
        </p:txBody>
      </p:sp>
      <p:sp>
        <p:nvSpPr>
          <p:cNvPr id="263" name="Google Shape;263;p32"/>
          <p:cNvSpPr/>
          <p:nvPr/>
        </p:nvSpPr>
        <p:spPr>
          <a:xfrm>
            <a:off x="1161250" y="1071900"/>
            <a:ext cx="984900" cy="77400"/>
          </a:xfrm>
          <a:prstGeom prst="rect">
            <a:avLst/>
          </a:prstGeom>
          <a:solidFill>
            <a:srgbClr val="FBBF3D"/>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32"/>
          <p:cNvSpPr txBox="1"/>
          <p:nvPr/>
        </p:nvSpPr>
        <p:spPr>
          <a:xfrm>
            <a:off x="1161250" y="1714500"/>
            <a:ext cx="3679200" cy="2493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rgbClr val="2F48A7"/>
                </a:solidFill>
                <a:highlight>
                  <a:schemeClr val="lt1"/>
                </a:highlight>
                <a:latin typeface="Source Sans Pro"/>
                <a:ea typeface="Source Sans Pro"/>
                <a:cs typeface="Source Sans Pro"/>
                <a:sym typeface="Source Sans Pro"/>
              </a:rPr>
              <a:t>Diseño a medida: </a:t>
            </a:r>
            <a:r>
              <a:rPr lang="en" sz="1000">
                <a:solidFill>
                  <a:srgbClr val="2F48A7"/>
                </a:solidFill>
                <a:highlight>
                  <a:schemeClr val="lt1"/>
                </a:highlight>
                <a:latin typeface="Source Sans Pro"/>
                <a:ea typeface="Source Sans Pro"/>
                <a:cs typeface="Source Sans Pro"/>
                <a:sym typeface="Source Sans Pro"/>
              </a:rPr>
              <a:t>Posibilidad de personalizar los cursos con contenido único, alineado con los objetivos de aprendizaje de la organización.</a:t>
            </a:r>
            <a:endParaRPr sz="1000">
              <a:solidFill>
                <a:srgbClr val="2F48A7"/>
              </a:solidFill>
              <a:highlight>
                <a:schemeClr val="lt1"/>
              </a:highlight>
              <a:latin typeface="Source Sans Pro"/>
              <a:ea typeface="Source Sans Pro"/>
              <a:cs typeface="Source Sans Pro"/>
              <a:sym typeface="Source Sans Pro"/>
            </a:endParaRPr>
          </a:p>
          <a:p>
            <a:pPr indent="0" lvl="0" marL="0" rtl="0" algn="l">
              <a:spcBef>
                <a:spcPts val="0"/>
              </a:spcBef>
              <a:spcAft>
                <a:spcPts val="0"/>
              </a:spcAft>
              <a:buNone/>
            </a:pPr>
            <a:r>
              <a:rPr lang="en" sz="1000">
                <a:solidFill>
                  <a:srgbClr val="2F48A7"/>
                </a:solidFill>
                <a:highlight>
                  <a:schemeClr val="lt1"/>
                </a:highlight>
                <a:latin typeface="Source Sans Pro"/>
                <a:ea typeface="Source Sans Pro"/>
                <a:cs typeface="Source Sans Pro"/>
                <a:sym typeface="Source Sans Pro"/>
              </a:rPr>
              <a:t>.</a:t>
            </a:r>
            <a:endParaRPr sz="1000">
              <a:solidFill>
                <a:srgbClr val="2F48A7"/>
              </a:solidFill>
              <a:highlight>
                <a:schemeClr val="lt1"/>
              </a:highlight>
              <a:latin typeface="Source Sans Pro"/>
              <a:ea typeface="Source Sans Pro"/>
              <a:cs typeface="Source Sans Pro"/>
              <a:sym typeface="Source Sans Pro"/>
            </a:endParaRPr>
          </a:p>
          <a:p>
            <a:pPr indent="0" lvl="0" marL="0" rtl="0" algn="l">
              <a:spcBef>
                <a:spcPts val="0"/>
              </a:spcBef>
              <a:spcAft>
                <a:spcPts val="0"/>
              </a:spcAft>
              <a:buNone/>
            </a:pPr>
            <a:r>
              <a:rPr b="1" lang="en" sz="1000">
                <a:solidFill>
                  <a:srgbClr val="2F48A7"/>
                </a:solidFill>
                <a:highlight>
                  <a:schemeClr val="lt1"/>
                </a:highlight>
                <a:latin typeface="Source Sans Pro"/>
                <a:ea typeface="Source Sans Pro"/>
                <a:cs typeface="Source Sans Pro"/>
                <a:sym typeface="Source Sans Pro"/>
              </a:rPr>
              <a:t>Multiformato:</a:t>
            </a:r>
            <a:r>
              <a:rPr lang="en" sz="1000">
                <a:solidFill>
                  <a:srgbClr val="2F48A7"/>
                </a:solidFill>
                <a:highlight>
                  <a:schemeClr val="lt1"/>
                </a:highlight>
                <a:latin typeface="Source Sans Pro"/>
                <a:ea typeface="Source Sans Pro"/>
                <a:cs typeface="Source Sans Pro"/>
                <a:sym typeface="Source Sans Pro"/>
              </a:rPr>
              <a:t> Admite videos, documentos, cuestionarios, presentaciones, y enlaces externos, permitiendo una experiencia interactiva y enriquecedora.</a:t>
            </a:r>
            <a:endParaRPr sz="1000">
              <a:solidFill>
                <a:srgbClr val="2F48A7"/>
              </a:solidFill>
              <a:highlight>
                <a:schemeClr val="lt1"/>
              </a:highlight>
              <a:latin typeface="Source Sans Pro"/>
              <a:ea typeface="Source Sans Pro"/>
              <a:cs typeface="Source Sans Pro"/>
              <a:sym typeface="Source Sans Pro"/>
            </a:endParaRPr>
          </a:p>
          <a:p>
            <a:pPr indent="0" lvl="0" marL="0" rtl="0" algn="l">
              <a:spcBef>
                <a:spcPts val="0"/>
              </a:spcBef>
              <a:spcAft>
                <a:spcPts val="0"/>
              </a:spcAft>
              <a:buNone/>
            </a:pPr>
            <a:r>
              <a:t/>
            </a:r>
            <a:endParaRPr sz="1000">
              <a:solidFill>
                <a:srgbClr val="2F48A7"/>
              </a:solidFill>
              <a:highlight>
                <a:schemeClr val="lt1"/>
              </a:highlight>
              <a:latin typeface="Source Sans Pro"/>
              <a:ea typeface="Source Sans Pro"/>
              <a:cs typeface="Source Sans Pro"/>
              <a:sym typeface="Source Sans Pro"/>
            </a:endParaRPr>
          </a:p>
          <a:p>
            <a:pPr indent="0" lvl="0" marL="0" rtl="0" algn="l">
              <a:spcBef>
                <a:spcPts val="0"/>
              </a:spcBef>
              <a:spcAft>
                <a:spcPts val="0"/>
              </a:spcAft>
              <a:buNone/>
            </a:pPr>
            <a:r>
              <a:rPr b="1" lang="en" sz="1000">
                <a:solidFill>
                  <a:srgbClr val="2F48A7"/>
                </a:solidFill>
                <a:highlight>
                  <a:schemeClr val="lt1"/>
                </a:highlight>
                <a:latin typeface="Source Sans Pro"/>
                <a:ea typeface="Source Sans Pro"/>
                <a:cs typeface="Source Sans Pro"/>
                <a:sym typeface="Source Sans Pro"/>
              </a:rPr>
              <a:t>Acceso 24/7:</a:t>
            </a:r>
            <a:r>
              <a:rPr lang="en" sz="1000">
                <a:solidFill>
                  <a:srgbClr val="2F48A7"/>
                </a:solidFill>
                <a:highlight>
                  <a:schemeClr val="lt1"/>
                </a:highlight>
                <a:latin typeface="Source Sans Pro"/>
                <a:ea typeface="Source Sans Pro"/>
                <a:cs typeface="Source Sans Pro"/>
                <a:sym typeface="Source Sans Pro"/>
              </a:rPr>
              <a:t> Los colaboradores pueden acceder al contenido desde cualquier dispositivo y en el horario que les resulte más conveniente.</a:t>
            </a:r>
            <a:endParaRPr sz="1000">
              <a:solidFill>
                <a:srgbClr val="2F48A7"/>
              </a:solidFill>
              <a:highlight>
                <a:schemeClr val="lt1"/>
              </a:highlight>
              <a:latin typeface="Source Sans Pro"/>
              <a:ea typeface="Source Sans Pro"/>
              <a:cs typeface="Source Sans Pro"/>
              <a:sym typeface="Source Sans Pro"/>
            </a:endParaRPr>
          </a:p>
          <a:p>
            <a:pPr indent="0" lvl="0" marL="0" rtl="0" algn="l">
              <a:spcBef>
                <a:spcPts val="0"/>
              </a:spcBef>
              <a:spcAft>
                <a:spcPts val="0"/>
              </a:spcAft>
              <a:buNone/>
            </a:pPr>
            <a:r>
              <a:t/>
            </a:r>
            <a:endParaRPr sz="1000">
              <a:solidFill>
                <a:srgbClr val="2F48A7"/>
              </a:solidFill>
              <a:highlight>
                <a:schemeClr val="lt1"/>
              </a:highlight>
              <a:latin typeface="Source Sans Pro"/>
              <a:ea typeface="Source Sans Pro"/>
              <a:cs typeface="Source Sans Pro"/>
              <a:sym typeface="Source Sans Pro"/>
            </a:endParaRPr>
          </a:p>
          <a:p>
            <a:pPr indent="0" lvl="0" marL="0" rtl="0" algn="l">
              <a:spcBef>
                <a:spcPts val="0"/>
              </a:spcBef>
              <a:spcAft>
                <a:spcPts val="0"/>
              </a:spcAft>
              <a:buNone/>
            </a:pPr>
            <a:r>
              <a:rPr b="1" lang="en" sz="1000">
                <a:solidFill>
                  <a:srgbClr val="2F48A7"/>
                </a:solidFill>
                <a:highlight>
                  <a:schemeClr val="lt1"/>
                </a:highlight>
                <a:latin typeface="Source Sans Pro"/>
                <a:ea typeface="Source Sans Pro"/>
                <a:cs typeface="Source Sans Pro"/>
                <a:sym typeface="Source Sans Pro"/>
              </a:rPr>
              <a:t>Progreso autoguiado:</a:t>
            </a:r>
            <a:r>
              <a:rPr lang="en" sz="1000">
                <a:solidFill>
                  <a:srgbClr val="2F48A7"/>
                </a:solidFill>
                <a:highlight>
                  <a:schemeClr val="lt1"/>
                </a:highlight>
                <a:latin typeface="Source Sans Pro"/>
                <a:ea typeface="Source Sans Pro"/>
                <a:cs typeface="Source Sans Pro"/>
                <a:sym typeface="Source Sans Pro"/>
              </a:rPr>
              <a:t> Ideal para promover el aprendizaje individualizado, permitiendo que cada usuario avance a su propio ritmo.</a:t>
            </a:r>
            <a:endParaRPr sz="1000">
              <a:solidFill>
                <a:srgbClr val="2F48A7"/>
              </a:solidFill>
              <a:highlight>
                <a:schemeClr val="lt1"/>
              </a:highlight>
              <a:latin typeface="Source Sans Pro"/>
              <a:ea typeface="Source Sans Pro"/>
              <a:cs typeface="Source Sans Pro"/>
              <a:sym typeface="Source Sans Pro"/>
            </a:endParaRPr>
          </a:p>
        </p:txBody>
      </p:sp>
      <p:pic>
        <p:nvPicPr>
          <p:cNvPr id="265" name="Google Shape;265;p32"/>
          <p:cNvPicPr preferRelativeResize="0"/>
          <p:nvPr/>
        </p:nvPicPr>
        <p:blipFill>
          <a:blip r:embed="rId4">
            <a:alphaModFix/>
          </a:blip>
          <a:stretch>
            <a:fillRect/>
          </a:stretch>
        </p:blipFill>
        <p:spPr>
          <a:xfrm>
            <a:off x="4993525" y="1649475"/>
            <a:ext cx="2947200" cy="1511401"/>
          </a:xfrm>
          <a:prstGeom prst="rect">
            <a:avLst/>
          </a:prstGeom>
          <a:noFill/>
          <a:ln>
            <a:noFill/>
          </a:ln>
        </p:spPr>
      </p:pic>
      <p:pic>
        <p:nvPicPr>
          <p:cNvPr id="266" name="Google Shape;266;p32"/>
          <p:cNvPicPr preferRelativeResize="0"/>
          <p:nvPr/>
        </p:nvPicPr>
        <p:blipFill>
          <a:blip r:embed="rId5">
            <a:alphaModFix/>
          </a:blip>
          <a:stretch>
            <a:fillRect/>
          </a:stretch>
        </p:blipFill>
        <p:spPr>
          <a:xfrm>
            <a:off x="6922600" y="2685625"/>
            <a:ext cx="1414225" cy="1891975"/>
          </a:xfrm>
          <a:prstGeom prst="rect">
            <a:avLst/>
          </a:prstGeom>
          <a:noFill/>
          <a:ln>
            <a:noFill/>
          </a:ln>
        </p:spPr>
      </p:pic>
      <p:pic>
        <p:nvPicPr>
          <p:cNvPr id="267" name="Google Shape;267;p32"/>
          <p:cNvPicPr preferRelativeResize="0"/>
          <p:nvPr/>
        </p:nvPicPr>
        <p:blipFill>
          <a:blip r:embed="rId6">
            <a:alphaModFix/>
          </a:blip>
          <a:stretch>
            <a:fillRect/>
          </a:stretch>
        </p:blipFill>
        <p:spPr>
          <a:xfrm>
            <a:off x="5569000" y="2849034"/>
            <a:ext cx="984901" cy="218869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33"/>
          <p:cNvSpPr/>
          <p:nvPr/>
        </p:nvSpPr>
        <p:spPr>
          <a:xfrm>
            <a:off x="-19775" y="-29675"/>
            <a:ext cx="593400" cy="5232600"/>
          </a:xfrm>
          <a:prstGeom prst="rect">
            <a:avLst/>
          </a:prstGeom>
          <a:solidFill>
            <a:srgbClr val="2F4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33"/>
          <p:cNvSpPr txBox="1"/>
          <p:nvPr/>
        </p:nvSpPr>
        <p:spPr>
          <a:xfrm>
            <a:off x="1161250" y="563100"/>
            <a:ext cx="76146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600">
                <a:solidFill>
                  <a:srgbClr val="2F48A7"/>
                </a:solidFill>
                <a:latin typeface="Source Sans Pro"/>
                <a:ea typeface="Source Sans Pro"/>
                <a:cs typeface="Source Sans Pro"/>
                <a:sym typeface="Source Sans Pro"/>
              </a:rPr>
              <a:t>Bukplay E-learning</a:t>
            </a:r>
            <a:endParaRPr b="1" sz="2600">
              <a:solidFill>
                <a:srgbClr val="2F48A7"/>
              </a:solidFill>
              <a:latin typeface="Source Sans Pro"/>
              <a:ea typeface="Source Sans Pro"/>
              <a:cs typeface="Source Sans Pro"/>
              <a:sym typeface="Source Sans Pro"/>
            </a:endParaRPr>
          </a:p>
        </p:txBody>
      </p:sp>
      <p:pic>
        <p:nvPicPr>
          <p:cNvPr id="274" name="Google Shape;274;p33"/>
          <p:cNvPicPr preferRelativeResize="0"/>
          <p:nvPr/>
        </p:nvPicPr>
        <p:blipFill>
          <a:blip r:embed="rId3">
            <a:alphaModFix/>
          </a:blip>
          <a:stretch>
            <a:fillRect/>
          </a:stretch>
        </p:blipFill>
        <p:spPr>
          <a:xfrm>
            <a:off x="8090225" y="4577609"/>
            <a:ext cx="685726" cy="289091"/>
          </a:xfrm>
          <a:prstGeom prst="rect">
            <a:avLst/>
          </a:prstGeom>
          <a:noFill/>
          <a:ln>
            <a:noFill/>
          </a:ln>
        </p:spPr>
      </p:pic>
      <p:sp>
        <p:nvSpPr>
          <p:cNvPr id="275" name="Google Shape;275;p33"/>
          <p:cNvSpPr txBox="1"/>
          <p:nvPr/>
        </p:nvSpPr>
        <p:spPr>
          <a:xfrm>
            <a:off x="1161250" y="1349625"/>
            <a:ext cx="7378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2F48A7"/>
                </a:solidFill>
                <a:highlight>
                  <a:schemeClr val="lt1"/>
                </a:highlight>
                <a:latin typeface="Source Sans Pro"/>
                <a:ea typeface="Source Sans Pro"/>
                <a:cs typeface="Source Sans Pro"/>
                <a:sym typeface="Source Sans Pro"/>
              </a:rPr>
              <a:t>El catálogo de cursos e-learning de Buk, experto en desarrollar profesionales y colaboradores felices.</a:t>
            </a:r>
            <a:endParaRPr sz="1000">
              <a:solidFill>
                <a:srgbClr val="2F48A7"/>
              </a:solidFill>
              <a:highlight>
                <a:schemeClr val="lt1"/>
              </a:highlight>
              <a:latin typeface="Source Sans Pro"/>
              <a:ea typeface="Source Sans Pro"/>
              <a:cs typeface="Source Sans Pro"/>
              <a:sym typeface="Source Sans Pro"/>
            </a:endParaRPr>
          </a:p>
        </p:txBody>
      </p:sp>
      <p:sp>
        <p:nvSpPr>
          <p:cNvPr id="276" name="Google Shape;276;p33"/>
          <p:cNvSpPr/>
          <p:nvPr/>
        </p:nvSpPr>
        <p:spPr>
          <a:xfrm>
            <a:off x="1161250" y="1071900"/>
            <a:ext cx="984900" cy="77400"/>
          </a:xfrm>
          <a:prstGeom prst="rect">
            <a:avLst/>
          </a:prstGeom>
          <a:solidFill>
            <a:srgbClr val="FBBF3D"/>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33"/>
          <p:cNvSpPr txBox="1"/>
          <p:nvPr/>
        </p:nvSpPr>
        <p:spPr>
          <a:xfrm>
            <a:off x="1161250" y="2085575"/>
            <a:ext cx="3679200" cy="1877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rgbClr val="2F48A7"/>
                </a:solidFill>
                <a:highlight>
                  <a:schemeClr val="lt1"/>
                </a:highlight>
                <a:latin typeface="Source Sans Pro"/>
                <a:ea typeface="Source Sans Pro"/>
                <a:cs typeface="Source Sans Pro"/>
                <a:sym typeface="Source Sans Pro"/>
              </a:rPr>
              <a:t>¿Qué soñamos?</a:t>
            </a:r>
            <a:endParaRPr b="1" sz="1000">
              <a:solidFill>
                <a:srgbClr val="2F48A7"/>
              </a:solidFill>
              <a:highlight>
                <a:schemeClr val="lt1"/>
              </a:highlight>
              <a:latin typeface="Source Sans Pro"/>
              <a:ea typeface="Source Sans Pro"/>
              <a:cs typeface="Source Sans Pro"/>
              <a:sym typeface="Source Sans Pro"/>
            </a:endParaRPr>
          </a:p>
          <a:p>
            <a:pPr indent="0" lvl="0" marL="0" rtl="0" algn="l">
              <a:spcBef>
                <a:spcPts val="0"/>
              </a:spcBef>
              <a:spcAft>
                <a:spcPts val="0"/>
              </a:spcAft>
              <a:buNone/>
            </a:pPr>
            <a:r>
              <a:rPr lang="en" sz="1000">
                <a:solidFill>
                  <a:srgbClr val="2F48A7"/>
                </a:solidFill>
                <a:highlight>
                  <a:schemeClr val="lt1"/>
                </a:highlight>
                <a:latin typeface="Source Sans Pro"/>
                <a:ea typeface="Source Sans Pro"/>
                <a:cs typeface="Source Sans Pro"/>
                <a:sym typeface="Source Sans Pro"/>
              </a:rPr>
              <a:t>Aprendizaje significativo, excelencia, e inspirar.</a:t>
            </a:r>
            <a:endParaRPr sz="1000">
              <a:solidFill>
                <a:srgbClr val="2F48A7"/>
              </a:solidFill>
              <a:highlight>
                <a:schemeClr val="lt1"/>
              </a:highlight>
              <a:latin typeface="Source Sans Pro"/>
              <a:ea typeface="Source Sans Pro"/>
              <a:cs typeface="Source Sans Pro"/>
              <a:sym typeface="Source Sans Pro"/>
            </a:endParaRPr>
          </a:p>
          <a:p>
            <a:pPr indent="0" lvl="0" marL="0" rtl="0" algn="l">
              <a:spcBef>
                <a:spcPts val="0"/>
              </a:spcBef>
              <a:spcAft>
                <a:spcPts val="0"/>
              </a:spcAft>
              <a:buNone/>
            </a:pPr>
            <a:r>
              <a:rPr b="1" lang="en" sz="1000">
                <a:solidFill>
                  <a:srgbClr val="2F48A7"/>
                </a:solidFill>
                <a:highlight>
                  <a:schemeClr val="lt1"/>
                </a:highlight>
                <a:latin typeface="Source Sans Pro"/>
                <a:ea typeface="Source Sans Pro"/>
                <a:cs typeface="Source Sans Pro"/>
                <a:sym typeface="Source Sans Pro"/>
              </a:rPr>
              <a:t> </a:t>
            </a:r>
            <a:endParaRPr b="1" sz="1000">
              <a:solidFill>
                <a:srgbClr val="2F48A7"/>
              </a:solidFill>
              <a:highlight>
                <a:schemeClr val="lt1"/>
              </a:highlight>
              <a:latin typeface="Source Sans Pro"/>
              <a:ea typeface="Source Sans Pro"/>
              <a:cs typeface="Source Sans Pro"/>
              <a:sym typeface="Source Sans Pro"/>
            </a:endParaRPr>
          </a:p>
          <a:p>
            <a:pPr indent="0" lvl="0" marL="0" rtl="0" algn="l">
              <a:spcBef>
                <a:spcPts val="0"/>
              </a:spcBef>
              <a:spcAft>
                <a:spcPts val="0"/>
              </a:spcAft>
              <a:buNone/>
            </a:pPr>
            <a:r>
              <a:rPr b="1" lang="en" sz="1000">
                <a:solidFill>
                  <a:srgbClr val="2F48A7"/>
                </a:solidFill>
                <a:highlight>
                  <a:schemeClr val="lt1"/>
                </a:highlight>
                <a:latin typeface="Source Sans Pro"/>
                <a:ea typeface="Source Sans Pro"/>
                <a:cs typeface="Source Sans Pro"/>
                <a:sym typeface="Source Sans Pro"/>
              </a:rPr>
              <a:t>¿Qué buscamos? </a:t>
            </a:r>
            <a:endParaRPr b="1" sz="1000">
              <a:solidFill>
                <a:srgbClr val="2F48A7"/>
              </a:solidFill>
              <a:highlight>
                <a:schemeClr val="lt1"/>
              </a:highlight>
              <a:latin typeface="Source Sans Pro"/>
              <a:ea typeface="Source Sans Pro"/>
              <a:cs typeface="Source Sans Pro"/>
              <a:sym typeface="Source Sans Pro"/>
            </a:endParaRPr>
          </a:p>
          <a:p>
            <a:pPr indent="0" lvl="0" marL="0" rtl="0" algn="l">
              <a:spcBef>
                <a:spcPts val="0"/>
              </a:spcBef>
              <a:spcAft>
                <a:spcPts val="0"/>
              </a:spcAft>
              <a:buNone/>
            </a:pPr>
            <a:r>
              <a:rPr lang="en" sz="1000">
                <a:solidFill>
                  <a:srgbClr val="2F48A7"/>
                </a:solidFill>
                <a:highlight>
                  <a:schemeClr val="lt1"/>
                </a:highlight>
                <a:latin typeface="Source Sans Pro"/>
                <a:ea typeface="Source Sans Pro"/>
                <a:cs typeface="Source Sans Pro"/>
                <a:sym typeface="Source Sans Pro"/>
              </a:rPr>
              <a:t>A los mejores speakers que sean expertos en sus temas y </a:t>
            </a:r>
            <a:endParaRPr sz="1000">
              <a:solidFill>
                <a:srgbClr val="2F48A7"/>
              </a:solidFill>
              <a:highlight>
                <a:schemeClr val="lt1"/>
              </a:highlight>
              <a:latin typeface="Source Sans Pro"/>
              <a:ea typeface="Source Sans Pro"/>
              <a:cs typeface="Source Sans Pro"/>
              <a:sym typeface="Source Sans Pro"/>
            </a:endParaRPr>
          </a:p>
          <a:p>
            <a:pPr indent="0" lvl="0" marL="0" rtl="0" algn="l">
              <a:spcBef>
                <a:spcPts val="0"/>
              </a:spcBef>
              <a:spcAft>
                <a:spcPts val="0"/>
              </a:spcAft>
              <a:buNone/>
            </a:pPr>
            <a:r>
              <a:rPr lang="en" sz="1000">
                <a:solidFill>
                  <a:srgbClr val="2F48A7"/>
                </a:solidFill>
                <a:highlight>
                  <a:schemeClr val="lt1"/>
                </a:highlight>
                <a:latin typeface="Source Sans Pro"/>
                <a:ea typeface="Source Sans Pro"/>
                <a:cs typeface="Source Sans Pro"/>
                <a:sym typeface="Source Sans Pro"/>
              </a:rPr>
              <a:t>que les apasione el aprendizaje.</a:t>
            </a:r>
            <a:endParaRPr sz="1000">
              <a:solidFill>
                <a:srgbClr val="2F48A7"/>
              </a:solidFill>
              <a:highlight>
                <a:schemeClr val="lt1"/>
              </a:highlight>
              <a:latin typeface="Source Sans Pro"/>
              <a:ea typeface="Source Sans Pro"/>
              <a:cs typeface="Source Sans Pro"/>
              <a:sym typeface="Source Sans Pro"/>
            </a:endParaRPr>
          </a:p>
          <a:p>
            <a:pPr indent="0" lvl="0" marL="0" rtl="0" algn="l">
              <a:spcBef>
                <a:spcPts val="0"/>
              </a:spcBef>
              <a:spcAft>
                <a:spcPts val="0"/>
              </a:spcAft>
              <a:buNone/>
            </a:pPr>
            <a:r>
              <a:rPr b="1" lang="en" sz="1000">
                <a:solidFill>
                  <a:srgbClr val="2F48A7"/>
                </a:solidFill>
                <a:highlight>
                  <a:schemeClr val="lt1"/>
                </a:highlight>
                <a:latin typeface="Source Sans Pro"/>
                <a:ea typeface="Source Sans Pro"/>
                <a:cs typeface="Source Sans Pro"/>
                <a:sym typeface="Source Sans Pro"/>
              </a:rPr>
              <a:t> </a:t>
            </a:r>
            <a:endParaRPr b="1" sz="1000">
              <a:solidFill>
                <a:srgbClr val="2F48A7"/>
              </a:solidFill>
              <a:highlight>
                <a:schemeClr val="lt1"/>
              </a:highlight>
              <a:latin typeface="Source Sans Pro"/>
              <a:ea typeface="Source Sans Pro"/>
              <a:cs typeface="Source Sans Pro"/>
              <a:sym typeface="Source Sans Pro"/>
            </a:endParaRPr>
          </a:p>
          <a:p>
            <a:pPr indent="0" lvl="0" marL="0" rtl="0" algn="l">
              <a:spcBef>
                <a:spcPts val="0"/>
              </a:spcBef>
              <a:spcAft>
                <a:spcPts val="0"/>
              </a:spcAft>
              <a:buNone/>
            </a:pPr>
            <a:r>
              <a:rPr b="1" lang="en" sz="1000">
                <a:solidFill>
                  <a:srgbClr val="2F48A7"/>
                </a:solidFill>
                <a:highlight>
                  <a:schemeClr val="lt1"/>
                </a:highlight>
                <a:latin typeface="Source Sans Pro"/>
                <a:ea typeface="Source Sans Pro"/>
                <a:cs typeface="Source Sans Pro"/>
                <a:sym typeface="Source Sans Pro"/>
              </a:rPr>
              <a:t>¿Cómo lo haremos?</a:t>
            </a:r>
            <a:endParaRPr b="1" sz="1000">
              <a:solidFill>
                <a:srgbClr val="2F48A7"/>
              </a:solidFill>
              <a:highlight>
                <a:schemeClr val="lt1"/>
              </a:highlight>
              <a:latin typeface="Source Sans Pro"/>
              <a:ea typeface="Source Sans Pro"/>
              <a:cs typeface="Source Sans Pro"/>
              <a:sym typeface="Source Sans Pro"/>
            </a:endParaRPr>
          </a:p>
          <a:p>
            <a:pPr indent="0" lvl="0" marL="0" rtl="0" algn="l">
              <a:spcBef>
                <a:spcPts val="0"/>
              </a:spcBef>
              <a:spcAft>
                <a:spcPts val="0"/>
              </a:spcAft>
              <a:buNone/>
            </a:pPr>
            <a:r>
              <a:rPr lang="en" sz="1000">
                <a:solidFill>
                  <a:srgbClr val="2F48A7"/>
                </a:solidFill>
                <a:highlight>
                  <a:schemeClr val="lt1"/>
                </a:highlight>
                <a:latin typeface="Source Sans Pro"/>
                <a:ea typeface="Source Sans Pro"/>
                <a:cs typeface="Source Sans Pro"/>
                <a:sym typeface="Source Sans Pro"/>
              </a:rPr>
              <a:t>Inspirando a las personas a través de democratizar el </a:t>
            </a:r>
            <a:endParaRPr sz="1000">
              <a:solidFill>
                <a:srgbClr val="2F48A7"/>
              </a:solidFill>
              <a:highlight>
                <a:schemeClr val="lt1"/>
              </a:highlight>
              <a:latin typeface="Source Sans Pro"/>
              <a:ea typeface="Source Sans Pro"/>
              <a:cs typeface="Source Sans Pro"/>
              <a:sym typeface="Source Sans Pro"/>
            </a:endParaRPr>
          </a:p>
          <a:p>
            <a:pPr indent="0" lvl="0" marL="0" rtl="0" algn="l">
              <a:spcBef>
                <a:spcPts val="0"/>
              </a:spcBef>
              <a:spcAft>
                <a:spcPts val="0"/>
              </a:spcAft>
              <a:buNone/>
            </a:pPr>
            <a:r>
              <a:rPr lang="en" sz="1000">
                <a:solidFill>
                  <a:srgbClr val="2F48A7"/>
                </a:solidFill>
                <a:highlight>
                  <a:schemeClr val="lt1"/>
                </a:highlight>
                <a:latin typeface="Source Sans Pro"/>
                <a:ea typeface="Source Sans Pro"/>
                <a:cs typeface="Source Sans Pro"/>
                <a:sym typeface="Source Sans Pro"/>
              </a:rPr>
              <a:t>acceso a cursos de calidad, didácticos y con los mejores </a:t>
            </a:r>
            <a:endParaRPr sz="1000">
              <a:solidFill>
                <a:srgbClr val="2F48A7"/>
              </a:solidFill>
              <a:highlight>
                <a:schemeClr val="lt1"/>
              </a:highlight>
              <a:latin typeface="Source Sans Pro"/>
              <a:ea typeface="Source Sans Pro"/>
              <a:cs typeface="Source Sans Pro"/>
              <a:sym typeface="Source Sans Pro"/>
            </a:endParaRPr>
          </a:p>
          <a:p>
            <a:pPr indent="0" lvl="0" marL="0" rtl="0" algn="l">
              <a:spcBef>
                <a:spcPts val="0"/>
              </a:spcBef>
              <a:spcAft>
                <a:spcPts val="0"/>
              </a:spcAft>
              <a:buNone/>
            </a:pPr>
            <a:r>
              <a:rPr lang="en" sz="1000">
                <a:solidFill>
                  <a:srgbClr val="2F48A7"/>
                </a:solidFill>
                <a:highlight>
                  <a:schemeClr val="lt1"/>
                </a:highlight>
                <a:latin typeface="Source Sans Pro"/>
                <a:ea typeface="Source Sans Pro"/>
                <a:cs typeface="Source Sans Pro"/>
                <a:sym typeface="Source Sans Pro"/>
              </a:rPr>
              <a:t>relatores.</a:t>
            </a:r>
            <a:endParaRPr sz="1000">
              <a:solidFill>
                <a:srgbClr val="2F48A7"/>
              </a:solidFill>
              <a:highlight>
                <a:schemeClr val="lt1"/>
              </a:highlight>
              <a:latin typeface="Source Sans Pro"/>
              <a:ea typeface="Source Sans Pro"/>
              <a:cs typeface="Source Sans Pro"/>
              <a:sym typeface="Source Sans Pro"/>
            </a:endParaRPr>
          </a:p>
        </p:txBody>
      </p:sp>
      <p:pic>
        <p:nvPicPr>
          <p:cNvPr id="278" name="Google Shape;278;p33"/>
          <p:cNvPicPr preferRelativeResize="0"/>
          <p:nvPr/>
        </p:nvPicPr>
        <p:blipFill>
          <a:blip r:embed="rId4">
            <a:alphaModFix/>
          </a:blip>
          <a:stretch>
            <a:fillRect/>
          </a:stretch>
        </p:blipFill>
        <p:spPr>
          <a:xfrm>
            <a:off x="5428075" y="1779001"/>
            <a:ext cx="2324750" cy="26103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2" name="Shape 282"/>
        <p:cNvGrpSpPr/>
        <p:nvPr/>
      </p:nvGrpSpPr>
      <p:grpSpPr>
        <a:xfrm>
          <a:off x="0" y="0"/>
          <a:ext cx="0" cy="0"/>
          <a:chOff x="0" y="0"/>
          <a:chExt cx="0" cy="0"/>
        </a:xfrm>
      </p:grpSpPr>
      <p:pic>
        <p:nvPicPr>
          <p:cNvPr id="283" name="Google Shape;283;p34"/>
          <p:cNvPicPr preferRelativeResize="0"/>
          <p:nvPr/>
        </p:nvPicPr>
        <p:blipFill>
          <a:blip r:embed="rId4">
            <a:alphaModFix/>
          </a:blip>
          <a:stretch>
            <a:fillRect/>
          </a:stretch>
        </p:blipFill>
        <p:spPr>
          <a:xfrm>
            <a:off x="8090225" y="4577609"/>
            <a:ext cx="685726" cy="289091"/>
          </a:xfrm>
          <a:prstGeom prst="rect">
            <a:avLst/>
          </a:prstGeom>
          <a:noFill/>
          <a:ln>
            <a:noFill/>
          </a:ln>
        </p:spPr>
      </p:pic>
      <p:sp>
        <p:nvSpPr>
          <p:cNvPr id="284" name="Google Shape;284;p34"/>
          <p:cNvSpPr/>
          <p:nvPr/>
        </p:nvSpPr>
        <p:spPr>
          <a:xfrm>
            <a:off x="-19775" y="-29675"/>
            <a:ext cx="593400" cy="5232600"/>
          </a:xfrm>
          <a:prstGeom prst="rect">
            <a:avLst/>
          </a:prstGeom>
          <a:solidFill>
            <a:srgbClr val="2F4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34"/>
          <p:cNvSpPr txBox="1"/>
          <p:nvPr/>
        </p:nvSpPr>
        <p:spPr>
          <a:xfrm>
            <a:off x="1161250" y="563100"/>
            <a:ext cx="4806600" cy="5850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 sz="2600">
                <a:solidFill>
                  <a:srgbClr val="2F48A7"/>
                </a:solidFill>
                <a:latin typeface="Source Sans Pro"/>
                <a:ea typeface="Source Sans Pro"/>
                <a:cs typeface="Source Sans Pro"/>
                <a:sym typeface="Source Sans Pro"/>
              </a:rPr>
              <a:t>Preguntas frecuentes</a:t>
            </a:r>
            <a:endParaRPr b="1" sz="2600">
              <a:solidFill>
                <a:srgbClr val="2F48A7"/>
              </a:solidFill>
              <a:latin typeface="Source Sans Pro"/>
              <a:ea typeface="Source Sans Pro"/>
              <a:cs typeface="Source Sans Pro"/>
              <a:sym typeface="Source Sans Pro"/>
            </a:endParaRPr>
          </a:p>
        </p:txBody>
      </p:sp>
      <p:sp>
        <p:nvSpPr>
          <p:cNvPr id="286" name="Google Shape;286;p34"/>
          <p:cNvSpPr txBox="1"/>
          <p:nvPr/>
        </p:nvSpPr>
        <p:spPr>
          <a:xfrm>
            <a:off x="1257300" y="1258825"/>
            <a:ext cx="5931900" cy="1877700"/>
          </a:xfrm>
          <a:prstGeom prst="rect">
            <a:avLst/>
          </a:prstGeom>
          <a:noFill/>
          <a:ln>
            <a:noFill/>
          </a:ln>
        </p:spPr>
        <p:txBody>
          <a:bodyPr anchorCtr="0" anchor="t" bIns="91425" lIns="91425" spcFirstLastPara="1" rIns="91425" wrap="square" tIns="91425">
            <a:spAutoFit/>
          </a:bodyPr>
          <a:lstStyle/>
          <a:p>
            <a:pPr indent="-292100" lvl="0" marL="457200" rtl="0" algn="l">
              <a:spcBef>
                <a:spcPts val="0"/>
              </a:spcBef>
              <a:spcAft>
                <a:spcPts val="0"/>
              </a:spcAft>
              <a:buClr>
                <a:srgbClr val="2F48A7"/>
              </a:buClr>
              <a:buSzPts val="1000"/>
              <a:buFont typeface="Source Sans Pro"/>
              <a:buChar char="-"/>
            </a:pPr>
            <a:r>
              <a:rPr b="1" lang="en" sz="1000">
                <a:solidFill>
                  <a:srgbClr val="2F48A7"/>
                </a:solidFill>
                <a:latin typeface="Source Sans Pro"/>
                <a:ea typeface="Source Sans Pro"/>
                <a:cs typeface="Source Sans Pro"/>
                <a:sym typeface="Source Sans Pro"/>
              </a:rPr>
              <a:t>¿Es el LMS compatible con dispositivos móviles?</a:t>
            </a:r>
            <a:r>
              <a:rPr lang="en" sz="1000">
                <a:solidFill>
                  <a:srgbClr val="2F48A7"/>
                </a:solidFill>
                <a:latin typeface="Source Sans Pro"/>
                <a:ea typeface="Source Sans Pro"/>
                <a:cs typeface="Source Sans Pro"/>
                <a:sym typeface="Source Sans Pro"/>
              </a:rPr>
              <a:t> Sí, permite acceso desde cualquier dispositivo, asegurando flexibilidad para los usuarios.</a:t>
            </a:r>
            <a:endParaRPr sz="1000">
              <a:solidFill>
                <a:srgbClr val="2F48A7"/>
              </a:solidFill>
              <a:latin typeface="Source Sans Pro"/>
              <a:ea typeface="Source Sans Pro"/>
              <a:cs typeface="Source Sans Pro"/>
              <a:sym typeface="Source Sans Pro"/>
            </a:endParaRPr>
          </a:p>
          <a:p>
            <a:pPr indent="0" lvl="0" marL="914400" rtl="0" algn="l">
              <a:spcBef>
                <a:spcPts val="0"/>
              </a:spcBef>
              <a:spcAft>
                <a:spcPts val="0"/>
              </a:spcAft>
              <a:buNone/>
            </a:pPr>
            <a:r>
              <a:t/>
            </a:r>
            <a:endParaRPr sz="1000">
              <a:solidFill>
                <a:srgbClr val="2F48A7"/>
              </a:solidFill>
              <a:latin typeface="Source Sans Pro"/>
              <a:ea typeface="Source Sans Pro"/>
              <a:cs typeface="Source Sans Pro"/>
              <a:sym typeface="Source Sans Pro"/>
            </a:endParaRPr>
          </a:p>
          <a:p>
            <a:pPr indent="-292100" lvl="0" marL="457200" rtl="0" algn="l">
              <a:spcBef>
                <a:spcPts val="0"/>
              </a:spcBef>
              <a:spcAft>
                <a:spcPts val="0"/>
              </a:spcAft>
              <a:buClr>
                <a:srgbClr val="2F48A7"/>
              </a:buClr>
              <a:buSzPts val="1000"/>
              <a:buFont typeface="Source Sans Pro"/>
              <a:buChar char="-"/>
            </a:pPr>
            <a:r>
              <a:rPr b="1" lang="en" sz="1000">
                <a:solidFill>
                  <a:srgbClr val="2F48A7"/>
                </a:solidFill>
                <a:latin typeface="Source Sans Pro"/>
                <a:ea typeface="Source Sans Pro"/>
                <a:cs typeface="Source Sans Pro"/>
                <a:sym typeface="Source Sans Pro"/>
              </a:rPr>
              <a:t>¿Qué tipos de contenido puedo cargar?</a:t>
            </a:r>
            <a:r>
              <a:rPr lang="en" sz="1000">
                <a:solidFill>
                  <a:srgbClr val="2F48A7"/>
                </a:solidFill>
                <a:latin typeface="Source Sans Pro"/>
                <a:ea typeface="Source Sans Pro"/>
                <a:cs typeface="Source Sans Pro"/>
                <a:sym typeface="Source Sans Pro"/>
              </a:rPr>
              <a:t> Puedes cargar videos, presentaciones, documentos PDF, cuestionarios y enlaces externos.</a:t>
            </a:r>
            <a:endParaRPr sz="1000">
              <a:solidFill>
                <a:srgbClr val="2F48A7"/>
              </a:solidFill>
              <a:latin typeface="Source Sans Pro"/>
              <a:ea typeface="Source Sans Pro"/>
              <a:cs typeface="Source Sans Pro"/>
              <a:sym typeface="Source Sans Pro"/>
            </a:endParaRPr>
          </a:p>
          <a:p>
            <a:pPr indent="0" lvl="0" marL="914400" rtl="0" algn="l">
              <a:spcBef>
                <a:spcPts val="0"/>
              </a:spcBef>
              <a:spcAft>
                <a:spcPts val="0"/>
              </a:spcAft>
              <a:buNone/>
            </a:pPr>
            <a:r>
              <a:t/>
            </a:r>
            <a:endParaRPr sz="1000">
              <a:solidFill>
                <a:srgbClr val="2F48A7"/>
              </a:solidFill>
              <a:latin typeface="Source Sans Pro"/>
              <a:ea typeface="Source Sans Pro"/>
              <a:cs typeface="Source Sans Pro"/>
              <a:sym typeface="Source Sans Pro"/>
            </a:endParaRPr>
          </a:p>
          <a:p>
            <a:pPr indent="-292100" lvl="0" marL="457200" rtl="0" algn="l">
              <a:spcBef>
                <a:spcPts val="0"/>
              </a:spcBef>
              <a:spcAft>
                <a:spcPts val="0"/>
              </a:spcAft>
              <a:buClr>
                <a:srgbClr val="2F48A7"/>
              </a:buClr>
              <a:buSzPts val="1000"/>
              <a:buFont typeface="Source Sans Pro"/>
              <a:buChar char="-"/>
            </a:pPr>
            <a:r>
              <a:rPr b="1" lang="en" sz="1000">
                <a:solidFill>
                  <a:srgbClr val="2F48A7"/>
                </a:solidFill>
                <a:latin typeface="Source Sans Pro"/>
                <a:ea typeface="Source Sans Pro"/>
                <a:cs typeface="Source Sans Pro"/>
                <a:sym typeface="Source Sans Pro"/>
              </a:rPr>
              <a:t>¿Se integra con otros módulos de Buk? </a:t>
            </a:r>
            <a:r>
              <a:rPr lang="en" sz="1000">
                <a:solidFill>
                  <a:srgbClr val="2F48A7"/>
                </a:solidFill>
                <a:latin typeface="Source Sans Pro"/>
                <a:ea typeface="Source Sans Pro"/>
                <a:cs typeface="Source Sans Pro"/>
                <a:sym typeface="Source Sans Pro"/>
              </a:rPr>
              <a:t>Totalmente. Ahora en la ficha del colaborador podrás ver avances, notas y hasta descargar diplomas o certificados de tus colaboradores.</a:t>
            </a:r>
            <a:endParaRPr sz="1000">
              <a:solidFill>
                <a:srgbClr val="2F48A7"/>
              </a:solidFill>
              <a:latin typeface="Source Sans Pro"/>
              <a:ea typeface="Source Sans Pro"/>
              <a:cs typeface="Source Sans Pro"/>
              <a:sym typeface="Source Sans Pro"/>
            </a:endParaRPr>
          </a:p>
          <a:p>
            <a:pPr indent="0" lvl="0" marL="914400" rtl="0" algn="l">
              <a:spcBef>
                <a:spcPts val="0"/>
              </a:spcBef>
              <a:spcAft>
                <a:spcPts val="0"/>
              </a:spcAft>
              <a:buNone/>
            </a:pPr>
            <a:r>
              <a:t/>
            </a:r>
            <a:endParaRPr sz="1000">
              <a:solidFill>
                <a:srgbClr val="2F48A7"/>
              </a:solidFill>
              <a:latin typeface="Source Sans Pro"/>
              <a:ea typeface="Source Sans Pro"/>
              <a:cs typeface="Source Sans Pro"/>
              <a:sym typeface="Source Sans Pro"/>
            </a:endParaRPr>
          </a:p>
          <a:p>
            <a:pPr indent="-292100" lvl="0" marL="457200" rtl="0" algn="l">
              <a:spcBef>
                <a:spcPts val="0"/>
              </a:spcBef>
              <a:spcAft>
                <a:spcPts val="0"/>
              </a:spcAft>
              <a:buClr>
                <a:srgbClr val="2F48A7"/>
              </a:buClr>
              <a:buSzPts val="1000"/>
              <a:buFont typeface="Source Sans Pro"/>
              <a:buChar char="-"/>
            </a:pPr>
            <a:r>
              <a:rPr b="1" lang="en" sz="1000">
                <a:solidFill>
                  <a:srgbClr val="2F48A7"/>
                </a:solidFill>
                <a:latin typeface="Source Sans Pro"/>
                <a:ea typeface="Source Sans Pro"/>
                <a:cs typeface="Source Sans Pro"/>
                <a:sym typeface="Source Sans Pro"/>
              </a:rPr>
              <a:t>¿Cómo se gestionan usuarios nuevos o desvinculados?</a:t>
            </a:r>
            <a:r>
              <a:rPr lang="en" sz="1000">
                <a:solidFill>
                  <a:srgbClr val="2F48A7"/>
                </a:solidFill>
                <a:latin typeface="Source Sans Pro"/>
                <a:ea typeface="Source Sans Pro"/>
                <a:cs typeface="Source Sans Pro"/>
                <a:sym typeface="Source Sans Pro"/>
              </a:rPr>
              <a:t> La plataforma actualiza automáticamente las asignaciones según el estado del colaborador en la organización.</a:t>
            </a:r>
            <a:endParaRPr sz="1000">
              <a:solidFill>
                <a:srgbClr val="2F48A7"/>
              </a:solidFill>
              <a:latin typeface="Source Sans Pro"/>
              <a:ea typeface="Source Sans Pro"/>
              <a:cs typeface="Source Sans Pro"/>
              <a:sym typeface="Source Sans Pr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0" name="Shape 290"/>
        <p:cNvGrpSpPr/>
        <p:nvPr/>
      </p:nvGrpSpPr>
      <p:grpSpPr>
        <a:xfrm>
          <a:off x="0" y="0"/>
          <a:ext cx="0" cy="0"/>
          <a:chOff x="0" y="0"/>
          <a:chExt cx="0" cy="0"/>
        </a:xfrm>
      </p:grpSpPr>
      <p:sp>
        <p:nvSpPr>
          <p:cNvPr id="291" name="Google Shape;291;p35"/>
          <p:cNvSpPr txBox="1"/>
          <p:nvPr/>
        </p:nvSpPr>
        <p:spPr>
          <a:xfrm>
            <a:off x="938125" y="1614925"/>
            <a:ext cx="4595400" cy="4311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en" sz="2000">
                <a:solidFill>
                  <a:srgbClr val="2F48A7"/>
                </a:solidFill>
                <a:latin typeface="Source Sans Pro"/>
                <a:ea typeface="Source Sans Pro"/>
                <a:cs typeface="Source Sans Pro"/>
                <a:sym typeface="Source Sans Pro"/>
              </a:rPr>
              <a:t>Espacio para dudas o comentarios</a:t>
            </a:r>
            <a:endParaRPr sz="2000">
              <a:solidFill>
                <a:srgbClr val="2F48A7"/>
              </a:solidFill>
              <a:latin typeface="Source Sans Pro"/>
              <a:ea typeface="Source Sans Pro"/>
              <a:cs typeface="Source Sans Pro"/>
              <a:sym typeface="Source Sans Pro"/>
            </a:endParaRPr>
          </a:p>
        </p:txBody>
      </p:sp>
      <p:pic>
        <p:nvPicPr>
          <p:cNvPr id="292" name="Google Shape;292;p35"/>
          <p:cNvPicPr preferRelativeResize="0"/>
          <p:nvPr/>
        </p:nvPicPr>
        <p:blipFill>
          <a:blip r:embed="rId4">
            <a:alphaModFix/>
          </a:blip>
          <a:stretch>
            <a:fillRect/>
          </a:stretch>
        </p:blipFill>
        <p:spPr>
          <a:xfrm>
            <a:off x="8090225" y="4577609"/>
            <a:ext cx="685726" cy="289091"/>
          </a:xfrm>
          <a:prstGeom prst="rect">
            <a:avLst/>
          </a:prstGeom>
          <a:noFill/>
          <a:ln>
            <a:noFill/>
          </a:ln>
        </p:spPr>
      </p:pic>
      <p:pic>
        <p:nvPicPr>
          <p:cNvPr id="293" name="Google Shape;293;p35"/>
          <p:cNvPicPr preferRelativeResize="0"/>
          <p:nvPr/>
        </p:nvPicPr>
        <p:blipFill>
          <a:blip r:embed="rId5">
            <a:alphaModFix/>
          </a:blip>
          <a:stretch>
            <a:fillRect/>
          </a:stretch>
        </p:blipFill>
        <p:spPr>
          <a:xfrm>
            <a:off x="5037575" y="1191550"/>
            <a:ext cx="3290675" cy="2193251"/>
          </a:xfrm>
          <a:prstGeom prst="rect">
            <a:avLst/>
          </a:prstGeom>
          <a:noFill/>
          <a:ln>
            <a:noFill/>
          </a:ln>
        </p:spPr>
      </p:pic>
      <p:sp>
        <p:nvSpPr>
          <p:cNvPr id="294" name="Google Shape;294;p35"/>
          <p:cNvSpPr txBox="1"/>
          <p:nvPr/>
        </p:nvSpPr>
        <p:spPr>
          <a:xfrm>
            <a:off x="938125" y="2266475"/>
            <a:ext cx="39714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2F48A7"/>
                </a:solidFill>
                <a:latin typeface="Source Sans Pro"/>
                <a:ea typeface="Source Sans Pro"/>
                <a:cs typeface="Source Sans Pro"/>
                <a:sym typeface="Source Sans Pro"/>
              </a:rPr>
              <a:t>El desarrollo profesional de tu equipo nunca fue tan sencillo y efectivo. ¡Elige el LMS de Buk y da el primer paso hacia el futuro del aprendizaje en tu organización!</a:t>
            </a:r>
            <a:endParaRPr b="1" i="1">
              <a:solidFill>
                <a:srgbClr val="2F48A7"/>
              </a:solidFill>
              <a:latin typeface="Source Sans Pro"/>
              <a:ea typeface="Source Sans Pro"/>
              <a:cs typeface="Source Sans Pro"/>
              <a:sym typeface="Source Sans Pro"/>
            </a:endParaRPr>
          </a:p>
          <a:p>
            <a:pPr indent="0" lvl="0" marL="0" rtl="0" algn="l">
              <a:spcBef>
                <a:spcPts val="0"/>
              </a:spcBef>
              <a:spcAft>
                <a:spcPts val="0"/>
              </a:spcAft>
              <a:buNone/>
            </a:pPr>
            <a:r>
              <a:t/>
            </a:r>
            <a:endParaRPr>
              <a:solidFill>
                <a:srgbClr val="2F48A7"/>
              </a:solidFill>
              <a:latin typeface="Source Sans Pro"/>
              <a:ea typeface="Source Sans Pro"/>
              <a:cs typeface="Source Sans Pro"/>
              <a:sym typeface="Source Sans Pr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pic>
        <p:nvPicPr>
          <p:cNvPr id="299" name="Google Shape;299;p36"/>
          <p:cNvPicPr preferRelativeResize="0"/>
          <p:nvPr/>
        </p:nvPicPr>
        <p:blipFill>
          <a:blip r:embed="rId3">
            <a:alphaModFix/>
          </a:blip>
          <a:stretch>
            <a:fillRect/>
          </a:stretch>
        </p:blipFill>
        <p:spPr>
          <a:xfrm>
            <a:off x="1742310" y="1349625"/>
            <a:ext cx="5659387" cy="3725026"/>
          </a:xfrm>
          <a:prstGeom prst="rect">
            <a:avLst/>
          </a:prstGeom>
          <a:noFill/>
          <a:ln>
            <a:noFill/>
          </a:ln>
        </p:spPr>
      </p:pic>
      <p:sp>
        <p:nvSpPr>
          <p:cNvPr id="300" name="Google Shape;300;p36"/>
          <p:cNvSpPr/>
          <p:nvPr/>
        </p:nvSpPr>
        <p:spPr>
          <a:xfrm>
            <a:off x="-19775" y="-29675"/>
            <a:ext cx="593400" cy="5232600"/>
          </a:xfrm>
          <a:prstGeom prst="rect">
            <a:avLst/>
          </a:prstGeom>
          <a:solidFill>
            <a:srgbClr val="2F4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01" name="Google Shape;301;p36"/>
          <p:cNvPicPr preferRelativeResize="0"/>
          <p:nvPr/>
        </p:nvPicPr>
        <p:blipFill>
          <a:blip r:embed="rId4">
            <a:alphaModFix/>
          </a:blip>
          <a:stretch>
            <a:fillRect/>
          </a:stretch>
        </p:blipFill>
        <p:spPr>
          <a:xfrm>
            <a:off x="8090225" y="4577609"/>
            <a:ext cx="685726" cy="289091"/>
          </a:xfrm>
          <a:prstGeom prst="rect">
            <a:avLst/>
          </a:prstGeom>
          <a:noFill/>
          <a:ln>
            <a:noFill/>
          </a:ln>
        </p:spPr>
      </p:pic>
      <p:pic>
        <p:nvPicPr>
          <p:cNvPr id="302" name="Google Shape;302;p36"/>
          <p:cNvPicPr preferRelativeResize="0"/>
          <p:nvPr/>
        </p:nvPicPr>
        <p:blipFill>
          <a:blip r:embed="rId4">
            <a:alphaModFix/>
          </a:blip>
          <a:stretch>
            <a:fillRect/>
          </a:stretch>
        </p:blipFill>
        <p:spPr>
          <a:xfrm>
            <a:off x="8090225" y="4577609"/>
            <a:ext cx="685726" cy="289091"/>
          </a:xfrm>
          <a:prstGeom prst="rect">
            <a:avLst/>
          </a:prstGeom>
          <a:noFill/>
          <a:ln>
            <a:noFill/>
          </a:ln>
        </p:spPr>
      </p:pic>
      <p:pic>
        <p:nvPicPr>
          <p:cNvPr id="303" name="Google Shape;303;p36"/>
          <p:cNvPicPr preferRelativeResize="0"/>
          <p:nvPr/>
        </p:nvPicPr>
        <p:blipFill>
          <a:blip r:embed="rId5">
            <a:alphaModFix/>
          </a:blip>
          <a:stretch>
            <a:fillRect/>
          </a:stretch>
        </p:blipFill>
        <p:spPr>
          <a:xfrm>
            <a:off x="3616875" y="2020750"/>
            <a:ext cx="1910250" cy="1910250"/>
          </a:xfrm>
          <a:prstGeom prst="rect">
            <a:avLst/>
          </a:prstGeom>
          <a:noFill/>
          <a:ln>
            <a:noFill/>
          </a:ln>
        </p:spPr>
      </p:pic>
      <p:sp>
        <p:nvSpPr>
          <p:cNvPr id="304" name="Google Shape;304;p36"/>
          <p:cNvSpPr txBox="1"/>
          <p:nvPr/>
        </p:nvSpPr>
        <p:spPr>
          <a:xfrm>
            <a:off x="2946600" y="280200"/>
            <a:ext cx="3250800" cy="11082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b="1" lang="en" sz="2000">
                <a:solidFill>
                  <a:srgbClr val="FBBF3D"/>
                </a:solidFill>
                <a:latin typeface="Source Sans Pro"/>
                <a:ea typeface="Source Sans Pro"/>
                <a:cs typeface="Source Sans Pro"/>
                <a:sym typeface="Source Sans Pro"/>
              </a:rPr>
              <a:t>Solicita una capacitación personalizada para ti y tu equipo.</a:t>
            </a:r>
            <a:endParaRPr b="1" sz="2000">
              <a:solidFill>
                <a:srgbClr val="FBBF3D"/>
              </a:solidFill>
              <a:latin typeface="Source Sans Pro"/>
              <a:ea typeface="Source Sans Pro"/>
              <a:cs typeface="Source Sans Pro"/>
              <a:sym typeface="Source Sans Pro"/>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8" name="Shape 308"/>
        <p:cNvGrpSpPr/>
        <p:nvPr/>
      </p:nvGrpSpPr>
      <p:grpSpPr>
        <a:xfrm>
          <a:off x="0" y="0"/>
          <a:ext cx="0" cy="0"/>
          <a:chOff x="0" y="0"/>
          <a:chExt cx="0" cy="0"/>
        </a:xfrm>
      </p:grpSpPr>
      <p:sp>
        <p:nvSpPr>
          <p:cNvPr id="309" name="Google Shape;309;p37"/>
          <p:cNvSpPr txBox="1"/>
          <p:nvPr/>
        </p:nvSpPr>
        <p:spPr>
          <a:xfrm>
            <a:off x="4065575" y="611750"/>
            <a:ext cx="4121700" cy="1662300"/>
          </a:xfrm>
          <a:prstGeom prst="rect">
            <a:avLst/>
          </a:prstGeom>
          <a:no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None/>
            </a:pPr>
            <a:r>
              <a:rPr lang="en" sz="1500">
                <a:solidFill>
                  <a:srgbClr val="2F48A7"/>
                </a:solidFill>
                <a:latin typeface="Source Sans Pro"/>
                <a:ea typeface="Source Sans Pro"/>
                <a:cs typeface="Source Sans Pro"/>
                <a:sym typeface="Source Sans Pro"/>
              </a:rPr>
              <a:t>Gracias por acompañarnos en esta sesión </a:t>
            </a:r>
            <a:r>
              <a:rPr lang="en" sz="1500">
                <a:solidFill>
                  <a:srgbClr val="FBBF3D"/>
                </a:solidFill>
                <a:latin typeface="Source Sans Pro"/>
                <a:ea typeface="Source Sans Pro"/>
                <a:cs typeface="Source Sans Pro"/>
                <a:sym typeface="Source Sans Pro"/>
              </a:rPr>
              <a:t>;)</a:t>
            </a:r>
            <a:endParaRPr sz="1500">
              <a:solidFill>
                <a:srgbClr val="FBBF3D"/>
              </a:solidFill>
              <a:latin typeface="Source Sans Pro"/>
              <a:ea typeface="Source Sans Pro"/>
              <a:cs typeface="Source Sans Pro"/>
              <a:sym typeface="Source Sans Pro"/>
            </a:endParaRPr>
          </a:p>
          <a:p>
            <a:pPr indent="0" lvl="0" marL="0" rtl="0" algn="ctr">
              <a:lnSpc>
                <a:spcPct val="80000"/>
              </a:lnSpc>
              <a:spcBef>
                <a:spcPts val="0"/>
              </a:spcBef>
              <a:spcAft>
                <a:spcPts val="0"/>
              </a:spcAft>
              <a:buNone/>
            </a:pPr>
            <a:r>
              <a:t/>
            </a:r>
            <a:endParaRPr sz="1500">
              <a:solidFill>
                <a:srgbClr val="2F48A7"/>
              </a:solidFill>
              <a:latin typeface="Source Sans Pro"/>
              <a:ea typeface="Source Sans Pro"/>
              <a:cs typeface="Source Sans Pro"/>
              <a:sym typeface="Source Sans Pro"/>
            </a:endParaRPr>
          </a:p>
          <a:p>
            <a:pPr indent="0" lvl="0" marL="0" rtl="0" algn="ctr">
              <a:lnSpc>
                <a:spcPct val="80000"/>
              </a:lnSpc>
              <a:spcBef>
                <a:spcPts val="0"/>
              </a:spcBef>
              <a:spcAft>
                <a:spcPts val="0"/>
              </a:spcAft>
              <a:buNone/>
            </a:pPr>
            <a:r>
              <a:rPr lang="en" sz="1500">
                <a:solidFill>
                  <a:srgbClr val="2F48A7"/>
                </a:solidFill>
                <a:latin typeface="Source Sans Pro"/>
                <a:ea typeface="Source Sans Pro"/>
                <a:cs typeface="Source Sans Pro"/>
                <a:sym typeface="Source Sans Pro"/>
              </a:rPr>
              <a:t>Tu opinión es muy importante para nosotros 💙. </a:t>
            </a:r>
            <a:endParaRPr sz="1500">
              <a:solidFill>
                <a:srgbClr val="2F48A7"/>
              </a:solidFill>
              <a:latin typeface="Source Sans Pro"/>
              <a:ea typeface="Source Sans Pro"/>
              <a:cs typeface="Source Sans Pro"/>
              <a:sym typeface="Source Sans Pro"/>
            </a:endParaRPr>
          </a:p>
          <a:p>
            <a:pPr indent="0" lvl="0" marL="0" rtl="0" algn="ctr">
              <a:lnSpc>
                <a:spcPct val="80000"/>
              </a:lnSpc>
              <a:spcBef>
                <a:spcPts val="0"/>
              </a:spcBef>
              <a:spcAft>
                <a:spcPts val="0"/>
              </a:spcAft>
              <a:buNone/>
            </a:pPr>
            <a:r>
              <a:t/>
            </a:r>
            <a:endParaRPr sz="1500">
              <a:solidFill>
                <a:srgbClr val="2F48A7"/>
              </a:solidFill>
              <a:latin typeface="Source Sans Pro"/>
              <a:ea typeface="Source Sans Pro"/>
              <a:cs typeface="Source Sans Pro"/>
              <a:sym typeface="Source Sans Pro"/>
            </a:endParaRPr>
          </a:p>
          <a:p>
            <a:pPr indent="0" lvl="0" marL="0" rtl="0" algn="ctr">
              <a:lnSpc>
                <a:spcPct val="80000"/>
              </a:lnSpc>
              <a:spcBef>
                <a:spcPts val="0"/>
              </a:spcBef>
              <a:spcAft>
                <a:spcPts val="0"/>
              </a:spcAft>
              <a:buNone/>
            </a:pPr>
            <a:r>
              <a:rPr lang="en" sz="1500">
                <a:solidFill>
                  <a:srgbClr val="2F48A7"/>
                </a:solidFill>
                <a:latin typeface="Source Sans Pro"/>
                <a:ea typeface="Source Sans Pro"/>
                <a:cs typeface="Source Sans Pro"/>
                <a:sym typeface="Source Sans Pro"/>
              </a:rPr>
              <a:t>¡Cada feedback nos ayuda a seguir mejorando juntos! 😊</a:t>
            </a:r>
            <a:endParaRPr sz="1500">
              <a:solidFill>
                <a:srgbClr val="2F48A7"/>
              </a:solidFill>
              <a:latin typeface="Source Sans Pro"/>
              <a:ea typeface="Source Sans Pro"/>
              <a:cs typeface="Source Sans Pro"/>
              <a:sym typeface="Source Sans Pro"/>
            </a:endParaRPr>
          </a:p>
          <a:p>
            <a:pPr indent="0" lvl="0" marL="0" rtl="0" algn="ctr">
              <a:lnSpc>
                <a:spcPct val="80000"/>
              </a:lnSpc>
              <a:spcBef>
                <a:spcPts val="0"/>
              </a:spcBef>
              <a:spcAft>
                <a:spcPts val="0"/>
              </a:spcAft>
              <a:buNone/>
            </a:pPr>
            <a:r>
              <a:t/>
            </a:r>
            <a:endParaRPr sz="1500">
              <a:solidFill>
                <a:srgbClr val="FFD966"/>
              </a:solidFill>
              <a:latin typeface="Source Sans Pro"/>
              <a:ea typeface="Source Sans Pro"/>
              <a:cs typeface="Source Sans Pro"/>
              <a:sym typeface="Source Sans Pro"/>
            </a:endParaRPr>
          </a:p>
          <a:p>
            <a:pPr indent="0" lvl="0" marL="0" rtl="0" algn="ctr">
              <a:lnSpc>
                <a:spcPct val="80000"/>
              </a:lnSpc>
              <a:spcBef>
                <a:spcPts val="0"/>
              </a:spcBef>
              <a:spcAft>
                <a:spcPts val="0"/>
              </a:spcAft>
              <a:buNone/>
            </a:pPr>
            <a:r>
              <a:rPr lang="en" sz="1500" u="sng">
                <a:solidFill>
                  <a:srgbClr val="FFD966"/>
                </a:solidFill>
                <a:latin typeface="Source Sans Pro"/>
                <a:ea typeface="Source Sans Pro"/>
                <a:cs typeface="Source Sans Pro"/>
                <a:sym typeface="Source Sans Pro"/>
                <a:hlinkClick r:id="rId4">
                  <a:extLst>
                    <a:ext uri="{A12FA001-AC4F-418D-AE19-62706E023703}">
                      <ahyp:hlinkClr val="tx"/>
                    </a:ext>
                  </a:extLst>
                </a:hlinkClick>
              </a:rPr>
              <a:t>https://forms.gle/JVK1b7F311eXUHsu9</a:t>
            </a:r>
            <a:endParaRPr sz="1500">
              <a:solidFill>
                <a:srgbClr val="FFD966"/>
              </a:solidFill>
              <a:latin typeface="Source Sans Pro"/>
              <a:ea typeface="Source Sans Pro"/>
              <a:cs typeface="Source Sans Pro"/>
              <a:sym typeface="Source Sans Pro"/>
            </a:endParaRPr>
          </a:p>
        </p:txBody>
      </p:sp>
      <p:pic>
        <p:nvPicPr>
          <p:cNvPr id="310" name="Google Shape;310;p37"/>
          <p:cNvPicPr preferRelativeResize="0"/>
          <p:nvPr/>
        </p:nvPicPr>
        <p:blipFill>
          <a:blip r:embed="rId5">
            <a:alphaModFix/>
          </a:blip>
          <a:stretch>
            <a:fillRect/>
          </a:stretch>
        </p:blipFill>
        <p:spPr>
          <a:xfrm>
            <a:off x="8090225" y="4577609"/>
            <a:ext cx="685726" cy="289091"/>
          </a:xfrm>
          <a:prstGeom prst="rect">
            <a:avLst/>
          </a:prstGeom>
          <a:noFill/>
          <a:ln>
            <a:noFill/>
          </a:ln>
        </p:spPr>
      </p:pic>
      <p:pic>
        <p:nvPicPr>
          <p:cNvPr id="311" name="Google Shape;311;p37"/>
          <p:cNvPicPr preferRelativeResize="0"/>
          <p:nvPr/>
        </p:nvPicPr>
        <p:blipFill>
          <a:blip r:embed="rId6">
            <a:alphaModFix/>
          </a:blip>
          <a:stretch>
            <a:fillRect/>
          </a:stretch>
        </p:blipFill>
        <p:spPr>
          <a:xfrm>
            <a:off x="5242125" y="2411655"/>
            <a:ext cx="2097847" cy="2097847"/>
          </a:xfrm>
          <a:prstGeom prst="rect">
            <a:avLst/>
          </a:prstGeom>
          <a:noFill/>
          <a:ln>
            <a:noFill/>
          </a:ln>
        </p:spPr>
      </p:pic>
      <p:pic>
        <p:nvPicPr>
          <p:cNvPr id="312" name="Google Shape;312;p37"/>
          <p:cNvPicPr preferRelativeResize="0"/>
          <p:nvPr/>
        </p:nvPicPr>
        <p:blipFill rotWithShape="1">
          <a:blip r:embed="rId7">
            <a:alphaModFix/>
          </a:blip>
          <a:srcRect b="0" l="0" r="0" t="0"/>
          <a:stretch/>
        </p:blipFill>
        <p:spPr>
          <a:xfrm>
            <a:off x="0" y="1239450"/>
            <a:ext cx="6167500" cy="39040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3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18" name="Google Shape;318;p3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19" name="Google Shape;319;p38"/>
          <p:cNvPicPr preferRelativeResize="0"/>
          <p:nvPr/>
        </p:nvPicPr>
        <p:blipFill>
          <a:blip r:embed="rId3">
            <a:alphaModFix/>
          </a:blip>
          <a:stretch>
            <a:fillRect/>
          </a:stretch>
        </p:blipFill>
        <p:spPr>
          <a:xfrm>
            <a:off x="0" y="0"/>
            <a:ext cx="9144003" cy="514350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3" name="Shape 323"/>
        <p:cNvGrpSpPr/>
        <p:nvPr/>
      </p:nvGrpSpPr>
      <p:grpSpPr>
        <a:xfrm>
          <a:off x="0" y="0"/>
          <a:ext cx="0" cy="0"/>
          <a:chOff x="0" y="0"/>
          <a:chExt cx="0" cy="0"/>
        </a:xfrm>
      </p:grpSpPr>
      <p:pic>
        <p:nvPicPr>
          <p:cNvPr id="324" name="Google Shape;324;p39"/>
          <p:cNvPicPr preferRelativeResize="0"/>
          <p:nvPr/>
        </p:nvPicPr>
        <p:blipFill>
          <a:blip r:embed="rId4">
            <a:alphaModFix/>
          </a:blip>
          <a:stretch>
            <a:fillRect/>
          </a:stretch>
        </p:blipFill>
        <p:spPr>
          <a:xfrm>
            <a:off x="3877706" y="4405000"/>
            <a:ext cx="1663489" cy="461700"/>
          </a:xfrm>
          <a:prstGeom prst="rect">
            <a:avLst/>
          </a:prstGeom>
          <a:noFill/>
          <a:ln>
            <a:noFill/>
          </a:ln>
        </p:spPr>
      </p:pic>
      <p:pic>
        <p:nvPicPr>
          <p:cNvPr id="325" name="Google Shape;325;p39"/>
          <p:cNvPicPr preferRelativeResize="0"/>
          <p:nvPr/>
        </p:nvPicPr>
        <p:blipFill>
          <a:blip r:embed="rId5">
            <a:alphaModFix/>
          </a:blip>
          <a:stretch>
            <a:fillRect/>
          </a:stretch>
        </p:blipFill>
        <p:spPr>
          <a:xfrm>
            <a:off x="2211113" y="3487862"/>
            <a:ext cx="4996675" cy="819775"/>
          </a:xfrm>
          <a:prstGeom prst="rect">
            <a:avLst/>
          </a:prstGeom>
          <a:noFill/>
          <a:ln>
            <a:noFill/>
          </a:ln>
        </p:spPr>
      </p:pic>
      <p:pic>
        <p:nvPicPr>
          <p:cNvPr id="326" name="Google Shape;326;p39"/>
          <p:cNvPicPr preferRelativeResize="0"/>
          <p:nvPr/>
        </p:nvPicPr>
        <p:blipFill rotWithShape="1">
          <a:blip r:embed="rId6">
            <a:alphaModFix/>
          </a:blip>
          <a:srcRect b="0" l="0" r="0" t="0"/>
          <a:stretch/>
        </p:blipFill>
        <p:spPr>
          <a:xfrm>
            <a:off x="3143717" y="1094951"/>
            <a:ext cx="3131459" cy="22955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5"/>
          <p:cNvSpPr txBox="1"/>
          <p:nvPr/>
        </p:nvSpPr>
        <p:spPr>
          <a:xfrm>
            <a:off x="1161250" y="563100"/>
            <a:ext cx="19998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600">
                <a:solidFill>
                  <a:srgbClr val="2F48A7"/>
                </a:solidFill>
                <a:latin typeface="Source Sans Pro"/>
                <a:ea typeface="Source Sans Pro"/>
                <a:cs typeface="Source Sans Pro"/>
                <a:sym typeface="Source Sans Pro"/>
              </a:rPr>
              <a:t>Contenido</a:t>
            </a:r>
            <a:endParaRPr b="1" sz="2600">
              <a:solidFill>
                <a:srgbClr val="2F48A7"/>
              </a:solidFill>
              <a:latin typeface="Source Sans Pro"/>
              <a:ea typeface="Source Sans Pro"/>
              <a:cs typeface="Source Sans Pro"/>
              <a:sym typeface="Source Sans Pro"/>
            </a:endParaRPr>
          </a:p>
        </p:txBody>
      </p:sp>
      <p:pic>
        <p:nvPicPr>
          <p:cNvPr id="78" name="Google Shape;78;p15"/>
          <p:cNvPicPr preferRelativeResize="0"/>
          <p:nvPr/>
        </p:nvPicPr>
        <p:blipFill>
          <a:blip r:embed="rId3">
            <a:alphaModFix/>
          </a:blip>
          <a:stretch>
            <a:fillRect/>
          </a:stretch>
        </p:blipFill>
        <p:spPr>
          <a:xfrm>
            <a:off x="7192250" y="4071061"/>
            <a:ext cx="1477651" cy="757920"/>
          </a:xfrm>
          <a:prstGeom prst="rect">
            <a:avLst/>
          </a:prstGeom>
          <a:noFill/>
          <a:ln>
            <a:noFill/>
          </a:ln>
        </p:spPr>
      </p:pic>
      <p:sp>
        <p:nvSpPr>
          <p:cNvPr id="79" name="Google Shape;79;p15"/>
          <p:cNvSpPr txBox="1"/>
          <p:nvPr/>
        </p:nvSpPr>
        <p:spPr>
          <a:xfrm>
            <a:off x="1593031" y="1511175"/>
            <a:ext cx="454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2F48A7"/>
                </a:solidFill>
                <a:latin typeface="Source Sans Pro"/>
                <a:ea typeface="Source Sans Pro"/>
                <a:cs typeface="Source Sans Pro"/>
                <a:sym typeface="Source Sans Pro"/>
              </a:rPr>
              <a:t>01.</a:t>
            </a:r>
            <a:endParaRPr sz="1200">
              <a:solidFill>
                <a:srgbClr val="2F48A7"/>
              </a:solidFill>
              <a:latin typeface="Source Sans Pro"/>
              <a:ea typeface="Source Sans Pro"/>
              <a:cs typeface="Source Sans Pro"/>
              <a:sym typeface="Source Sans Pro"/>
            </a:endParaRPr>
          </a:p>
        </p:txBody>
      </p:sp>
      <p:sp>
        <p:nvSpPr>
          <p:cNvPr id="80" name="Google Shape;80;p15"/>
          <p:cNvSpPr txBox="1"/>
          <p:nvPr/>
        </p:nvSpPr>
        <p:spPr>
          <a:xfrm>
            <a:off x="2153629" y="1511175"/>
            <a:ext cx="1749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2F48A7"/>
                </a:solidFill>
                <a:latin typeface="Source Sans Pro"/>
                <a:ea typeface="Source Sans Pro"/>
                <a:cs typeface="Source Sans Pro"/>
                <a:sym typeface="Source Sans Pro"/>
              </a:rPr>
              <a:t>¿Qué es un LMS?</a:t>
            </a:r>
            <a:endParaRPr b="1" sz="1200">
              <a:solidFill>
                <a:srgbClr val="2F48A7"/>
              </a:solidFill>
              <a:latin typeface="Source Sans Pro"/>
              <a:ea typeface="Source Sans Pro"/>
              <a:cs typeface="Source Sans Pro"/>
              <a:sym typeface="Source Sans Pro"/>
            </a:endParaRPr>
          </a:p>
        </p:txBody>
      </p:sp>
      <p:sp>
        <p:nvSpPr>
          <p:cNvPr id="81" name="Google Shape;81;p15"/>
          <p:cNvSpPr txBox="1"/>
          <p:nvPr/>
        </p:nvSpPr>
        <p:spPr>
          <a:xfrm>
            <a:off x="1593031" y="1975148"/>
            <a:ext cx="454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2F48A7"/>
                </a:solidFill>
                <a:latin typeface="Source Sans Pro"/>
                <a:ea typeface="Source Sans Pro"/>
                <a:cs typeface="Source Sans Pro"/>
                <a:sym typeface="Source Sans Pro"/>
              </a:rPr>
              <a:t>02.</a:t>
            </a:r>
            <a:endParaRPr sz="1200">
              <a:solidFill>
                <a:srgbClr val="2F48A7"/>
              </a:solidFill>
              <a:latin typeface="Source Sans Pro"/>
              <a:ea typeface="Source Sans Pro"/>
              <a:cs typeface="Source Sans Pro"/>
              <a:sym typeface="Source Sans Pro"/>
            </a:endParaRPr>
          </a:p>
        </p:txBody>
      </p:sp>
      <p:sp>
        <p:nvSpPr>
          <p:cNvPr id="82" name="Google Shape;82;p15"/>
          <p:cNvSpPr txBox="1"/>
          <p:nvPr/>
        </p:nvSpPr>
        <p:spPr>
          <a:xfrm>
            <a:off x="2153621" y="1975150"/>
            <a:ext cx="3462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2F48A7"/>
                </a:solidFill>
                <a:latin typeface="Source Sans Pro"/>
                <a:ea typeface="Source Sans Pro"/>
                <a:cs typeface="Source Sans Pro"/>
                <a:sym typeface="Source Sans Pro"/>
              </a:rPr>
              <a:t>Beneficios de usar el LMS de Buk.</a:t>
            </a:r>
            <a:endParaRPr b="1" sz="1200">
              <a:solidFill>
                <a:srgbClr val="2F48A7"/>
              </a:solidFill>
              <a:latin typeface="Source Sans Pro"/>
              <a:ea typeface="Source Sans Pro"/>
              <a:cs typeface="Source Sans Pro"/>
              <a:sym typeface="Source Sans Pro"/>
            </a:endParaRPr>
          </a:p>
        </p:txBody>
      </p:sp>
      <p:sp>
        <p:nvSpPr>
          <p:cNvPr id="83" name="Google Shape;83;p15"/>
          <p:cNvSpPr txBox="1"/>
          <p:nvPr/>
        </p:nvSpPr>
        <p:spPr>
          <a:xfrm>
            <a:off x="1593031" y="2439123"/>
            <a:ext cx="454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2F48A7"/>
                </a:solidFill>
                <a:latin typeface="Source Sans Pro"/>
                <a:ea typeface="Source Sans Pro"/>
                <a:cs typeface="Source Sans Pro"/>
                <a:sym typeface="Source Sans Pro"/>
              </a:rPr>
              <a:t>03.</a:t>
            </a:r>
            <a:endParaRPr sz="1200">
              <a:solidFill>
                <a:srgbClr val="2F48A7"/>
              </a:solidFill>
              <a:latin typeface="Source Sans Pro"/>
              <a:ea typeface="Source Sans Pro"/>
              <a:cs typeface="Source Sans Pro"/>
              <a:sym typeface="Source Sans Pro"/>
            </a:endParaRPr>
          </a:p>
        </p:txBody>
      </p:sp>
      <p:sp>
        <p:nvSpPr>
          <p:cNvPr id="84" name="Google Shape;84;p15"/>
          <p:cNvSpPr txBox="1"/>
          <p:nvPr/>
        </p:nvSpPr>
        <p:spPr>
          <a:xfrm>
            <a:off x="2153629" y="2439123"/>
            <a:ext cx="1749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2F48A7"/>
                </a:solidFill>
                <a:latin typeface="Source Sans Pro"/>
                <a:ea typeface="Source Sans Pro"/>
                <a:cs typeface="Source Sans Pro"/>
                <a:sym typeface="Source Sans Pro"/>
              </a:rPr>
              <a:t>Funcionalidades clave.</a:t>
            </a:r>
            <a:endParaRPr b="1" sz="1200">
              <a:solidFill>
                <a:srgbClr val="2F48A7"/>
              </a:solidFill>
              <a:latin typeface="Source Sans Pro"/>
              <a:ea typeface="Source Sans Pro"/>
              <a:cs typeface="Source Sans Pro"/>
              <a:sym typeface="Source Sans Pro"/>
            </a:endParaRPr>
          </a:p>
        </p:txBody>
      </p:sp>
      <p:sp>
        <p:nvSpPr>
          <p:cNvPr id="85" name="Google Shape;85;p15"/>
          <p:cNvSpPr txBox="1"/>
          <p:nvPr/>
        </p:nvSpPr>
        <p:spPr>
          <a:xfrm>
            <a:off x="1593031" y="2903098"/>
            <a:ext cx="454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2F48A7"/>
                </a:solidFill>
                <a:latin typeface="Source Sans Pro"/>
                <a:ea typeface="Source Sans Pro"/>
                <a:cs typeface="Source Sans Pro"/>
                <a:sym typeface="Source Sans Pro"/>
              </a:rPr>
              <a:t>04.</a:t>
            </a:r>
            <a:endParaRPr sz="1200">
              <a:solidFill>
                <a:srgbClr val="2F48A7"/>
              </a:solidFill>
              <a:latin typeface="Source Sans Pro"/>
              <a:ea typeface="Source Sans Pro"/>
              <a:cs typeface="Source Sans Pro"/>
              <a:sym typeface="Source Sans Pro"/>
            </a:endParaRPr>
          </a:p>
        </p:txBody>
      </p:sp>
      <p:sp>
        <p:nvSpPr>
          <p:cNvPr id="86" name="Google Shape;86;p15"/>
          <p:cNvSpPr txBox="1"/>
          <p:nvPr/>
        </p:nvSpPr>
        <p:spPr>
          <a:xfrm>
            <a:off x="2153629" y="2903098"/>
            <a:ext cx="1749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2F48A7"/>
                </a:solidFill>
                <a:latin typeface="Source Sans Pro"/>
                <a:ea typeface="Source Sans Pro"/>
                <a:cs typeface="Source Sans Pro"/>
                <a:sym typeface="Source Sans Pro"/>
              </a:rPr>
              <a:t>Preguntas frecuentes.</a:t>
            </a:r>
            <a:endParaRPr b="1" sz="1200">
              <a:solidFill>
                <a:srgbClr val="2F48A7"/>
              </a:solidFill>
              <a:latin typeface="Source Sans Pro"/>
              <a:ea typeface="Source Sans Pro"/>
              <a:cs typeface="Source Sans Pro"/>
              <a:sym typeface="Source Sans Pro"/>
            </a:endParaRPr>
          </a:p>
        </p:txBody>
      </p:sp>
      <p:pic>
        <p:nvPicPr>
          <p:cNvPr id="87" name="Google Shape;87;p15"/>
          <p:cNvPicPr preferRelativeResize="0"/>
          <p:nvPr/>
        </p:nvPicPr>
        <p:blipFill>
          <a:blip r:embed="rId4">
            <a:alphaModFix/>
          </a:blip>
          <a:stretch>
            <a:fillRect/>
          </a:stretch>
        </p:blipFill>
        <p:spPr>
          <a:xfrm>
            <a:off x="8090225" y="4577609"/>
            <a:ext cx="685726" cy="289091"/>
          </a:xfrm>
          <a:prstGeom prst="rect">
            <a:avLst/>
          </a:prstGeom>
          <a:noFill/>
          <a:ln>
            <a:noFill/>
          </a:ln>
        </p:spPr>
      </p:pic>
      <p:sp>
        <p:nvSpPr>
          <p:cNvPr id="88" name="Google Shape;88;p15"/>
          <p:cNvSpPr/>
          <p:nvPr/>
        </p:nvSpPr>
        <p:spPr>
          <a:xfrm>
            <a:off x="1161250" y="1071900"/>
            <a:ext cx="984900" cy="77400"/>
          </a:xfrm>
          <a:prstGeom prst="rect">
            <a:avLst/>
          </a:prstGeom>
          <a:solidFill>
            <a:srgbClr val="FBBF3D"/>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5"/>
          <p:cNvSpPr/>
          <p:nvPr/>
        </p:nvSpPr>
        <p:spPr>
          <a:xfrm>
            <a:off x="-19775" y="-29675"/>
            <a:ext cx="593400" cy="5232600"/>
          </a:xfrm>
          <a:prstGeom prst="rect">
            <a:avLst/>
          </a:prstGeom>
          <a:solidFill>
            <a:srgbClr val="2F4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0" name="Google Shape;90;p15"/>
          <p:cNvPicPr preferRelativeResize="0"/>
          <p:nvPr/>
        </p:nvPicPr>
        <p:blipFill rotWithShape="1">
          <a:blip r:embed="rId5">
            <a:alphaModFix/>
          </a:blip>
          <a:srcRect b="0" l="0" r="0" t="0"/>
          <a:stretch/>
        </p:blipFill>
        <p:spPr>
          <a:xfrm>
            <a:off x="6152475" y="402348"/>
            <a:ext cx="2068450" cy="15163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4" name="Shape 94"/>
        <p:cNvGrpSpPr/>
        <p:nvPr/>
      </p:nvGrpSpPr>
      <p:grpSpPr>
        <a:xfrm>
          <a:off x="0" y="0"/>
          <a:ext cx="0" cy="0"/>
          <a:chOff x="0" y="0"/>
          <a:chExt cx="0" cy="0"/>
        </a:xfrm>
      </p:grpSpPr>
      <p:sp>
        <p:nvSpPr>
          <p:cNvPr id="95" name="Google Shape;95;p16"/>
          <p:cNvSpPr txBox="1"/>
          <p:nvPr/>
        </p:nvSpPr>
        <p:spPr>
          <a:xfrm>
            <a:off x="938125" y="1767125"/>
            <a:ext cx="4472100" cy="11205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en" sz="3800">
                <a:solidFill>
                  <a:schemeClr val="lt1"/>
                </a:solidFill>
                <a:latin typeface="Source Sans Pro"/>
                <a:ea typeface="Source Sans Pro"/>
                <a:cs typeface="Source Sans Pro"/>
                <a:sym typeface="Source Sans Pro"/>
              </a:rPr>
              <a:t>01.</a:t>
            </a:r>
            <a:endParaRPr sz="3800">
              <a:solidFill>
                <a:schemeClr val="lt1"/>
              </a:solidFill>
              <a:latin typeface="Source Sans Pro"/>
              <a:ea typeface="Source Sans Pro"/>
              <a:cs typeface="Source Sans Pro"/>
              <a:sym typeface="Source Sans Pro"/>
            </a:endParaRPr>
          </a:p>
          <a:p>
            <a:pPr indent="0" lvl="0" marL="0" rtl="0" algn="l">
              <a:lnSpc>
                <a:spcPct val="80000"/>
              </a:lnSpc>
              <a:spcBef>
                <a:spcPts val="0"/>
              </a:spcBef>
              <a:spcAft>
                <a:spcPts val="0"/>
              </a:spcAft>
              <a:buNone/>
            </a:pPr>
            <a:r>
              <a:rPr lang="en" sz="3800">
                <a:solidFill>
                  <a:srgbClr val="2F48A7"/>
                </a:solidFill>
                <a:latin typeface="Source Sans Pro"/>
                <a:ea typeface="Source Sans Pro"/>
                <a:cs typeface="Source Sans Pro"/>
                <a:sym typeface="Source Sans Pro"/>
              </a:rPr>
              <a:t>¿Qué es un LMS?</a:t>
            </a:r>
            <a:endParaRPr sz="3800">
              <a:solidFill>
                <a:srgbClr val="2F48A7"/>
              </a:solidFill>
              <a:latin typeface="Source Sans Pro"/>
              <a:ea typeface="Source Sans Pro"/>
              <a:cs typeface="Source Sans Pro"/>
              <a:sym typeface="Source Sans Pro"/>
            </a:endParaRPr>
          </a:p>
        </p:txBody>
      </p:sp>
      <p:pic>
        <p:nvPicPr>
          <p:cNvPr id="96" name="Google Shape;96;p16"/>
          <p:cNvPicPr preferRelativeResize="0"/>
          <p:nvPr/>
        </p:nvPicPr>
        <p:blipFill>
          <a:blip r:embed="rId4">
            <a:alphaModFix/>
          </a:blip>
          <a:stretch>
            <a:fillRect/>
          </a:stretch>
        </p:blipFill>
        <p:spPr>
          <a:xfrm>
            <a:off x="8090225" y="4577609"/>
            <a:ext cx="685726" cy="28909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17"/>
          <p:cNvSpPr/>
          <p:nvPr/>
        </p:nvSpPr>
        <p:spPr>
          <a:xfrm>
            <a:off x="-19775" y="-29675"/>
            <a:ext cx="593400" cy="5232600"/>
          </a:xfrm>
          <a:prstGeom prst="rect">
            <a:avLst/>
          </a:prstGeom>
          <a:solidFill>
            <a:srgbClr val="2F4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7"/>
          <p:cNvSpPr txBox="1"/>
          <p:nvPr/>
        </p:nvSpPr>
        <p:spPr>
          <a:xfrm>
            <a:off x="1161250" y="563100"/>
            <a:ext cx="34449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600">
                <a:solidFill>
                  <a:srgbClr val="2F48A7"/>
                </a:solidFill>
                <a:latin typeface="Source Sans Pro"/>
                <a:ea typeface="Source Sans Pro"/>
                <a:cs typeface="Source Sans Pro"/>
                <a:sym typeface="Source Sans Pro"/>
              </a:rPr>
              <a:t>¿Qué es un LMS?</a:t>
            </a:r>
            <a:endParaRPr b="1" sz="2600">
              <a:solidFill>
                <a:srgbClr val="2F48A7"/>
              </a:solidFill>
              <a:latin typeface="Source Sans Pro"/>
              <a:ea typeface="Source Sans Pro"/>
              <a:cs typeface="Source Sans Pro"/>
              <a:sym typeface="Source Sans Pro"/>
            </a:endParaRPr>
          </a:p>
        </p:txBody>
      </p:sp>
      <p:pic>
        <p:nvPicPr>
          <p:cNvPr id="103" name="Google Shape;103;p17"/>
          <p:cNvPicPr preferRelativeResize="0"/>
          <p:nvPr/>
        </p:nvPicPr>
        <p:blipFill>
          <a:blip r:embed="rId3">
            <a:alphaModFix/>
          </a:blip>
          <a:stretch>
            <a:fillRect/>
          </a:stretch>
        </p:blipFill>
        <p:spPr>
          <a:xfrm>
            <a:off x="8090225" y="4577609"/>
            <a:ext cx="685726" cy="289091"/>
          </a:xfrm>
          <a:prstGeom prst="rect">
            <a:avLst/>
          </a:prstGeom>
          <a:noFill/>
          <a:ln>
            <a:noFill/>
          </a:ln>
        </p:spPr>
      </p:pic>
      <p:sp>
        <p:nvSpPr>
          <p:cNvPr id="104" name="Google Shape;104;p17"/>
          <p:cNvSpPr txBox="1"/>
          <p:nvPr/>
        </p:nvSpPr>
        <p:spPr>
          <a:xfrm>
            <a:off x="1161250" y="1449550"/>
            <a:ext cx="3503100" cy="258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2F48A7"/>
                </a:solidFill>
                <a:highlight>
                  <a:schemeClr val="lt1"/>
                </a:highlight>
                <a:latin typeface="Source Sans Pro"/>
                <a:ea typeface="Source Sans Pro"/>
                <a:cs typeface="Source Sans Pro"/>
                <a:sym typeface="Source Sans Pro"/>
              </a:rPr>
              <a:t>Un Sistema de Gestión de Aprendizaje (LMS, por sus siglas en inglés) es una plataforma digital diseñada para administrar, documentar, rastrear, reportar y facilitar procesos de aprendizaje. Este sistema permite a las empresas centralizar la capacitación de sus equipos, garantizar el cumplimiento normativo y fomentar el desarrollo profesional.</a:t>
            </a:r>
            <a:endParaRPr sz="1300">
              <a:solidFill>
                <a:srgbClr val="2F48A7"/>
              </a:solidFill>
              <a:highlight>
                <a:schemeClr val="lt1"/>
              </a:highlight>
              <a:latin typeface="Source Sans Pro"/>
              <a:ea typeface="Source Sans Pro"/>
              <a:cs typeface="Source Sans Pro"/>
              <a:sym typeface="Source Sans Pro"/>
            </a:endParaRPr>
          </a:p>
          <a:p>
            <a:pPr indent="0" lvl="0" marL="0" rtl="0" algn="l">
              <a:spcBef>
                <a:spcPts val="0"/>
              </a:spcBef>
              <a:spcAft>
                <a:spcPts val="0"/>
              </a:spcAft>
              <a:buNone/>
            </a:pPr>
            <a:r>
              <a:t/>
            </a:r>
            <a:endParaRPr sz="1300">
              <a:solidFill>
                <a:srgbClr val="2F48A7"/>
              </a:solidFill>
              <a:highlight>
                <a:schemeClr val="lt1"/>
              </a:highlight>
              <a:latin typeface="Source Sans Pro"/>
              <a:ea typeface="Source Sans Pro"/>
              <a:cs typeface="Source Sans Pro"/>
              <a:sym typeface="Source Sans Pro"/>
            </a:endParaRPr>
          </a:p>
          <a:p>
            <a:pPr indent="0" lvl="0" marL="0" rtl="0" algn="l">
              <a:spcBef>
                <a:spcPts val="0"/>
              </a:spcBef>
              <a:spcAft>
                <a:spcPts val="0"/>
              </a:spcAft>
              <a:buNone/>
            </a:pPr>
            <a:r>
              <a:rPr lang="en" sz="1300">
                <a:solidFill>
                  <a:srgbClr val="2F48A7"/>
                </a:solidFill>
                <a:highlight>
                  <a:schemeClr val="lt1"/>
                </a:highlight>
                <a:latin typeface="Source Sans Pro"/>
                <a:ea typeface="Source Sans Pro"/>
                <a:cs typeface="Source Sans Pro"/>
                <a:sym typeface="Source Sans Pro"/>
              </a:rPr>
              <a:t>El LMS de Buk está pensado para simplificar la experiencia de aprendizaje y adaptarse a las necesidades específicas de cada organización.</a:t>
            </a:r>
            <a:endParaRPr sz="1300">
              <a:solidFill>
                <a:srgbClr val="2F48A7"/>
              </a:solidFill>
              <a:highlight>
                <a:schemeClr val="lt1"/>
              </a:highlight>
              <a:latin typeface="Source Sans Pro"/>
              <a:ea typeface="Source Sans Pro"/>
              <a:cs typeface="Source Sans Pro"/>
              <a:sym typeface="Source Sans Pro"/>
            </a:endParaRPr>
          </a:p>
        </p:txBody>
      </p:sp>
      <p:sp>
        <p:nvSpPr>
          <p:cNvPr id="105" name="Google Shape;105;p17"/>
          <p:cNvSpPr/>
          <p:nvPr/>
        </p:nvSpPr>
        <p:spPr>
          <a:xfrm>
            <a:off x="1161250" y="1071900"/>
            <a:ext cx="984900" cy="77400"/>
          </a:xfrm>
          <a:prstGeom prst="rect">
            <a:avLst/>
          </a:prstGeom>
          <a:solidFill>
            <a:srgbClr val="FBBF3D"/>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6" name="Google Shape;106;p17"/>
          <p:cNvPicPr preferRelativeResize="0"/>
          <p:nvPr/>
        </p:nvPicPr>
        <p:blipFill>
          <a:blip r:embed="rId4">
            <a:alphaModFix/>
          </a:blip>
          <a:stretch>
            <a:fillRect/>
          </a:stretch>
        </p:blipFill>
        <p:spPr>
          <a:xfrm>
            <a:off x="4265650" y="1300500"/>
            <a:ext cx="4688210" cy="312471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0" name="Shape 110"/>
        <p:cNvGrpSpPr/>
        <p:nvPr/>
      </p:nvGrpSpPr>
      <p:grpSpPr>
        <a:xfrm>
          <a:off x="0" y="0"/>
          <a:ext cx="0" cy="0"/>
          <a:chOff x="0" y="0"/>
          <a:chExt cx="0" cy="0"/>
        </a:xfrm>
      </p:grpSpPr>
      <p:sp>
        <p:nvSpPr>
          <p:cNvPr id="111" name="Google Shape;111;p18"/>
          <p:cNvSpPr txBox="1"/>
          <p:nvPr/>
        </p:nvSpPr>
        <p:spPr>
          <a:xfrm>
            <a:off x="938125" y="1767125"/>
            <a:ext cx="7837800" cy="11205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en" sz="3800">
                <a:solidFill>
                  <a:schemeClr val="lt1"/>
                </a:solidFill>
                <a:latin typeface="Source Sans Pro"/>
                <a:ea typeface="Source Sans Pro"/>
                <a:cs typeface="Source Sans Pro"/>
                <a:sym typeface="Source Sans Pro"/>
              </a:rPr>
              <a:t>02.</a:t>
            </a:r>
            <a:endParaRPr sz="3800">
              <a:solidFill>
                <a:schemeClr val="lt1"/>
              </a:solidFill>
              <a:latin typeface="Source Sans Pro"/>
              <a:ea typeface="Source Sans Pro"/>
              <a:cs typeface="Source Sans Pro"/>
              <a:sym typeface="Source Sans Pro"/>
            </a:endParaRPr>
          </a:p>
          <a:p>
            <a:pPr indent="0" lvl="0" marL="0" rtl="0" algn="l">
              <a:lnSpc>
                <a:spcPct val="80000"/>
              </a:lnSpc>
              <a:spcBef>
                <a:spcPts val="0"/>
              </a:spcBef>
              <a:spcAft>
                <a:spcPts val="0"/>
              </a:spcAft>
              <a:buNone/>
            </a:pPr>
            <a:r>
              <a:rPr lang="en" sz="3800">
                <a:solidFill>
                  <a:srgbClr val="2F48A7"/>
                </a:solidFill>
                <a:latin typeface="Source Sans Pro"/>
                <a:ea typeface="Source Sans Pro"/>
                <a:cs typeface="Source Sans Pro"/>
                <a:sym typeface="Source Sans Pro"/>
              </a:rPr>
              <a:t>Beneficios de usar el LMS de Buk</a:t>
            </a:r>
            <a:endParaRPr sz="3800">
              <a:solidFill>
                <a:srgbClr val="2F48A7"/>
              </a:solidFill>
              <a:latin typeface="Source Sans Pro"/>
              <a:ea typeface="Source Sans Pro"/>
              <a:cs typeface="Source Sans Pro"/>
              <a:sym typeface="Source Sans Pro"/>
            </a:endParaRPr>
          </a:p>
        </p:txBody>
      </p:sp>
      <p:pic>
        <p:nvPicPr>
          <p:cNvPr id="112" name="Google Shape;112;p18"/>
          <p:cNvPicPr preferRelativeResize="0"/>
          <p:nvPr/>
        </p:nvPicPr>
        <p:blipFill>
          <a:blip r:embed="rId4">
            <a:alphaModFix/>
          </a:blip>
          <a:stretch>
            <a:fillRect/>
          </a:stretch>
        </p:blipFill>
        <p:spPr>
          <a:xfrm>
            <a:off x="8090225" y="4577609"/>
            <a:ext cx="685726" cy="28909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19"/>
          <p:cNvSpPr/>
          <p:nvPr/>
        </p:nvSpPr>
        <p:spPr>
          <a:xfrm>
            <a:off x="-19775" y="-29675"/>
            <a:ext cx="593400" cy="5232600"/>
          </a:xfrm>
          <a:prstGeom prst="rect">
            <a:avLst/>
          </a:prstGeom>
          <a:solidFill>
            <a:srgbClr val="2F4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9"/>
          <p:cNvSpPr txBox="1"/>
          <p:nvPr/>
        </p:nvSpPr>
        <p:spPr>
          <a:xfrm>
            <a:off x="1153400" y="563100"/>
            <a:ext cx="34449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600">
                <a:solidFill>
                  <a:srgbClr val="2F48A7"/>
                </a:solidFill>
                <a:latin typeface="Source Sans Pro"/>
                <a:ea typeface="Source Sans Pro"/>
                <a:cs typeface="Source Sans Pro"/>
                <a:sym typeface="Source Sans Pro"/>
              </a:rPr>
              <a:t>Beneficios</a:t>
            </a:r>
            <a:endParaRPr b="1" sz="2600">
              <a:solidFill>
                <a:srgbClr val="2F48A7"/>
              </a:solidFill>
              <a:latin typeface="Source Sans Pro"/>
              <a:ea typeface="Source Sans Pro"/>
              <a:cs typeface="Source Sans Pro"/>
              <a:sym typeface="Source Sans Pro"/>
            </a:endParaRPr>
          </a:p>
        </p:txBody>
      </p:sp>
      <p:pic>
        <p:nvPicPr>
          <p:cNvPr id="119" name="Google Shape;119;p19"/>
          <p:cNvPicPr preferRelativeResize="0"/>
          <p:nvPr/>
        </p:nvPicPr>
        <p:blipFill>
          <a:blip r:embed="rId3">
            <a:alphaModFix/>
          </a:blip>
          <a:stretch>
            <a:fillRect/>
          </a:stretch>
        </p:blipFill>
        <p:spPr>
          <a:xfrm>
            <a:off x="8090225" y="4577609"/>
            <a:ext cx="685726" cy="289091"/>
          </a:xfrm>
          <a:prstGeom prst="rect">
            <a:avLst/>
          </a:prstGeom>
          <a:noFill/>
          <a:ln>
            <a:noFill/>
          </a:ln>
        </p:spPr>
      </p:pic>
      <p:sp>
        <p:nvSpPr>
          <p:cNvPr id="120" name="Google Shape;120;p19"/>
          <p:cNvSpPr txBox="1"/>
          <p:nvPr/>
        </p:nvSpPr>
        <p:spPr>
          <a:xfrm>
            <a:off x="1153400" y="1586725"/>
            <a:ext cx="2237700" cy="1031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rgbClr val="2F48A7"/>
                </a:solidFill>
                <a:highlight>
                  <a:schemeClr val="lt1"/>
                </a:highlight>
                <a:latin typeface="Source Sans Pro"/>
                <a:ea typeface="Source Sans Pro"/>
                <a:cs typeface="Source Sans Pro"/>
                <a:sym typeface="Source Sans Pro"/>
              </a:rPr>
              <a:t>Ahorro de tiempo y recursos: </a:t>
            </a:r>
            <a:r>
              <a:rPr lang="en" sz="1100">
                <a:solidFill>
                  <a:srgbClr val="2F48A7"/>
                </a:solidFill>
                <a:highlight>
                  <a:schemeClr val="lt1"/>
                </a:highlight>
                <a:latin typeface="Source Sans Pro"/>
                <a:ea typeface="Source Sans Pro"/>
                <a:cs typeface="Source Sans Pro"/>
                <a:sym typeface="Source Sans Pro"/>
              </a:rPr>
              <a:t>Digitaliza las capacitaciones, reduciendo costos asociados a formación presencial.</a:t>
            </a:r>
            <a:endParaRPr sz="1100">
              <a:solidFill>
                <a:srgbClr val="2F48A7"/>
              </a:solidFill>
              <a:highlight>
                <a:schemeClr val="lt1"/>
              </a:highlight>
              <a:latin typeface="Source Sans Pro"/>
              <a:ea typeface="Source Sans Pro"/>
              <a:cs typeface="Source Sans Pro"/>
              <a:sym typeface="Source Sans Pro"/>
            </a:endParaRPr>
          </a:p>
          <a:p>
            <a:pPr indent="0" lvl="0" marL="0" rtl="0" algn="ctr">
              <a:spcBef>
                <a:spcPts val="0"/>
              </a:spcBef>
              <a:spcAft>
                <a:spcPts val="0"/>
              </a:spcAft>
              <a:buNone/>
            </a:pPr>
            <a:r>
              <a:t/>
            </a:r>
            <a:endParaRPr sz="1100">
              <a:solidFill>
                <a:srgbClr val="2F48A7"/>
              </a:solidFill>
              <a:highlight>
                <a:schemeClr val="lt1"/>
              </a:highlight>
              <a:latin typeface="Source Sans Pro"/>
              <a:ea typeface="Source Sans Pro"/>
              <a:cs typeface="Source Sans Pro"/>
              <a:sym typeface="Source Sans Pro"/>
            </a:endParaRPr>
          </a:p>
        </p:txBody>
      </p:sp>
      <p:sp>
        <p:nvSpPr>
          <p:cNvPr id="121" name="Google Shape;121;p19"/>
          <p:cNvSpPr txBox="1"/>
          <p:nvPr/>
        </p:nvSpPr>
        <p:spPr>
          <a:xfrm>
            <a:off x="3659139" y="1586725"/>
            <a:ext cx="2237700" cy="86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rgbClr val="2F48A7"/>
                </a:solidFill>
                <a:highlight>
                  <a:schemeClr val="lt1"/>
                </a:highlight>
                <a:latin typeface="Source Sans Pro"/>
                <a:ea typeface="Source Sans Pro"/>
                <a:cs typeface="Source Sans Pro"/>
                <a:sym typeface="Source Sans Pro"/>
              </a:rPr>
              <a:t>Escalabilidad:</a:t>
            </a:r>
            <a:r>
              <a:rPr lang="en" sz="1100">
                <a:solidFill>
                  <a:srgbClr val="2F48A7"/>
                </a:solidFill>
                <a:highlight>
                  <a:schemeClr val="lt1"/>
                </a:highlight>
                <a:latin typeface="Source Sans Pro"/>
                <a:ea typeface="Source Sans Pro"/>
                <a:cs typeface="Source Sans Pro"/>
                <a:sym typeface="Source Sans Pro"/>
              </a:rPr>
              <a:t> Ideal para organizaciones en crecimiento, permite capacitar a equipos de todos los tamaños.</a:t>
            </a:r>
            <a:endParaRPr sz="1100">
              <a:solidFill>
                <a:srgbClr val="2F48A7"/>
              </a:solidFill>
              <a:highlight>
                <a:schemeClr val="lt1"/>
              </a:highlight>
              <a:latin typeface="Source Sans Pro"/>
              <a:ea typeface="Source Sans Pro"/>
              <a:cs typeface="Source Sans Pro"/>
              <a:sym typeface="Source Sans Pro"/>
            </a:endParaRPr>
          </a:p>
        </p:txBody>
      </p:sp>
      <p:sp>
        <p:nvSpPr>
          <p:cNvPr id="122" name="Google Shape;122;p19"/>
          <p:cNvSpPr txBox="1"/>
          <p:nvPr/>
        </p:nvSpPr>
        <p:spPr>
          <a:xfrm>
            <a:off x="6197535" y="1586725"/>
            <a:ext cx="2237700" cy="6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rgbClr val="2F48A7"/>
                </a:solidFill>
                <a:highlight>
                  <a:schemeClr val="lt1"/>
                </a:highlight>
                <a:latin typeface="Source Sans Pro"/>
                <a:ea typeface="Source Sans Pro"/>
                <a:cs typeface="Source Sans Pro"/>
                <a:sym typeface="Source Sans Pro"/>
              </a:rPr>
              <a:t>Facilidad de uso: </a:t>
            </a:r>
            <a:r>
              <a:rPr lang="en" sz="1100">
                <a:solidFill>
                  <a:srgbClr val="2F48A7"/>
                </a:solidFill>
                <a:highlight>
                  <a:schemeClr val="lt1"/>
                </a:highlight>
                <a:latin typeface="Source Sans Pro"/>
                <a:ea typeface="Source Sans Pro"/>
                <a:cs typeface="Source Sans Pro"/>
                <a:sym typeface="Source Sans Pro"/>
              </a:rPr>
              <a:t>Una interfaz intuitiva que no requiere conocimientos técnicos avanzados.</a:t>
            </a:r>
            <a:endParaRPr sz="1100">
              <a:solidFill>
                <a:srgbClr val="2F48A7"/>
              </a:solidFill>
              <a:highlight>
                <a:schemeClr val="lt1"/>
              </a:highlight>
              <a:latin typeface="Source Sans Pro"/>
              <a:ea typeface="Source Sans Pro"/>
              <a:cs typeface="Source Sans Pro"/>
              <a:sym typeface="Source Sans Pro"/>
            </a:endParaRPr>
          </a:p>
        </p:txBody>
      </p:sp>
      <p:sp>
        <p:nvSpPr>
          <p:cNvPr id="123" name="Google Shape;123;p19"/>
          <p:cNvSpPr/>
          <p:nvPr/>
        </p:nvSpPr>
        <p:spPr>
          <a:xfrm>
            <a:off x="1161250" y="1071900"/>
            <a:ext cx="984900" cy="77400"/>
          </a:xfrm>
          <a:prstGeom prst="rect">
            <a:avLst/>
          </a:prstGeom>
          <a:solidFill>
            <a:srgbClr val="FBBF3D"/>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9"/>
          <p:cNvSpPr txBox="1"/>
          <p:nvPr/>
        </p:nvSpPr>
        <p:spPr>
          <a:xfrm>
            <a:off x="2484775" y="2833400"/>
            <a:ext cx="2237700" cy="877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rgbClr val="2F48A7"/>
                </a:solidFill>
                <a:highlight>
                  <a:schemeClr val="lt1"/>
                </a:highlight>
                <a:latin typeface="Source Sans Pro"/>
                <a:ea typeface="Source Sans Pro"/>
                <a:cs typeface="Source Sans Pro"/>
                <a:sym typeface="Source Sans Pro"/>
              </a:rPr>
              <a:t>Personalización: </a:t>
            </a:r>
            <a:r>
              <a:rPr lang="en" sz="1100">
                <a:solidFill>
                  <a:srgbClr val="2F48A7"/>
                </a:solidFill>
                <a:highlight>
                  <a:schemeClr val="lt1"/>
                </a:highlight>
                <a:latin typeface="Source Sans Pro"/>
                <a:ea typeface="Source Sans Pro"/>
                <a:cs typeface="Source Sans Pro"/>
                <a:sym typeface="Source Sans Pro"/>
              </a:rPr>
              <a:t>Cursos adaptados a los objetivos y necesidades de cada colaborador o equipo.</a:t>
            </a:r>
            <a:endParaRPr sz="1100">
              <a:solidFill>
                <a:srgbClr val="2F48A7"/>
              </a:solidFill>
              <a:highlight>
                <a:schemeClr val="lt1"/>
              </a:highlight>
              <a:latin typeface="Source Sans Pro"/>
              <a:ea typeface="Source Sans Pro"/>
              <a:cs typeface="Source Sans Pro"/>
              <a:sym typeface="Source Sans Pro"/>
            </a:endParaRPr>
          </a:p>
        </p:txBody>
      </p:sp>
      <p:sp>
        <p:nvSpPr>
          <p:cNvPr id="125" name="Google Shape;125;p19"/>
          <p:cNvSpPr txBox="1"/>
          <p:nvPr/>
        </p:nvSpPr>
        <p:spPr>
          <a:xfrm>
            <a:off x="4967067" y="2825750"/>
            <a:ext cx="2237700" cy="877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rgbClr val="2F48A7"/>
                </a:solidFill>
                <a:highlight>
                  <a:schemeClr val="lt1"/>
                </a:highlight>
                <a:latin typeface="Source Sans Pro"/>
                <a:ea typeface="Source Sans Pro"/>
                <a:cs typeface="Source Sans Pro"/>
                <a:sym typeface="Source Sans Pro"/>
              </a:rPr>
              <a:t>Métricas y reportes: </a:t>
            </a:r>
            <a:r>
              <a:rPr lang="en" sz="1100">
                <a:solidFill>
                  <a:srgbClr val="2F48A7"/>
                </a:solidFill>
                <a:highlight>
                  <a:schemeClr val="lt1"/>
                </a:highlight>
                <a:latin typeface="Source Sans Pro"/>
                <a:ea typeface="Source Sans Pro"/>
                <a:cs typeface="Source Sans Pro"/>
                <a:sym typeface="Source Sans Pro"/>
              </a:rPr>
              <a:t>Proporciona datos en tiempo real para medir el impacto de las capacitaciones y tomar decisiones informadas.</a:t>
            </a:r>
            <a:endParaRPr sz="1100">
              <a:solidFill>
                <a:srgbClr val="2F48A7"/>
              </a:solidFill>
              <a:highlight>
                <a:schemeClr val="lt1"/>
              </a:highlight>
              <a:latin typeface="Source Sans Pro"/>
              <a:ea typeface="Source Sans Pro"/>
              <a:cs typeface="Source Sans Pro"/>
              <a:sym typeface="Source Sans Pro"/>
            </a:endParaRPr>
          </a:p>
        </p:txBody>
      </p:sp>
      <p:pic>
        <p:nvPicPr>
          <p:cNvPr id="126" name="Google Shape;126;p19"/>
          <p:cNvPicPr preferRelativeResize="0"/>
          <p:nvPr/>
        </p:nvPicPr>
        <p:blipFill>
          <a:blip r:embed="rId4">
            <a:alphaModFix/>
          </a:blip>
          <a:stretch>
            <a:fillRect/>
          </a:stretch>
        </p:blipFill>
        <p:spPr>
          <a:xfrm>
            <a:off x="684339" y="3055550"/>
            <a:ext cx="1689705" cy="199338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0" name="Shape 130"/>
        <p:cNvGrpSpPr/>
        <p:nvPr/>
      </p:nvGrpSpPr>
      <p:grpSpPr>
        <a:xfrm>
          <a:off x="0" y="0"/>
          <a:ext cx="0" cy="0"/>
          <a:chOff x="0" y="0"/>
          <a:chExt cx="0" cy="0"/>
        </a:xfrm>
      </p:grpSpPr>
      <p:sp>
        <p:nvSpPr>
          <p:cNvPr id="131" name="Google Shape;131;p20"/>
          <p:cNvSpPr txBox="1"/>
          <p:nvPr/>
        </p:nvSpPr>
        <p:spPr>
          <a:xfrm>
            <a:off x="938125" y="1767125"/>
            <a:ext cx="7837800" cy="11205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en" sz="3800">
                <a:solidFill>
                  <a:schemeClr val="lt1"/>
                </a:solidFill>
                <a:latin typeface="Source Sans Pro"/>
                <a:ea typeface="Source Sans Pro"/>
                <a:cs typeface="Source Sans Pro"/>
                <a:sym typeface="Source Sans Pro"/>
              </a:rPr>
              <a:t>03.</a:t>
            </a:r>
            <a:endParaRPr sz="3800">
              <a:solidFill>
                <a:schemeClr val="lt1"/>
              </a:solidFill>
              <a:latin typeface="Source Sans Pro"/>
              <a:ea typeface="Source Sans Pro"/>
              <a:cs typeface="Source Sans Pro"/>
              <a:sym typeface="Source Sans Pro"/>
            </a:endParaRPr>
          </a:p>
          <a:p>
            <a:pPr indent="0" lvl="0" marL="0" rtl="0" algn="l">
              <a:lnSpc>
                <a:spcPct val="80000"/>
              </a:lnSpc>
              <a:spcBef>
                <a:spcPts val="0"/>
              </a:spcBef>
              <a:spcAft>
                <a:spcPts val="0"/>
              </a:spcAft>
              <a:buNone/>
            </a:pPr>
            <a:r>
              <a:rPr lang="en" sz="3800">
                <a:solidFill>
                  <a:srgbClr val="2F48A7"/>
                </a:solidFill>
                <a:latin typeface="Source Sans Pro"/>
                <a:ea typeface="Source Sans Pro"/>
                <a:cs typeface="Source Sans Pro"/>
                <a:sym typeface="Source Sans Pro"/>
              </a:rPr>
              <a:t>Funcionalidades clave</a:t>
            </a:r>
            <a:endParaRPr sz="3800">
              <a:solidFill>
                <a:srgbClr val="2F48A7"/>
              </a:solidFill>
              <a:latin typeface="Source Sans Pro"/>
              <a:ea typeface="Source Sans Pro"/>
              <a:cs typeface="Source Sans Pro"/>
              <a:sym typeface="Source Sans Pro"/>
            </a:endParaRPr>
          </a:p>
        </p:txBody>
      </p:sp>
      <p:pic>
        <p:nvPicPr>
          <p:cNvPr id="132" name="Google Shape;132;p20"/>
          <p:cNvPicPr preferRelativeResize="0"/>
          <p:nvPr/>
        </p:nvPicPr>
        <p:blipFill>
          <a:blip r:embed="rId4">
            <a:alphaModFix/>
          </a:blip>
          <a:stretch>
            <a:fillRect/>
          </a:stretch>
        </p:blipFill>
        <p:spPr>
          <a:xfrm>
            <a:off x="8090225" y="4577609"/>
            <a:ext cx="685726" cy="28909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1"/>
          <p:cNvSpPr/>
          <p:nvPr/>
        </p:nvSpPr>
        <p:spPr>
          <a:xfrm>
            <a:off x="-19775" y="-29675"/>
            <a:ext cx="593400" cy="5232600"/>
          </a:xfrm>
          <a:prstGeom prst="rect">
            <a:avLst/>
          </a:prstGeom>
          <a:solidFill>
            <a:srgbClr val="2F4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21"/>
          <p:cNvSpPr txBox="1"/>
          <p:nvPr/>
        </p:nvSpPr>
        <p:spPr>
          <a:xfrm>
            <a:off x="1161250" y="563100"/>
            <a:ext cx="60984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600">
                <a:solidFill>
                  <a:srgbClr val="2F48A7"/>
                </a:solidFill>
                <a:latin typeface="Source Sans Pro"/>
                <a:ea typeface="Source Sans Pro"/>
                <a:cs typeface="Source Sans Pro"/>
                <a:sym typeface="Source Sans Pro"/>
              </a:rPr>
              <a:t>Usuarios y proveedores</a:t>
            </a:r>
            <a:endParaRPr b="1" sz="2600">
              <a:solidFill>
                <a:srgbClr val="2F48A7"/>
              </a:solidFill>
              <a:latin typeface="Source Sans Pro"/>
              <a:ea typeface="Source Sans Pro"/>
              <a:cs typeface="Source Sans Pro"/>
              <a:sym typeface="Source Sans Pro"/>
            </a:endParaRPr>
          </a:p>
        </p:txBody>
      </p:sp>
      <p:pic>
        <p:nvPicPr>
          <p:cNvPr id="139" name="Google Shape;139;p21"/>
          <p:cNvPicPr preferRelativeResize="0"/>
          <p:nvPr/>
        </p:nvPicPr>
        <p:blipFill>
          <a:blip r:embed="rId3">
            <a:alphaModFix/>
          </a:blip>
          <a:stretch>
            <a:fillRect/>
          </a:stretch>
        </p:blipFill>
        <p:spPr>
          <a:xfrm>
            <a:off x="8090225" y="4577609"/>
            <a:ext cx="685726" cy="289091"/>
          </a:xfrm>
          <a:prstGeom prst="rect">
            <a:avLst/>
          </a:prstGeom>
          <a:noFill/>
          <a:ln>
            <a:noFill/>
          </a:ln>
        </p:spPr>
      </p:pic>
      <p:sp>
        <p:nvSpPr>
          <p:cNvPr id="140" name="Google Shape;140;p21"/>
          <p:cNvSpPr txBox="1"/>
          <p:nvPr/>
        </p:nvSpPr>
        <p:spPr>
          <a:xfrm>
            <a:off x="1161250" y="1234450"/>
            <a:ext cx="73785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2F48A7"/>
                </a:solidFill>
                <a:highlight>
                  <a:schemeClr val="lt1"/>
                </a:highlight>
                <a:latin typeface="Source Sans Pro"/>
                <a:ea typeface="Source Sans Pro"/>
                <a:cs typeface="Source Sans Pro"/>
                <a:sym typeface="Source Sans Pro"/>
              </a:rPr>
              <a:t>Ahora la plataforma está sincronizada con Buk por lo que no debes crear los usuarios, adicional, puedes registrar proveedores externos de capacitación para ingresarlos en tu control de gastos. </a:t>
            </a:r>
            <a:endParaRPr sz="1000">
              <a:solidFill>
                <a:srgbClr val="2F48A7"/>
              </a:solidFill>
              <a:highlight>
                <a:schemeClr val="lt1"/>
              </a:highlight>
              <a:latin typeface="Source Sans Pro"/>
              <a:ea typeface="Source Sans Pro"/>
              <a:cs typeface="Source Sans Pro"/>
              <a:sym typeface="Source Sans Pro"/>
            </a:endParaRPr>
          </a:p>
          <a:p>
            <a:pPr indent="0" lvl="0" marL="0" rtl="0" algn="l">
              <a:spcBef>
                <a:spcPts val="0"/>
              </a:spcBef>
              <a:spcAft>
                <a:spcPts val="0"/>
              </a:spcAft>
              <a:buNone/>
            </a:pPr>
            <a:r>
              <a:t/>
            </a:r>
            <a:endParaRPr sz="1000">
              <a:solidFill>
                <a:schemeClr val="dk1"/>
              </a:solidFill>
              <a:highlight>
                <a:schemeClr val="lt1"/>
              </a:highlight>
              <a:latin typeface="Source Sans Pro"/>
              <a:ea typeface="Source Sans Pro"/>
              <a:cs typeface="Source Sans Pro"/>
              <a:sym typeface="Source Sans Pro"/>
            </a:endParaRPr>
          </a:p>
        </p:txBody>
      </p:sp>
      <p:sp>
        <p:nvSpPr>
          <p:cNvPr id="141" name="Google Shape;141;p21"/>
          <p:cNvSpPr/>
          <p:nvPr/>
        </p:nvSpPr>
        <p:spPr>
          <a:xfrm>
            <a:off x="1161250" y="1071900"/>
            <a:ext cx="984900" cy="77400"/>
          </a:xfrm>
          <a:prstGeom prst="rect">
            <a:avLst/>
          </a:prstGeom>
          <a:solidFill>
            <a:srgbClr val="FBBF3D"/>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2" name="Google Shape;142;p21"/>
          <p:cNvPicPr preferRelativeResize="0"/>
          <p:nvPr/>
        </p:nvPicPr>
        <p:blipFill>
          <a:blip r:embed="rId4">
            <a:alphaModFix/>
          </a:blip>
          <a:stretch>
            <a:fillRect/>
          </a:stretch>
        </p:blipFill>
        <p:spPr>
          <a:xfrm>
            <a:off x="1360875" y="1880950"/>
            <a:ext cx="4466076" cy="1942750"/>
          </a:xfrm>
          <a:prstGeom prst="rect">
            <a:avLst/>
          </a:prstGeom>
          <a:noFill/>
          <a:ln>
            <a:noFill/>
          </a:ln>
        </p:spPr>
      </p:pic>
      <p:pic>
        <p:nvPicPr>
          <p:cNvPr id="143" name="Google Shape;143;p21"/>
          <p:cNvPicPr preferRelativeResize="0"/>
          <p:nvPr/>
        </p:nvPicPr>
        <p:blipFill>
          <a:blip r:embed="rId5">
            <a:alphaModFix/>
          </a:blip>
          <a:stretch>
            <a:fillRect/>
          </a:stretch>
        </p:blipFill>
        <p:spPr>
          <a:xfrm>
            <a:off x="3513550" y="3197225"/>
            <a:ext cx="4380177" cy="14388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