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066">
          <p15:clr>
            <a:srgbClr val="A4A3A4"/>
          </p15:clr>
        </p15:guide>
        <p15:guide id="2" pos="5528">
          <p15:clr>
            <a:srgbClr val="9AA0A6"/>
          </p15:clr>
        </p15:guide>
        <p15:guide id="3" pos="591">
          <p15:clr>
            <a:srgbClr val="9AA0A6"/>
          </p15:clr>
        </p15:guide>
        <p15:guide id="4" orient="horz" pos="177">
          <p15:clr>
            <a:srgbClr val="9AA0A6"/>
          </p15:clr>
        </p15:guide>
        <p15:guide id="5" pos="792">
          <p15:clr>
            <a:srgbClr val="9AA0A6"/>
          </p15:clr>
        </p15:guide>
        <p15:guide id="6" orient="horz" pos="355">
          <p15:clr>
            <a:srgbClr val="9AA0A6"/>
          </p15:clr>
        </p15:guide>
        <p15:guide id="7" orient="horz" pos="2884">
          <p15:clr>
            <a:srgbClr val="9AA0A6"/>
          </p15:clr>
        </p15:guide>
        <p15:guide id="8" orient="horz" pos="2073">
          <p15:clr>
            <a:srgbClr val="9AA0A6"/>
          </p15:clr>
        </p15:guide>
        <p15:guide id="9" orient="horz" pos="1080">
          <p15:clr>
            <a:srgbClr val="9AA0A6"/>
          </p15:clr>
        </p15:guide>
        <p15:guide id="10" orient="horz" pos="850">
          <p15:clr>
            <a:srgbClr val="9AA0A6"/>
          </p15:clr>
        </p15:guide>
      </p15:sldGuideLst>
    </p:ext>
    <p:ext uri="GoogleSlidesCustomDataVersion2">
      <go:slidesCustomData xmlns:go="http://customooxmlschemas.google.com/" r:id="rId32" roundtripDataSignature="AMtx7mhGH/pnrA/2QeX6OF8jgts6VSG85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66" orient="horz"/>
        <p:guide pos="5528"/>
        <p:guide pos="591"/>
        <p:guide pos="177" orient="horz"/>
        <p:guide pos="792"/>
        <p:guide pos="355" orient="horz"/>
        <p:guide pos="2884" orient="horz"/>
        <p:guide pos="2073" orient="horz"/>
        <p:guide pos="1080" orient="horz"/>
        <p:guide pos="85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093b357bc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g3093b357bc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0f86f8a5c3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g30f86f8a5c3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0b2ac28aac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30b2ac28aac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27be7d3a57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g327be7d3a57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0be64efa12_0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g30be64efa12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0e1915e73b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g30e1915e73b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749f4f26ed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g2749f4f26ed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d628d2dea3_0_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g2d628d2dea3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27ea66a2f6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g327ea66a2f6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27ea66a2f6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g327ea66a2f6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04468ff1d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g304468ff1d8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27ea66a2f6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327ea66a2f6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27ea66a2f6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g327ea66a2f6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0584c383a6_0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g30584c383a6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e4b9861927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g2e4b9861927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737c623e3c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g2737c623e3c_0_2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2845a28a1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32845a28a1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04468ff1d8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g304468ff1d8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27be7d3a57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g327be7d3a57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093b357bc1_0_1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g3093b357bc1_0_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0f86f8a5c3_0_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g30f86f8a5c3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27be7d3a57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327be7d3a57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d628d2dea3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2d628d2dea3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d628d2dea3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2d628d2dea3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4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4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3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3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3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3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4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4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4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4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4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4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5.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10.png"/><Relationship Id="rId5"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30.png"/><Relationship Id="rId5"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jpg"/><Relationship Id="rId4" Type="http://schemas.openxmlformats.org/officeDocument/2006/relationships/image" Target="../media/image10.png"/><Relationship Id="rId5"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jpg"/><Relationship Id="rId4" Type="http://schemas.openxmlformats.org/officeDocument/2006/relationships/image" Target="../media/image10.png"/><Relationship Id="rId5"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jpg"/><Relationship Id="rId4" Type="http://schemas.openxmlformats.org/officeDocument/2006/relationships/image" Target="../media/image10.png"/><Relationship Id="rId5" Type="http://schemas.openxmlformats.org/officeDocument/2006/relationships/image" Target="../media/image25.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jpg"/><Relationship Id="rId4" Type="http://schemas.openxmlformats.org/officeDocument/2006/relationships/image" Target="../media/image10.png"/><Relationship Id="rId5"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6.png"/><Relationship Id="rId4" Type="http://schemas.openxmlformats.org/officeDocument/2006/relationships/image" Target="../media/image5.png"/><Relationship Id="rId5" Type="http://schemas.openxmlformats.org/officeDocument/2006/relationships/hyperlink" Target="mailto:masbuk@buk.mx" TargetMode="External"/><Relationship Id="rId6" Type="http://schemas.openxmlformats.org/officeDocument/2006/relationships/image" Target="../media/image32.png"/><Relationship Id="rId7" Type="http://schemas.openxmlformats.org/officeDocument/2006/relationships/image" Target="../media/image29.png"/><Relationship Id="rId8"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8.jpg"/><Relationship Id="rId4" Type="http://schemas.openxmlformats.org/officeDocument/2006/relationships/image" Target="../media/image5.png"/><Relationship Id="rId5"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5.png"/><Relationship Id="rId5"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10.png"/><Relationship Id="rId5"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10.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2"/>
          <p:cNvSpPr txBox="1"/>
          <p:nvPr/>
        </p:nvSpPr>
        <p:spPr>
          <a:xfrm>
            <a:off x="591600" y="1770600"/>
            <a:ext cx="5477700" cy="12315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800"/>
              <a:buFont typeface="Arial"/>
              <a:buNone/>
            </a:pPr>
            <a:r>
              <a:rPr b="1" lang="es-ES" sz="3700">
                <a:solidFill>
                  <a:srgbClr val="FFB202"/>
                </a:solidFill>
                <a:latin typeface="Source Sans Pro"/>
                <a:ea typeface="Source Sans Pro"/>
                <a:cs typeface="Source Sans Pro"/>
                <a:sym typeface="Source Sans Pro"/>
              </a:rPr>
              <a:t>Parámetros Generales I</a:t>
            </a:r>
            <a:endParaRPr b="1" sz="3700">
              <a:solidFill>
                <a:srgbClr val="FFB202"/>
              </a:solidFill>
              <a:latin typeface="Source Sans Pro"/>
              <a:ea typeface="Source Sans Pro"/>
              <a:cs typeface="Source Sans Pro"/>
              <a:sym typeface="Source Sans Pro"/>
            </a:endParaRPr>
          </a:p>
          <a:p>
            <a:pPr indent="0" lvl="0" marL="0" marR="0" rtl="0" algn="just">
              <a:lnSpc>
                <a:spcPct val="80000"/>
              </a:lnSpc>
              <a:spcBef>
                <a:spcPts val="0"/>
              </a:spcBef>
              <a:spcAft>
                <a:spcPts val="0"/>
              </a:spcAft>
              <a:buClr>
                <a:srgbClr val="000000"/>
              </a:buClr>
              <a:buSzPts val="3800"/>
              <a:buFont typeface="Arial"/>
              <a:buNone/>
            </a:pPr>
            <a:r>
              <a:t/>
            </a:r>
            <a:endParaRPr sz="1900">
              <a:solidFill>
                <a:srgbClr val="FFB202"/>
              </a:solidFill>
              <a:latin typeface="Source Sans Pro"/>
              <a:ea typeface="Source Sans Pro"/>
              <a:cs typeface="Source Sans Pro"/>
              <a:sym typeface="Source Sans Pro"/>
            </a:endParaRPr>
          </a:p>
          <a:p>
            <a:pPr indent="0" lvl="0" marL="0" marR="0" rtl="0" algn="just">
              <a:lnSpc>
                <a:spcPct val="80000"/>
              </a:lnSpc>
              <a:spcBef>
                <a:spcPts val="0"/>
              </a:spcBef>
              <a:spcAft>
                <a:spcPts val="0"/>
              </a:spcAft>
              <a:buClr>
                <a:srgbClr val="000000"/>
              </a:buClr>
              <a:buSzPts val="3800"/>
              <a:buFont typeface="Arial"/>
              <a:buNone/>
            </a:pPr>
            <a:r>
              <a:rPr lang="es-ES" sz="1450">
                <a:solidFill>
                  <a:schemeClr val="lt1"/>
                </a:solidFill>
                <a:latin typeface="Source Sans Pro"/>
                <a:ea typeface="Source Sans Pro"/>
                <a:cs typeface="Source Sans Pro"/>
                <a:sym typeface="Source Sans Pro"/>
              </a:rPr>
              <a:t>Configuración, Parámetros Generales, Atributos Personalizados, Recordatorios, Horas no Trabajadas y Tiempo Extraordinario</a:t>
            </a:r>
            <a:endParaRPr sz="4100">
              <a:solidFill>
                <a:schemeClr val="lt1"/>
              </a:solidFill>
              <a:latin typeface="Source Sans Pro"/>
              <a:ea typeface="Source Sans Pro"/>
              <a:cs typeface="Source Sans Pro"/>
              <a:sym typeface="Source Sans Pro"/>
            </a:endParaRPr>
          </a:p>
        </p:txBody>
      </p:sp>
      <p:pic>
        <p:nvPicPr>
          <p:cNvPr id="55" name="Google Shape;55;p2"/>
          <p:cNvPicPr preferRelativeResize="0"/>
          <p:nvPr/>
        </p:nvPicPr>
        <p:blipFill rotWithShape="1">
          <a:blip r:embed="rId4">
            <a:alphaModFix/>
          </a:blip>
          <a:srcRect b="0" l="0" r="0" t="0"/>
          <a:stretch/>
        </p:blipFill>
        <p:spPr>
          <a:xfrm>
            <a:off x="7112460" y="4405000"/>
            <a:ext cx="1663489" cy="461700"/>
          </a:xfrm>
          <a:prstGeom prst="rect">
            <a:avLst/>
          </a:prstGeom>
          <a:noFill/>
          <a:ln>
            <a:noFill/>
          </a:ln>
        </p:spPr>
      </p:pic>
      <p:pic>
        <p:nvPicPr>
          <p:cNvPr id="56" name="Google Shape;56;p2"/>
          <p:cNvPicPr preferRelativeResize="0"/>
          <p:nvPr/>
        </p:nvPicPr>
        <p:blipFill rotWithShape="1">
          <a:blip r:embed="rId5">
            <a:alphaModFix/>
          </a:blip>
          <a:srcRect b="0" l="0" r="0" t="0"/>
          <a:stretch/>
        </p:blipFill>
        <p:spPr>
          <a:xfrm>
            <a:off x="6069300" y="1584998"/>
            <a:ext cx="2068450" cy="1516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0" name="Shape 140"/>
        <p:cNvGrpSpPr/>
        <p:nvPr/>
      </p:nvGrpSpPr>
      <p:grpSpPr>
        <a:xfrm>
          <a:off x="0" y="0"/>
          <a:ext cx="0" cy="0"/>
          <a:chOff x="0" y="0"/>
          <a:chExt cx="0" cy="0"/>
        </a:xfrm>
      </p:grpSpPr>
      <p:sp>
        <p:nvSpPr>
          <p:cNvPr id="141" name="Google Shape;141;g3093b357bc1_0_0"/>
          <p:cNvSpPr txBox="1"/>
          <p:nvPr/>
        </p:nvSpPr>
        <p:spPr>
          <a:xfrm>
            <a:off x="709625" y="600800"/>
            <a:ext cx="7682700" cy="6525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800"/>
              <a:buFont typeface="Arial"/>
              <a:buNone/>
            </a:pPr>
            <a:r>
              <a:rPr b="1" lang="es-ES" sz="3800">
                <a:solidFill>
                  <a:srgbClr val="2B3E72"/>
                </a:solidFill>
                <a:latin typeface="Source Sans Pro"/>
                <a:ea typeface="Source Sans Pro"/>
                <a:cs typeface="Source Sans Pro"/>
                <a:sym typeface="Source Sans Pro"/>
              </a:rPr>
              <a:t>Recordatorios</a:t>
            </a:r>
            <a:endParaRPr b="1" i="0" sz="3800" u="none" cap="none" strike="noStrike">
              <a:solidFill>
                <a:srgbClr val="2B3E72"/>
              </a:solidFill>
              <a:latin typeface="Source Sans Pro"/>
              <a:ea typeface="Source Sans Pro"/>
              <a:cs typeface="Source Sans Pro"/>
              <a:sym typeface="Source Sans Pro"/>
            </a:endParaRPr>
          </a:p>
        </p:txBody>
      </p:sp>
      <p:pic>
        <p:nvPicPr>
          <p:cNvPr id="142" name="Google Shape;142;g3093b357bc1_0_0"/>
          <p:cNvPicPr preferRelativeResize="0"/>
          <p:nvPr/>
        </p:nvPicPr>
        <p:blipFill rotWithShape="1">
          <a:blip r:embed="rId4">
            <a:alphaModFix/>
          </a:blip>
          <a:srcRect b="0" l="0" r="0" t="0"/>
          <a:stretch/>
        </p:blipFill>
        <p:spPr>
          <a:xfrm>
            <a:off x="8090225" y="4577609"/>
            <a:ext cx="685726" cy="289091"/>
          </a:xfrm>
          <a:prstGeom prst="rect">
            <a:avLst/>
          </a:prstGeom>
          <a:noFill/>
          <a:ln>
            <a:noFill/>
          </a:ln>
        </p:spPr>
      </p:pic>
      <p:pic>
        <p:nvPicPr>
          <p:cNvPr id="143" name="Google Shape;143;g3093b357bc1_0_0"/>
          <p:cNvPicPr preferRelativeResize="0"/>
          <p:nvPr/>
        </p:nvPicPr>
        <p:blipFill>
          <a:blip r:embed="rId5">
            <a:alphaModFix/>
          </a:blip>
          <a:stretch>
            <a:fillRect/>
          </a:stretch>
        </p:blipFill>
        <p:spPr>
          <a:xfrm>
            <a:off x="4162025" y="1405700"/>
            <a:ext cx="3585400" cy="3585400"/>
          </a:xfrm>
          <a:prstGeom prst="rect">
            <a:avLst/>
          </a:prstGeom>
          <a:noFill/>
          <a:ln>
            <a:noFill/>
          </a:ln>
        </p:spPr>
      </p:pic>
      <p:sp>
        <p:nvSpPr>
          <p:cNvPr id="144" name="Google Shape;144;g3093b357bc1_0_0"/>
          <p:cNvSpPr txBox="1"/>
          <p:nvPr/>
        </p:nvSpPr>
        <p:spPr>
          <a:xfrm>
            <a:off x="938225" y="2164950"/>
            <a:ext cx="3071400" cy="8466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rgbClr val="2B3E72"/>
              </a:buClr>
              <a:buSzPts val="1800"/>
              <a:buFont typeface="Source Sans Pro"/>
              <a:buChar char="●"/>
            </a:pPr>
            <a:r>
              <a:rPr lang="es-ES" sz="2000">
                <a:solidFill>
                  <a:srgbClr val="2B3E72"/>
                </a:solidFill>
                <a:latin typeface="Source Sans Pro"/>
                <a:ea typeface="Source Sans Pro"/>
                <a:cs typeface="Source Sans Pro"/>
                <a:sym typeface="Source Sans Pro"/>
              </a:rPr>
              <a:t>¿Qué son y </a:t>
            </a:r>
            <a:r>
              <a:rPr lang="es-ES" sz="2000">
                <a:solidFill>
                  <a:srgbClr val="2B3E72"/>
                </a:solidFill>
                <a:latin typeface="Source Sans Pro"/>
                <a:ea typeface="Source Sans Pro"/>
                <a:cs typeface="Source Sans Pro"/>
                <a:sym typeface="Source Sans Pro"/>
              </a:rPr>
              <a:t>cómo</a:t>
            </a:r>
            <a:r>
              <a:rPr lang="es-ES" sz="2000">
                <a:solidFill>
                  <a:srgbClr val="2B3E72"/>
                </a:solidFill>
                <a:latin typeface="Source Sans Pro"/>
                <a:ea typeface="Source Sans Pro"/>
                <a:cs typeface="Source Sans Pro"/>
                <a:sym typeface="Source Sans Pro"/>
              </a:rPr>
              <a:t> configurarlos?</a:t>
            </a:r>
            <a:endParaRPr i="0" sz="2000" u="none" cap="none" strike="noStrike">
              <a:solidFill>
                <a:srgbClr val="2B3E72"/>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30f86f8a5c3_0_12"/>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0" name="Google Shape;150;g30f86f8a5c3_0_12"/>
          <p:cNvPicPr preferRelativeResize="0"/>
          <p:nvPr/>
        </p:nvPicPr>
        <p:blipFill rotWithShape="1">
          <a:blip r:embed="rId3">
            <a:alphaModFix/>
          </a:blip>
          <a:srcRect b="0" l="0" r="0" t="0"/>
          <a:stretch/>
        </p:blipFill>
        <p:spPr>
          <a:xfrm>
            <a:off x="8090225" y="4577609"/>
            <a:ext cx="685726" cy="289091"/>
          </a:xfrm>
          <a:prstGeom prst="rect">
            <a:avLst/>
          </a:prstGeom>
          <a:noFill/>
          <a:ln>
            <a:noFill/>
          </a:ln>
        </p:spPr>
      </p:pic>
      <p:sp>
        <p:nvSpPr>
          <p:cNvPr id="151" name="Google Shape;151;g30f86f8a5c3_0_12"/>
          <p:cNvSpPr/>
          <p:nvPr/>
        </p:nvSpPr>
        <p:spPr>
          <a:xfrm>
            <a:off x="846700" y="829600"/>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sp>
        <p:nvSpPr>
          <p:cNvPr id="152" name="Google Shape;152;g30f86f8a5c3_0_12"/>
          <p:cNvSpPr txBox="1"/>
          <p:nvPr/>
        </p:nvSpPr>
        <p:spPr>
          <a:xfrm>
            <a:off x="791950" y="231250"/>
            <a:ext cx="80787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s-ES" sz="2600">
                <a:solidFill>
                  <a:srgbClr val="2F48A7"/>
                </a:solidFill>
                <a:latin typeface="Source Sans Pro"/>
                <a:ea typeface="Source Sans Pro"/>
                <a:cs typeface="Source Sans Pro"/>
                <a:sym typeface="Source Sans Pro"/>
              </a:rPr>
              <a:t>Recordatorios</a:t>
            </a:r>
            <a:endParaRPr b="1" i="0" sz="2600" u="none" cap="none" strike="noStrike">
              <a:solidFill>
                <a:srgbClr val="2F48A7"/>
              </a:solidFill>
              <a:latin typeface="Source Sans Pro"/>
              <a:ea typeface="Source Sans Pro"/>
              <a:cs typeface="Source Sans Pro"/>
              <a:sym typeface="Source Sans Pro"/>
            </a:endParaRPr>
          </a:p>
        </p:txBody>
      </p:sp>
      <p:pic>
        <p:nvPicPr>
          <p:cNvPr id="153" name="Google Shape;153;g30f86f8a5c3_0_12"/>
          <p:cNvPicPr preferRelativeResize="0"/>
          <p:nvPr/>
        </p:nvPicPr>
        <p:blipFill>
          <a:blip r:embed="rId4">
            <a:alphaModFix/>
          </a:blip>
          <a:stretch>
            <a:fillRect/>
          </a:stretch>
        </p:blipFill>
        <p:spPr>
          <a:xfrm>
            <a:off x="3313038" y="907000"/>
            <a:ext cx="3104326" cy="1518186"/>
          </a:xfrm>
          <a:prstGeom prst="rect">
            <a:avLst/>
          </a:prstGeom>
          <a:noFill/>
          <a:ln cap="flat" cmpd="sng" w="9525">
            <a:solidFill>
              <a:srgbClr val="2F48A7"/>
            </a:solidFill>
            <a:prstDash val="solid"/>
            <a:round/>
            <a:headEnd len="sm" w="sm" type="none"/>
            <a:tailEnd len="sm" w="sm" type="none"/>
          </a:ln>
        </p:spPr>
      </p:pic>
      <p:pic>
        <p:nvPicPr>
          <p:cNvPr id="154" name="Google Shape;154;g30f86f8a5c3_0_12"/>
          <p:cNvPicPr preferRelativeResize="0"/>
          <p:nvPr/>
        </p:nvPicPr>
        <p:blipFill>
          <a:blip r:embed="rId5">
            <a:alphaModFix/>
          </a:blip>
          <a:stretch>
            <a:fillRect/>
          </a:stretch>
        </p:blipFill>
        <p:spPr>
          <a:xfrm>
            <a:off x="3565571" y="1655296"/>
            <a:ext cx="2599275" cy="1635600"/>
          </a:xfrm>
          <a:prstGeom prst="rect">
            <a:avLst/>
          </a:prstGeom>
          <a:noFill/>
          <a:ln cap="flat" cmpd="sng" w="9525">
            <a:solidFill>
              <a:srgbClr val="2F48A7"/>
            </a:solidFill>
            <a:prstDash val="solid"/>
            <a:round/>
            <a:headEnd len="sm" w="sm" type="none"/>
            <a:tailEnd len="sm" w="sm" type="none"/>
          </a:ln>
        </p:spPr>
      </p:pic>
      <p:sp>
        <p:nvSpPr>
          <p:cNvPr id="155" name="Google Shape;155;g30f86f8a5c3_0_12"/>
          <p:cNvSpPr txBox="1"/>
          <p:nvPr/>
        </p:nvSpPr>
        <p:spPr>
          <a:xfrm>
            <a:off x="1480450" y="3382300"/>
            <a:ext cx="6701700" cy="1484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1200"/>
              </a:spcAft>
              <a:buNone/>
            </a:pPr>
            <a:r>
              <a:rPr lang="es-ES">
                <a:solidFill>
                  <a:srgbClr val="2F48A7"/>
                </a:solidFill>
                <a:latin typeface="Source Sans Pro"/>
                <a:ea typeface="Source Sans Pro"/>
                <a:cs typeface="Source Sans Pro"/>
                <a:sym typeface="Source Sans Pro"/>
              </a:rPr>
              <a:t>Configurar los recordatorios es una de las tareas más importantes como administradores, ya que permite informar automáticamente al equipo sobre sus pendientes a través de correo electrónico. Esto elimina la necesidad de ingresar manualmente a cada apartado para enviar recordatorios, optimizando así la gestión del tiempo y la comunicación interna.</a:t>
            </a:r>
            <a:endParaRPr sz="2100">
              <a:solidFill>
                <a:srgbClr val="2F48A7"/>
              </a:solidFill>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30b2ac28aac_0_28"/>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1" name="Google Shape;161;g30b2ac28aac_0_28"/>
          <p:cNvPicPr preferRelativeResize="0"/>
          <p:nvPr/>
        </p:nvPicPr>
        <p:blipFill rotWithShape="1">
          <a:blip r:embed="rId3">
            <a:alphaModFix/>
          </a:blip>
          <a:srcRect b="0" l="0" r="0" t="0"/>
          <a:stretch/>
        </p:blipFill>
        <p:spPr>
          <a:xfrm>
            <a:off x="8372175" y="4722734"/>
            <a:ext cx="685726" cy="289091"/>
          </a:xfrm>
          <a:prstGeom prst="rect">
            <a:avLst/>
          </a:prstGeom>
          <a:noFill/>
          <a:ln>
            <a:noFill/>
          </a:ln>
        </p:spPr>
      </p:pic>
      <p:sp>
        <p:nvSpPr>
          <p:cNvPr id="162" name="Google Shape;162;g30b2ac28aac_0_28"/>
          <p:cNvSpPr txBox="1"/>
          <p:nvPr/>
        </p:nvSpPr>
        <p:spPr>
          <a:xfrm>
            <a:off x="932650" y="153888"/>
            <a:ext cx="61314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s-ES" sz="2600">
                <a:solidFill>
                  <a:srgbClr val="2F48A7"/>
                </a:solidFill>
                <a:latin typeface="Source Sans Pro"/>
                <a:ea typeface="Source Sans Pro"/>
                <a:cs typeface="Source Sans Pro"/>
                <a:sym typeface="Source Sans Pro"/>
              </a:rPr>
              <a:t>Recordatorios</a:t>
            </a:r>
            <a:endParaRPr b="1" i="0" sz="2600" u="none" cap="none" strike="noStrike">
              <a:solidFill>
                <a:srgbClr val="2F48A7"/>
              </a:solidFill>
              <a:latin typeface="Source Sans Pro"/>
              <a:ea typeface="Source Sans Pro"/>
              <a:cs typeface="Source Sans Pro"/>
              <a:sym typeface="Source Sans Pro"/>
            </a:endParaRPr>
          </a:p>
        </p:txBody>
      </p:sp>
      <p:sp>
        <p:nvSpPr>
          <p:cNvPr id="163" name="Google Shape;163;g30b2ac28aac_0_28"/>
          <p:cNvSpPr/>
          <p:nvPr/>
        </p:nvSpPr>
        <p:spPr>
          <a:xfrm>
            <a:off x="1008850" y="690900"/>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pic>
        <p:nvPicPr>
          <p:cNvPr id="164" name="Google Shape;164;g30b2ac28aac_0_28"/>
          <p:cNvPicPr preferRelativeResize="0"/>
          <p:nvPr/>
        </p:nvPicPr>
        <p:blipFill>
          <a:blip r:embed="rId4">
            <a:alphaModFix/>
          </a:blip>
          <a:stretch>
            <a:fillRect/>
          </a:stretch>
        </p:blipFill>
        <p:spPr>
          <a:xfrm>
            <a:off x="1460350" y="891288"/>
            <a:ext cx="4064104" cy="3253336"/>
          </a:xfrm>
          <a:prstGeom prst="rect">
            <a:avLst/>
          </a:prstGeom>
          <a:noFill/>
          <a:ln>
            <a:noFill/>
          </a:ln>
        </p:spPr>
      </p:pic>
      <p:pic>
        <p:nvPicPr>
          <p:cNvPr id="165" name="Google Shape;165;g30b2ac28aac_0_28"/>
          <p:cNvPicPr preferRelativeResize="0"/>
          <p:nvPr/>
        </p:nvPicPr>
        <p:blipFill>
          <a:blip r:embed="rId5">
            <a:alphaModFix/>
          </a:blip>
          <a:stretch>
            <a:fillRect/>
          </a:stretch>
        </p:blipFill>
        <p:spPr>
          <a:xfrm>
            <a:off x="5676854" y="891288"/>
            <a:ext cx="2552105" cy="3253338"/>
          </a:xfrm>
          <a:prstGeom prst="rect">
            <a:avLst/>
          </a:prstGeom>
          <a:noFill/>
          <a:ln>
            <a:noFill/>
          </a:ln>
        </p:spPr>
      </p:pic>
      <p:sp>
        <p:nvSpPr>
          <p:cNvPr id="166" name="Google Shape;166;g30b2ac28aac_0_28"/>
          <p:cNvSpPr txBox="1"/>
          <p:nvPr/>
        </p:nvSpPr>
        <p:spPr>
          <a:xfrm>
            <a:off x="1147975" y="4297025"/>
            <a:ext cx="7239000" cy="7959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lang="es-ES" sz="1200">
                <a:solidFill>
                  <a:srgbClr val="2F48A7"/>
                </a:solidFill>
                <a:latin typeface="Source Sans Pro"/>
                <a:ea typeface="Source Sans Pro"/>
                <a:cs typeface="Source Sans Pro"/>
                <a:sym typeface="Source Sans Pro"/>
              </a:rPr>
              <a:t>Los recordatorios pueden activarse según la naturaleza de las tareas que necesites, en los distintos apartados que tengas contratados. Por ejemplo, no deberíamos enviar recordatorios de capacitaciones si no contamos con ese módulo. Es importante incluir un desglose de dichas tareas para asegurar una correcta configuración.</a:t>
            </a:r>
            <a:endParaRPr i="0" sz="1200" u="none" cap="none" strike="noStrike">
              <a:solidFill>
                <a:srgbClr val="2F48A7"/>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0" name="Shape 170"/>
        <p:cNvGrpSpPr/>
        <p:nvPr/>
      </p:nvGrpSpPr>
      <p:grpSpPr>
        <a:xfrm>
          <a:off x="0" y="0"/>
          <a:ext cx="0" cy="0"/>
          <a:chOff x="0" y="0"/>
          <a:chExt cx="0" cy="0"/>
        </a:xfrm>
      </p:grpSpPr>
      <p:sp>
        <p:nvSpPr>
          <p:cNvPr id="171" name="Google Shape;171;g327be7d3a57_0_29"/>
          <p:cNvSpPr txBox="1"/>
          <p:nvPr/>
        </p:nvSpPr>
        <p:spPr>
          <a:xfrm>
            <a:off x="709625" y="600800"/>
            <a:ext cx="7682700" cy="6525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800"/>
              <a:buFont typeface="Arial"/>
              <a:buNone/>
            </a:pPr>
            <a:r>
              <a:rPr b="1" lang="es-ES" sz="3800">
                <a:solidFill>
                  <a:srgbClr val="2B3E72"/>
                </a:solidFill>
                <a:latin typeface="Source Sans Pro"/>
                <a:ea typeface="Source Sans Pro"/>
                <a:cs typeface="Source Sans Pro"/>
                <a:sym typeface="Source Sans Pro"/>
              </a:rPr>
              <a:t>Horas Extraordinarias o Extra</a:t>
            </a:r>
            <a:endParaRPr b="1" i="0" sz="3800" u="none" cap="none" strike="noStrike">
              <a:solidFill>
                <a:srgbClr val="2B3E72"/>
              </a:solidFill>
              <a:latin typeface="Source Sans Pro"/>
              <a:ea typeface="Source Sans Pro"/>
              <a:cs typeface="Source Sans Pro"/>
              <a:sym typeface="Source Sans Pro"/>
            </a:endParaRPr>
          </a:p>
        </p:txBody>
      </p:sp>
      <p:pic>
        <p:nvPicPr>
          <p:cNvPr id="172" name="Google Shape;172;g327be7d3a57_0_29"/>
          <p:cNvPicPr preferRelativeResize="0"/>
          <p:nvPr/>
        </p:nvPicPr>
        <p:blipFill rotWithShape="1">
          <a:blip r:embed="rId4">
            <a:alphaModFix/>
          </a:blip>
          <a:srcRect b="0" l="0" r="0" t="0"/>
          <a:stretch/>
        </p:blipFill>
        <p:spPr>
          <a:xfrm>
            <a:off x="8090225" y="4577609"/>
            <a:ext cx="685726" cy="289091"/>
          </a:xfrm>
          <a:prstGeom prst="rect">
            <a:avLst/>
          </a:prstGeom>
          <a:noFill/>
          <a:ln>
            <a:noFill/>
          </a:ln>
        </p:spPr>
      </p:pic>
      <p:pic>
        <p:nvPicPr>
          <p:cNvPr id="173" name="Google Shape;173;g327be7d3a57_0_29"/>
          <p:cNvPicPr preferRelativeResize="0"/>
          <p:nvPr/>
        </p:nvPicPr>
        <p:blipFill>
          <a:blip r:embed="rId5">
            <a:alphaModFix/>
          </a:blip>
          <a:stretch>
            <a:fillRect/>
          </a:stretch>
        </p:blipFill>
        <p:spPr>
          <a:xfrm>
            <a:off x="4162025" y="1405700"/>
            <a:ext cx="3585400" cy="3585400"/>
          </a:xfrm>
          <a:prstGeom prst="rect">
            <a:avLst/>
          </a:prstGeom>
          <a:noFill/>
          <a:ln>
            <a:noFill/>
          </a:ln>
        </p:spPr>
      </p:pic>
      <p:sp>
        <p:nvSpPr>
          <p:cNvPr id="174" name="Google Shape;174;g327be7d3a57_0_29"/>
          <p:cNvSpPr txBox="1"/>
          <p:nvPr/>
        </p:nvSpPr>
        <p:spPr>
          <a:xfrm>
            <a:off x="938225" y="2164950"/>
            <a:ext cx="3071400" cy="12006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rgbClr val="2B3E72"/>
              </a:buClr>
              <a:buSzPts val="1800"/>
              <a:buFont typeface="Source Sans Pro"/>
              <a:buChar char="●"/>
            </a:pPr>
            <a:r>
              <a:rPr lang="es-ES" sz="2000">
                <a:solidFill>
                  <a:srgbClr val="2B3E72"/>
                </a:solidFill>
                <a:latin typeface="Source Sans Pro"/>
                <a:ea typeface="Source Sans Pro"/>
                <a:cs typeface="Source Sans Pro"/>
                <a:sym typeface="Source Sans Pro"/>
              </a:rPr>
              <a:t>¿Puedo configurar el pago de mis horas a mi manera?</a:t>
            </a:r>
            <a:endParaRPr i="0" sz="2000" u="none" cap="none" strike="noStrike">
              <a:solidFill>
                <a:srgbClr val="2B3E72"/>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30be64efa12_0_50"/>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0" name="Google Shape;180;g30be64efa12_0_50"/>
          <p:cNvPicPr preferRelativeResize="0"/>
          <p:nvPr/>
        </p:nvPicPr>
        <p:blipFill rotWithShape="1">
          <a:blip r:embed="rId3">
            <a:alphaModFix/>
          </a:blip>
          <a:srcRect b="0" l="0" r="0" t="0"/>
          <a:stretch/>
        </p:blipFill>
        <p:spPr>
          <a:xfrm>
            <a:off x="8011025" y="4522994"/>
            <a:ext cx="685726" cy="289091"/>
          </a:xfrm>
          <a:prstGeom prst="rect">
            <a:avLst/>
          </a:prstGeom>
          <a:noFill/>
          <a:ln>
            <a:noFill/>
          </a:ln>
        </p:spPr>
      </p:pic>
      <p:sp>
        <p:nvSpPr>
          <p:cNvPr id="181" name="Google Shape;181;g30be64efa12_0_50"/>
          <p:cNvSpPr txBox="1"/>
          <p:nvPr/>
        </p:nvSpPr>
        <p:spPr>
          <a:xfrm>
            <a:off x="700800" y="67875"/>
            <a:ext cx="6523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s-ES" sz="2600">
                <a:solidFill>
                  <a:srgbClr val="2F48A7"/>
                </a:solidFill>
                <a:latin typeface="Source Sans Pro"/>
                <a:ea typeface="Source Sans Pro"/>
                <a:cs typeface="Source Sans Pro"/>
                <a:sym typeface="Source Sans Pro"/>
              </a:rPr>
              <a:t>Horas Extraordinarias o Extra</a:t>
            </a:r>
            <a:endParaRPr i="0" sz="2600" u="none" cap="none" strike="noStrike">
              <a:solidFill>
                <a:srgbClr val="000000"/>
              </a:solidFill>
              <a:latin typeface="Source Sans Pro"/>
              <a:ea typeface="Source Sans Pro"/>
              <a:cs typeface="Source Sans Pro"/>
              <a:sym typeface="Source Sans Pro"/>
            </a:endParaRPr>
          </a:p>
        </p:txBody>
      </p:sp>
      <p:sp>
        <p:nvSpPr>
          <p:cNvPr id="182" name="Google Shape;182;g30be64efa12_0_50"/>
          <p:cNvSpPr/>
          <p:nvPr/>
        </p:nvSpPr>
        <p:spPr>
          <a:xfrm>
            <a:off x="795125" y="6528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sp>
        <p:nvSpPr>
          <p:cNvPr id="183" name="Google Shape;183;g30be64efa12_0_50"/>
          <p:cNvSpPr txBox="1"/>
          <p:nvPr/>
        </p:nvSpPr>
        <p:spPr>
          <a:xfrm>
            <a:off x="795125" y="730275"/>
            <a:ext cx="7719300" cy="780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ES">
                <a:solidFill>
                  <a:srgbClr val="2F48A7"/>
                </a:solidFill>
                <a:latin typeface="Source Sans Pro"/>
                <a:ea typeface="Source Sans Pro"/>
                <a:cs typeface="Source Sans Pro"/>
                <a:sym typeface="Source Sans Pro"/>
              </a:rPr>
              <a:t>El tiempo extraordinario es un aspecto clave para las empresas que gestionan este tipo de procesos. Por ello, Buk te permite configurar las horas extra de acuerdo con las necesidades de tu compañía, asegurando al mismo tiempo el cumplimiento de los mínimos legales. Esto incluye categorías como horas extra simples, dobles, triples, así como tiempos extraordinarios adicionales, como festivos trabajados y domingos remunerados.</a:t>
            </a:r>
            <a:endParaRPr sz="2100">
              <a:solidFill>
                <a:srgbClr val="2F48A7"/>
              </a:solidFill>
              <a:latin typeface="Source Sans Pro"/>
              <a:ea typeface="Source Sans Pro"/>
              <a:cs typeface="Source Sans Pro"/>
              <a:sym typeface="Source Sans Pro"/>
            </a:endParaRPr>
          </a:p>
        </p:txBody>
      </p:sp>
      <p:pic>
        <p:nvPicPr>
          <p:cNvPr id="184" name="Google Shape;184;g30be64efa12_0_50"/>
          <p:cNvPicPr preferRelativeResize="0"/>
          <p:nvPr/>
        </p:nvPicPr>
        <p:blipFill>
          <a:blip r:embed="rId4">
            <a:alphaModFix/>
          </a:blip>
          <a:stretch>
            <a:fillRect/>
          </a:stretch>
        </p:blipFill>
        <p:spPr>
          <a:xfrm>
            <a:off x="862029" y="2029146"/>
            <a:ext cx="4146035" cy="2027625"/>
          </a:xfrm>
          <a:prstGeom prst="rect">
            <a:avLst/>
          </a:prstGeom>
          <a:noFill/>
          <a:ln cap="flat" cmpd="sng" w="9525">
            <a:solidFill>
              <a:srgbClr val="2F48A7"/>
            </a:solidFill>
            <a:prstDash val="solid"/>
            <a:round/>
            <a:headEnd len="sm" w="sm" type="none"/>
            <a:tailEnd len="sm" w="sm" type="none"/>
          </a:ln>
        </p:spPr>
      </p:pic>
      <p:pic>
        <p:nvPicPr>
          <p:cNvPr id="185" name="Google Shape;185;g30be64efa12_0_50"/>
          <p:cNvPicPr preferRelativeResize="0"/>
          <p:nvPr/>
        </p:nvPicPr>
        <p:blipFill>
          <a:blip r:embed="rId5">
            <a:alphaModFix/>
          </a:blip>
          <a:stretch>
            <a:fillRect/>
          </a:stretch>
        </p:blipFill>
        <p:spPr>
          <a:xfrm>
            <a:off x="1734060" y="2644000"/>
            <a:ext cx="2401975" cy="2482725"/>
          </a:xfrm>
          <a:prstGeom prst="rect">
            <a:avLst/>
          </a:prstGeom>
          <a:noFill/>
          <a:ln cap="flat" cmpd="sng" w="9525">
            <a:solidFill>
              <a:srgbClr val="2F48A7"/>
            </a:solidFill>
            <a:prstDash val="solid"/>
            <a:round/>
            <a:headEnd len="sm" w="sm" type="none"/>
            <a:tailEnd len="sm" w="sm" type="none"/>
          </a:ln>
        </p:spPr>
      </p:pic>
      <p:sp>
        <p:nvSpPr>
          <p:cNvPr id="186" name="Google Shape;186;g30be64efa12_0_50"/>
          <p:cNvSpPr txBox="1"/>
          <p:nvPr/>
        </p:nvSpPr>
        <p:spPr>
          <a:xfrm>
            <a:off x="5128600" y="2556025"/>
            <a:ext cx="3172200" cy="1374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ES">
                <a:solidFill>
                  <a:srgbClr val="2F48A7"/>
                </a:solidFill>
                <a:latin typeface="Source Sans Pro"/>
                <a:ea typeface="Source Sans Pro"/>
                <a:cs typeface="Source Sans Pro"/>
                <a:sym typeface="Source Sans Pro"/>
              </a:rPr>
              <a:t>La ruta para crear tu tiempo extraordinario es la misma que hemos revisado durante esta sesión: Ícono de engranaje (Administración) → Tiempo Extraordinario.</a:t>
            </a:r>
            <a:endParaRPr sz="18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30e1915e73b_0_41"/>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2" name="Google Shape;192;g30e1915e73b_0_41"/>
          <p:cNvPicPr preferRelativeResize="0"/>
          <p:nvPr/>
        </p:nvPicPr>
        <p:blipFill rotWithShape="1">
          <a:blip r:embed="rId3">
            <a:alphaModFix/>
          </a:blip>
          <a:srcRect b="0" l="0" r="0" t="0"/>
          <a:stretch/>
        </p:blipFill>
        <p:spPr>
          <a:xfrm>
            <a:off x="8011025" y="4522994"/>
            <a:ext cx="685726" cy="289091"/>
          </a:xfrm>
          <a:prstGeom prst="rect">
            <a:avLst/>
          </a:prstGeom>
          <a:noFill/>
          <a:ln>
            <a:noFill/>
          </a:ln>
        </p:spPr>
      </p:pic>
      <p:sp>
        <p:nvSpPr>
          <p:cNvPr id="193" name="Google Shape;193;g30e1915e73b_0_41"/>
          <p:cNvSpPr txBox="1"/>
          <p:nvPr/>
        </p:nvSpPr>
        <p:spPr>
          <a:xfrm>
            <a:off x="689100" y="79550"/>
            <a:ext cx="70029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s-ES" sz="2600">
                <a:solidFill>
                  <a:srgbClr val="2F48A7"/>
                </a:solidFill>
                <a:latin typeface="Source Sans Pro"/>
                <a:ea typeface="Source Sans Pro"/>
                <a:cs typeface="Source Sans Pro"/>
                <a:sym typeface="Source Sans Pro"/>
              </a:rPr>
              <a:t>Tiempo Extraordinario</a:t>
            </a:r>
            <a:endParaRPr i="0" sz="2600" u="none" cap="none" strike="noStrike">
              <a:solidFill>
                <a:srgbClr val="000000"/>
              </a:solidFill>
              <a:latin typeface="Source Sans Pro"/>
              <a:ea typeface="Source Sans Pro"/>
              <a:cs typeface="Source Sans Pro"/>
              <a:sym typeface="Source Sans Pro"/>
            </a:endParaRPr>
          </a:p>
        </p:txBody>
      </p:sp>
      <p:sp>
        <p:nvSpPr>
          <p:cNvPr id="194" name="Google Shape;194;g30e1915e73b_0_41"/>
          <p:cNvSpPr/>
          <p:nvPr/>
        </p:nvSpPr>
        <p:spPr>
          <a:xfrm>
            <a:off x="795125" y="5766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sp>
        <p:nvSpPr>
          <p:cNvPr id="195" name="Google Shape;195;g30e1915e73b_0_41"/>
          <p:cNvSpPr txBox="1"/>
          <p:nvPr/>
        </p:nvSpPr>
        <p:spPr>
          <a:xfrm>
            <a:off x="811700" y="737150"/>
            <a:ext cx="7885200" cy="1126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ES">
                <a:solidFill>
                  <a:srgbClr val="2F48A7"/>
                </a:solidFill>
                <a:latin typeface="Source Sans Pro"/>
                <a:ea typeface="Source Sans Pro"/>
                <a:cs typeface="Source Sans Pro"/>
                <a:sym typeface="Source Sans Pro"/>
              </a:rPr>
              <a:t>¿Por qué es importante configurar los parámetros de tiempo extra, ya sea utilizando los predeterminados de Buk o creando los propios? Esto es crucial porque nos permite garantizar que los pagos se realicen de manera adecuada, entender claramente cómo se están gestionando, y establecer expectativas claras sobre el uso y propósito de estos conceptos.</a:t>
            </a:r>
            <a:endParaRPr sz="1800">
              <a:solidFill>
                <a:schemeClr val="dk2"/>
              </a:solidFill>
            </a:endParaRPr>
          </a:p>
        </p:txBody>
      </p:sp>
      <p:pic>
        <p:nvPicPr>
          <p:cNvPr id="196" name="Google Shape;196;g30e1915e73b_0_41"/>
          <p:cNvPicPr preferRelativeResize="0"/>
          <p:nvPr/>
        </p:nvPicPr>
        <p:blipFill>
          <a:blip r:embed="rId4">
            <a:alphaModFix/>
          </a:blip>
          <a:stretch>
            <a:fillRect/>
          </a:stretch>
        </p:blipFill>
        <p:spPr>
          <a:xfrm>
            <a:off x="1259425" y="1863650"/>
            <a:ext cx="7132599" cy="255713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2749f4f26ed_0_2"/>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g2749f4f26ed_0_2"/>
          <p:cNvSpPr txBox="1"/>
          <p:nvPr/>
        </p:nvSpPr>
        <p:spPr>
          <a:xfrm>
            <a:off x="894525" y="115950"/>
            <a:ext cx="7777500" cy="48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lang="es-ES" sz="2400">
                <a:solidFill>
                  <a:srgbClr val="2F48A7"/>
                </a:solidFill>
                <a:latin typeface="Source Sans Pro"/>
                <a:ea typeface="Source Sans Pro"/>
                <a:cs typeface="Source Sans Pro"/>
                <a:sym typeface="Source Sans Pro"/>
              </a:rPr>
              <a:t>Tiempo Extraordinario</a:t>
            </a:r>
            <a:endParaRPr b="1" i="0" sz="2400" u="none" cap="none" strike="noStrike">
              <a:solidFill>
                <a:srgbClr val="2F48A7"/>
              </a:solidFill>
              <a:latin typeface="Source Sans Pro"/>
              <a:ea typeface="Source Sans Pro"/>
              <a:cs typeface="Source Sans Pro"/>
              <a:sym typeface="Source Sans Pro"/>
            </a:endParaRPr>
          </a:p>
        </p:txBody>
      </p:sp>
      <p:sp>
        <p:nvSpPr>
          <p:cNvPr id="203" name="Google Shape;203;g2749f4f26ed_0_2"/>
          <p:cNvSpPr/>
          <p:nvPr/>
        </p:nvSpPr>
        <p:spPr>
          <a:xfrm>
            <a:off x="1023725" y="5766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2F48A7"/>
              </a:solidFill>
              <a:latin typeface="Source Sans Pro"/>
              <a:ea typeface="Source Sans Pro"/>
              <a:cs typeface="Source Sans Pro"/>
              <a:sym typeface="Source Sans Pro"/>
            </a:endParaRPr>
          </a:p>
        </p:txBody>
      </p:sp>
      <p:sp>
        <p:nvSpPr>
          <p:cNvPr id="204" name="Google Shape;204;g2749f4f26ed_0_2"/>
          <p:cNvSpPr txBox="1"/>
          <p:nvPr/>
        </p:nvSpPr>
        <p:spPr>
          <a:xfrm>
            <a:off x="904575" y="576663"/>
            <a:ext cx="7757400" cy="109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s-ES" sz="1200">
                <a:solidFill>
                  <a:srgbClr val="2F48A7"/>
                </a:solidFill>
                <a:latin typeface="Source Sans Pro"/>
                <a:ea typeface="Source Sans Pro"/>
                <a:cs typeface="Source Sans Pro"/>
                <a:sym typeface="Source Sans Pro"/>
              </a:rPr>
              <a:t>En la imagen anterior, observamos el concepto de horas extra y el monto que se paga. Por ejemplo, al crear un concepto de horas extra dobles, podemos configurar un pago del 100% adicional por dichas horas. Esto acumulará tanto las horas trabajadas como el monto duplicado correspondiente. Además, podemos crear tantos conceptos como necesitemos, dependiendo del uso que queramos darles.</a:t>
            </a:r>
            <a:endParaRPr sz="1200">
              <a:solidFill>
                <a:srgbClr val="2F48A7"/>
              </a:solidFill>
              <a:latin typeface="Source Sans Pro"/>
              <a:ea typeface="Source Sans Pro"/>
              <a:cs typeface="Source Sans Pro"/>
              <a:sym typeface="Source Sans Pro"/>
            </a:endParaRPr>
          </a:p>
        </p:txBody>
      </p:sp>
      <p:pic>
        <p:nvPicPr>
          <p:cNvPr id="205" name="Google Shape;205;g2749f4f26ed_0_2"/>
          <p:cNvPicPr preferRelativeResize="0"/>
          <p:nvPr/>
        </p:nvPicPr>
        <p:blipFill>
          <a:blip r:embed="rId3">
            <a:alphaModFix/>
          </a:blip>
          <a:stretch>
            <a:fillRect/>
          </a:stretch>
        </p:blipFill>
        <p:spPr>
          <a:xfrm>
            <a:off x="1206425" y="1822300"/>
            <a:ext cx="7250124" cy="2760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2d628d2dea3_0_53"/>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g2d628d2dea3_0_53"/>
          <p:cNvSpPr txBox="1"/>
          <p:nvPr/>
        </p:nvSpPr>
        <p:spPr>
          <a:xfrm>
            <a:off x="894525" y="115950"/>
            <a:ext cx="7777500" cy="48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lang="es-ES" sz="2400">
                <a:solidFill>
                  <a:srgbClr val="2F48A7"/>
                </a:solidFill>
                <a:latin typeface="Source Sans Pro"/>
                <a:ea typeface="Source Sans Pro"/>
                <a:cs typeface="Source Sans Pro"/>
                <a:sym typeface="Source Sans Pro"/>
              </a:rPr>
              <a:t>Tiempo Extraordinario</a:t>
            </a:r>
            <a:endParaRPr b="1" i="0" sz="2400" u="none" cap="none" strike="noStrike">
              <a:solidFill>
                <a:srgbClr val="2F48A7"/>
              </a:solidFill>
              <a:latin typeface="Source Sans Pro"/>
              <a:ea typeface="Source Sans Pro"/>
              <a:cs typeface="Source Sans Pro"/>
              <a:sym typeface="Source Sans Pro"/>
            </a:endParaRPr>
          </a:p>
        </p:txBody>
      </p:sp>
      <p:sp>
        <p:nvSpPr>
          <p:cNvPr id="212" name="Google Shape;212;g2d628d2dea3_0_53"/>
          <p:cNvSpPr/>
          <p:nvPr/>
        </p:nvSpPr>
        <p:spPr>
          <a:xfrm>
            <a:off x="1023725" y="5766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2F48A7"/>
              </a:solidFill>
              <a:latin typeface="Source Sans Pro"/>
              <a:ea typeface="Source Sans Pro"/>
              <a:cs typeface="Source Sans Pro"/>
              <a:sym typeface="Source Sans Pro"/>
            </a:endParaRPr>
          </a:p>
        </p:txBody>
      </p:sp>
      <p:pic>
        <p:nvPicPr>
          <p:cNvPr id="213" name="Google Shape;213;g2d628d2dea3_0_53"/>
          <p:cNvPicPr preferRelativeResize="0"/>
          <p:nvPr/>
        </p:nvPicPr>
        <p:blipFill>
          <a:blip r:embed="rId3">
            <a:alphaModFix/>
          </a:blip>
          <a:stretch>
            <a:fillRect/>
          </a:stretch>
        </p:blipFill>
        <p:spPr>
          <a:xfrm>
            <a:off x="5737775" y="2711700"/>
            <a:ext cx="3063325" cy="1986675"/>
          </a:xfrm>
          <a:prstGeom prst="rect">
            <a:avLst/>
          </a:prstGeom>
          <a:noFill/>
          <a:ln>
            <a:noFill/>
          </a:ln>
        </p:spPr>
      </p:pic>
      <p:pic>
        <p:nvPicPr>
          <p:cNvPr id="214" name="Google Shape;214;g2d628d2dea3_0_53"/>
          <p:cNvPicPr preferRelativeResize="0"/>
          <p:nvPr/>
        </p:nvPicPr>
        <p:blipFill>
          <a:blip r:embed="rId4">
            <a:alphaModFix/>
          </a:blip>
          <a:stretch>
            <a:fillRect/>
          </a:stretch>
        </p:blipFill>
        <p:spPr>
          <a:xfrm>
            <a:off x="954625" y="806475"/>
            <a:ext cx="4630750" cy="3891911"/>
          </a:xfrm>
          <a:prstGeom prst="rect">
            <a:avLst/>
          </a:prstGeom>
          <a:noFill/>
          <a:ln>
            <a:noFill/>
          </a:ln>
        </p:spPr>
      </p:pic>
      <p:sp>
        <p:nvSpPr>
          <p:cNvPr id="215" name="Google Shape;215;g2d628d2dea3_0_53"/>
          <p:cNvSpPr txBox="1"/>
          <p:nvPr/>
        </p:nvSpPr>
        <p:spPr>
          <a:xfrm>
            <a:off x="5764700" y="768625"/>
            <a:ext cx="3063300" cy="1698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ES" sz="1300">
                <a:solidFill>
                  <a:srgbClr val="2F48A7"/>
                </a:solidFill>
                <a:latin typeface="Source Sans Pro"/>
                <a:ea typeface="Source Sans Pro"/>
                <a:cs typeface="Source Sans Pro"/>
                <a:sym typeface="Source Sans Pro"/>
              </a:rPr>
              <a:t>Al observar el ejemplo de las horas extra dobles, notamos que el colaborador tiene un salario diario de $1,666.67. Este monto se divide entre 8 para calcular el pago correspondiente por hora. Posteriormente, el resultado se multiplica por la cantidad de horas registradas, en este caso, 7.</a:t>
            </a:r>
            <a:endParaRPr sz="1300">
              <a:solidFill>
                <a:srgbClr val="2F48A7"/>
              </a:solidFill>
              <a:latin typeface="Source Sans Pro"/>
              <a:ea typeface="Source Sans Pro"/>
              <a:cs typeface="Source Sans Pro"/>
              <a:sym typeface="Source San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9" name="Shape 219"/>
        <p:cNvGrpSpPr/>
        <p:nvPr/>
      </p:nvGrpSpPr>
      <p:grpSpPr>
        <a:xfrm>
          <a:off x="0" y="0"/>
          <a:ext cx="0" cy="0"/>
          <a:chOff x="0" y="0"/>
          <a:chExt cx="0" cy="0"/>
        </a:xfrm>
      </p:grpSpPr>
      <p:sp>
        <p:nvSpPr>
          <p:cNvPr id="220" name="Google Shape;220;g327ea66a2f6_0_16"/>
          <p:cNvSpPr txBox="1"/>
          <p:nvPr/>
        </p:nvSpPr>
        <p:spPr>
          <a:xfrm>
            <a:off x="709625" y="600800"/>
            <a:ext cx="7682700" cy="6525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800"/>
              <a:buFont typeface="Arial"/>
              <a:buNone/>
            </a:pPr>
            <a:r>
              <a:rPr b="1" lang="es-ES" sz="3800">
                <a:solidFill>
                  <a:srgbClr val="2B3E72"/>
                </a:solidFill>
                <a:latin typeface="Source Sans Pro"/>
                <a:ea typeface="Source Sans Pro"/>
                <a:cs typeface="Source Sans Pro"/>
                <a:sym typeface="Source Sans Pro"/>
              </a:rPr>
              <a:t>Horas No trabajadas</a:t>
            </a:r>
            <a:endParaRPr b="1" i="0" sz="3800" u="none" cap="none" strike="noStrike">
              <a:solidFill>
                <a:srgbClr val="2B3E72"/>
              </a:solidFill>
              <a:latin typeface="Source Sans Pro"/>
              <a:ea typeface="Source Sans Pro"/>
              <a:cs typeface="Source Sans Pro"/>
              <a:sym typeface="Source Sans Pro"/>
            </a:endParaRPr>
          </a:p>
        </p:txBody>
      </p:sp>
      <p:pic>
        <p:nvPicPr>
          <p:cNvPr id="221" name="Google Shape;221;g327ea66a2f6_0_16"/>
          <p:cNvPicPr preferRelativeResize="0"/>
          <p:nvPr/>
        </p:nvPicPr>
        <p:blipFill rotWithShape="1">
          <a:blip r:embed="rId4">
            <a:alphaModFix/>
          </a:blip>
          <a:srcRect b="0" l="0" r="0" t="0"/>
          <a:stretch/>
        </p:blipFill>
        <p:spPr>
          <a:xfrm>
            <a:off x="8090225" y="4577609"/>
            <a:ext cx="685726" cy="289091"/>
          </a:xfrm>
          <a:prstGeom prst="rect">
            <a:avLst/>
          </a:prstGeom>
          <a:noFill/>
          <a:ln>
            <a:noFill/>
          </a:ln>
        </p:spPr>
      </p:pic>
      <p:pic>
        <p:nvPicPr>
          <p:cNvPr id="222" name="Google Shape;222;g327ea66a2f6_0_16"/>
          <p:cNvPicPr preferRelativeResize="0"/>
          <p:nvPr/>
        </p:nvPicPr>
        <p:blipFill>
          <a:blip r:embed="rId5">
            <a:alphaModFix/>
          </a:blip>
          <a:stretch>
            <a:fillRect/>
          </a:stretch>
        </p:blipFill>
        <p:spPr>
          <a:xfrm>
            <a:off x="4466825" y="1405700"/>
            <a:ext cx="3585400" cy="3585400"/>
          </a:xfrm>
          <a:prstGeom prst="rect">
            <a:avLst/>
          </a:prstGeom>
          <a:noFill/>
          <a:ln>
            <a:noFill/>
          </a:ln>
        </p:spPr>
      </p:pic>
      <p:sp>
        <p:nvSpPr>
          <p:cNvPr id="223" name="Google Shape;223;g327ea66a2f6_0_16"/>
          <p:cNvSpPr txBox="1"/>
          <p:nvPr/>
        </p:nvSpPr>
        <p:spPr>
          <a:xfrm>
            <a:off x="938225" y="2164950"/>
            <a:ext cx="3071400" cy="12006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rgbClr val="2B3E72"/>
              </a:buClr>
              <a:buSzPts val="2000"/>
              <a:buFont typeface="Source Sans Pro"/>
              <a:buChar char="●"/>
            </a:pPr>
            <a:r>
              <a:rPr lang="es-ES" sz="2000">
                <a:solidFill>
                  <a:srgbClr val="2B3E72"/>
                </a:solidFill>
                <a:latin typeface="Source Sans Pro"/>
                <a:ea typeface="Source Sans Pro"/>
                <a:cs typeface="Source Sans Pro"/>
                <a:sym typeface="Source Sans Pro"/>
              </a:rPr>
              <a:t>La importancia de contar con registros de ausencia.</a:t>
            </a:r>
            <a:endParaRPr i="0" sz="2000" u="none" cap="none" strike="noStrike">
              <a:solidFill>
                <a:srgbClr val="2B3E72"/>
              </a:solidFill>
              <a:latin typeface="Source Sans Pro"/>
              <a:ea typeface="Source Sans Pro"/>
              <a:cs typeface="Source Sans Pro"/>
              <a:sym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327ea66a2f6_0_23"/>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9" name="Google Shape;229;g327ea66a2f6_0_23"/>
          <p:cNvPicPr preferRelativeResize="0"/>
          <p:nvPr/>
        </p:nvPicPr>
        <p:blipFill rotWithShape="1">
          <a:blip r:embed="rId3">
            <a:alphaModFix/>
          </a:blip>
          <a:srcRect b="0" l="0" r="0" t="0"/>
          <a:stretch/>
        </p:blipFill>
        <p:spPr>
          <a:xfrm>
            <a:off x="8011025" y="4522994"/>
            <a:ext cx="685726" cy="289091"/>
          </a:xfrm>
          <a:prstGeom prst="rect">
            <a:avLst/>
          </a:prstGeom>
          <a:noFill/>
          <a:ln>
            <a:noFill/>
          </a:ln>
        </p:spPr>
      </p:pic>
      <p:sp>
        <p:nvSpPr>
          <p:cNvPr id="230" name="Google Shape;230;g327ea66a2f6_0_23"/>
          <p:cNvSpPr txBox="1"/>
          <p:nvPr/>
        </p:nvSpPr>
        <p:spPr>
          <a:xfrm>
            <a:off x="700800" y="67875"/>
            <a:ext cx="6523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s-ES" sz="2600">
                <a:solidFill>
                  <a:srgbClr val="2F48A7"/>
                </a:solidFill>
                <a:latin typeface="Source Sans Pro"/>
                <a:ea typeface="Source Sans Pro"/>
                <a:cs typeface="Source Sans Pro"/>
                <a:sym typeface="Source Sans Pro"/>
              </a:rPr>
              <a:t>Horas No trabajadas</a:t>
            </a:r>
            <a:endParaRPr i="0" sz="2600" u="none" cap="none" strike="noStrike">
              <a:solidFill>
                <a:srgbClr val="000000"/>
              </a:solidFill>
              <a:latin typeface="Source Sans Pro"/>
              <a:ea typeface="Source Sans Pro"/>
              <a:cs typeface="Source Sans Pro"/>
              <a:sym typeface="Source Sans Pro"/>
            </a:endParaRPr>
          </a:p>
        </p:txBody>
      </p:sp>
      <p:sp>
        <p:nvSpPr>
          <p:cNvPr id="231" name="Google Shape;231;g327ea66a2f6_0_23"/>
          <p:cNvSpPr/>
          <p:nvPr/>
        </p:nvSpPr>
        <p:spPr>
          <a:xfrm>
            <a:off x="795125" y="6528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pic>
        <p:nvPicPr>
          <p:cNvPr id="232" name="Google Shape;232;g327ea66a2f6_0_23"/>
          <p:cNvPicPr preferRelativeResize="0"/>
          <p:nvPr/>
        </p:nvPicPr>
        <p:blipFill>
          <a:blip r:embed="rId4">
            <a:alphaModFix/>
          </a:blip>
          <a:stretch>
            <a:fillRect/>
          </a:stretch>
        </p:blipFill>
        <p:spPr>
          <a:xfrm>
            <a:off x="862029" y="1724346"/>
            <a:ext cx="4146035" cy="2027625"/>
          </a:xfrm>
          <a:prstGeom prst="rect">
            <a:avLst/>
          </a:prstGeom>
          <a:noFill/>
          <a:ln cap="flat" cmpd="sng" w="9525">
            <a:solidFill>
              <a:srgbClr val="2F48A7"/>
            </a:solidFill>
            <a:prstDash val="solid"/>
            <a:round/>
            <a:headEnd len="sm" w="sm" type="none"/>
            <a:tailEnd len="sm" w="sm" type="none"/>
          </a:ln>
        </p:spPr>
      </p:pic>
      <p:sp>
        <p:nvSpPr>
          <p:cNvPr id="233" name="Google Shape;233;g327ea66a2f6_0_23"/>
          <p:cNvSpPr txBox="1"/>
          <p:nvPr/>
        </p:nvSpPr>
        <p:spPr>
          <a:xfrm>
            <a:off x="5281000" y="2175025"/>
            <a:ext cx="3172200" cy="1374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ES">
                <a:solidFill>
                  <a:srgbClr val="2F48A7"/>
                </a:solidFill>
                <a:latin typeface="Source Sans Pro"/>
                <a:ea typeface="Source Sans Pro"/>
                <a:cs typeface="Source Sans Pro"/>
                <a:sym typeface="Source Sans Pro"/>
              </a:rPr>
              <a:t>La ruta para crear tus horas no trabajadas es la siguiente: Administración → Horas no trabajadas.</a:t>
            </a:r>
            <a:endParaRPr sz="1800">
              <a:solidFill>
                <a:schemeClr val="dk2"/>
              </a:solidFill>
            </a:endParaRPr>
          </a:p>
        </p:txBody>
      </p:sp>
      <p:pic>
        <p:nvPicPr>
          <p:cNvPr id="234" name="Google Shape;234;g327ea66a2f6_0_23"/>
          <p:cNvPicPr preferRelativeResize="0"/>
          <p:nvPr/>
        </p:nvPicPr>
        <p:blipFill>
          <a:blip r:embed="rId5">
            <a:alphaModFix/>
          </a:blip>
          <a:stretch>
            <a:fillRect/>
          </a:stretch>
        </p:blipFill>
        <p:spPr>
          <a:xfrm>
            <a:off x="1551425" y="2403625"/>
            <a:ext cx="2757101" cy="2266950"/>
          </a:xfrm>
          <a:prstGeom prst="rect">
            <a:avLst/>
          </a:prstGeom>
          <a:noFill/>
          <a:ln cap="flat" cmpd="sng" w="9525">
            <a:solidFill>
              <a:srgbClr val="2F48A7"/>
            </a:solidFill>
            <a:prstDash val="solid"/>
            <a:round/>
            <a:headEnd len="sm" w="sm" type="none"/>
            <a:tailEnd len="sm" w="sm" type="none"/>
          </a:ln>
        </p:spPr>
      </p:pic>
      <p:sp>
        <p:nvSpPr>
          <p:cNvPr id="235" name="Google Shape;235;g327ea66a2f6_0_23"/>
          <p:cNvSpPr txBox="1"/>
          <p:nvPr/>
        </p:nvSpPr>
        <p:spPr>
          <a:xfrm>
            <a:off x="718925" y="722550"/>
            <a:ext cx="7719300" cy="780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ES">
                <a:solidFill>
                  <a:srgbClr val="2F48A7"/>
                </a:solidFill>
                <a:latin typeface="Source Sans Pro"/>
                <a:ea typeface="Source Sans Pro"/>
                <a:cs typeface="Source Sans Pro"/>
                <a:sym typeface="Source Sans Pro"/>
              </a:rPr>
              <a:t>Las ausencias y horas no trabajadas son clave para una gestión eficiente. Con Buk puedes configurar conceptos personalizados para registrar permisos, retardos o faltas, asegurando control y transparencia en la nómina, además de optimizar la planificación operativa de tu empresa.</a:t>
            </a:r>
            <a:endParaRPr sz="2100">
              <a:solidFill>
                <a:srgbClr val="2F48A7"/>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g304468ff1d8_0_1"/>
          <p:cNvPicPr preferRelativeResize="0"/>
          <p:nvPr/>
        </p:nvPicPr>
        <p:blipFill rotWithShape="1">
          <a:blip r:embed="rId3">
            <a:alphaModFix/>
          </a:blip>
          <a:srcRect b="0" l="0" r="0" t="0"/>
          <a:stretch/>
        </p:blipFill>
        <p:spPr>
          <a:xfrm>
            <a:off x="8090225" y="4577609"/>
            <a:ext cx="685726" cy="289091"/>
          </a:xfrm>
          <a:prstGeom prst="rect">
            <a:avLst/>
          </a:prstGeom>
          <a:noFill/>
          <a:ln>
            <a:noFill/>
          </a:ln>
        </p:spPr>
      </p:pic>
      <p:sp>
        <p:nvSpPr>
          <p:cNvPr id="62" name="Google Shape;62;g304468ff1d8_0_1"/>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g304468ff1d8_0_1"/>
          <p:cNvSpPr txBox="1"/>
          <p:nvPr/>
        </p:nvSpPr>
        <p:spPr>
          <a:xfrm>
            <a:off x="980736" y="334500"/>
            <a:ext cx="19998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s-ES" sz="2600" u="none" cap="none" strike="noStrike">
                <a:solidFill>
                  <a:srgbClr val="2F48A7"/>
                </a:solidFill>
                <a:latin typeface="Source Sans Pro"/>
                <a:ea typeface="Source Sans Pro"/>
                <a:cs typeface="Source Sans Pro"/>
                <a:sym typeface="Source Sans Pro"/>
              </a:rPr>
              <a:t>Contenido</a:t>
            </a:r>
            <a:endParaRPr b="1" i="0" sz="2600" u="none" cap="none" strike="noStrike">
              <a:solidFill>
                <a:srgbClr val="2F48A7"/>
              </a:solidFill>
              <a:latin typeface="Source Sans Pro"/>
              <a:ea typeface="Source Sans Pro"/>
              <a:cs typeface="Source Sans Pro"/>
              <a:sym typeface="Source Sans Pro"/>
            </a:endParaRPr>
          </a:p>
        </p:txBody>
      </p:sp>
      <p:sp>
        <p:nvSpPr>
          <p:cNvPr id="64" name="Google Shape;64;g304468ff1d8_0_1"/>
          <p:cNvSpPr/>
          <p:nvPr/>
        </p:nvSpPr>
        <p:spPr>
          <a:xfrm>
            <a:off x="1099100" y="842100"/>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Source Sans Pro"/>
              <a:ea typeface="Source Sans Pro"/>
              <a:cs typeface="Source Sans Pro"/>
              <a:sym typeface="Source Sans Pro"/>
            </a:endParaRPr>
          </a:p>
        </p:txBody>
      </p:sp>
      <p:grpSp>
        <p:nvGrpSpPr>
          <p:cNvPr id="65" name="Google Shape;65;g304468ff1d8_0_1"/>
          <p:cNvGrpSpPr/>
          <p:nvPr/>
        </p:nvGrpSpPr>
        <p:grpSpPr>
          <a:xfrm>
            <a:off x="1537114" y="1165225"/>
            <a:ext cx="6343323" cy="3798825"/>
            <a:chOff x="1605902" y="1329475"/>
            <a:chExt cx="6343323" cy="3798825"/>
          </a:xfrm>
        </p:grpSpPr>
        <p:sp>
          <p:nvSpPr>
            <p:cNvPr id="66" name="Google Shape;66;g304468ff1d8_0_1"/>
            <p:cNvSpPr txBox="1"/>
            <p:nvPr/>
          </p:nvSpPr>
          <p:spPr>
            <a:xfrm>
              <a:off x="1862050" y="1651225"/>
              <a:ext cx="593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s-ES" sz="1600" u="none" cap="none" strike="noStrike">
                  <a:solidFill>
                    <a:srgbClr val="2F48A7"/>
                  </a:solidFill>
                  <a:latin typeface="Source Sans Pro"/>
                  <a:ea typeface="Source Sans Pro"/>
                  <a:cs typeface="Source Sans Pro"/>
                  <a:sym typeface="Source Sans Pro"/>
                </a:rPr>
                <a:t>01</a:t>
              </a:r>
              <a:r>
                <a:rPr b="1" i="0" lang="es-ES" sz="1500" u="none" cap="none" strike="noStrike">
                  <a:solidFill>
                    <a:srgbClr val="2F48A7"/>
                  </a:solidFill>
                  <a:latin typeface="Source Sans Pro"/>
                  <a:ea typeface="Source Sans Pro"/>
                  <a:cs typeface="Source Sans Pro"/>
                  <a:sym typeface="Source Sans Pro"/>
                </a:rPr>
                <a:t>.</a:t>
              </a:r>
              <a:endParaRPr b="1" i="0" sz="1500" u="none" cap="none" strike="noStrike">
                <a:solidFill>
                  <a:srgbClr val="2F48A7"/>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Arial"/>
                <a:buNone/>
              </a:pPr>
              <a:r>
                <a:t/>
              </a:r>
              <a:endParaRPr b="1" i="0" sz="1600" u="none" cap="none" strike="noStrike">
                <a:solidFill>
                  <a:srgbClr val="2F48A7"/>
                </a:solidFill>
                <a:latin typeface="Source Sans Pro"/>
                <a:ea typeface="Source Sans Pro"/>
                <a:cs typeface="Source Sans Pro"/>
                <a:sym typeface="Source Sans Pro"/>
              </a:endParaRPr>
            </a:p>
          </p:txBody>
        </p:sp>
        <p:sp>
          <p:nvSpPr>
            <p:cNvPr id="67" name="Google Shape;67;g304468ff1d8_0_1"/>
            <p:cNvSpPr txBox="1"/>
            <p:nvPr/>
          </p:nvSpPr>
          <p:spPr>
            <a:xfrm>
              <a:off x="2369279" y="1651229"/>
              <a:ext cx="5573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i="0" lang="es-ES" sz="1800" u="none" cap="none" strike="noStrike">
                  <a:solidFill>
                    <a:srgbClr val="2F48A7"/>
                  </a:solidFill>
                  <a:latin typeface="Source Sans Pro"/>
                  <a:ea typeface="Source Sans Pro"/>
                  <a:cs typeface="Source Sans Pro"/>
                  <a:sym typeface="Source Sans Pro"/>
                </a:rPr>
                <a:t>Objetivo Capacitación</a:t>
              </a:r>
              <a:endParaRPr i="0" sz="1800" u="none" cap="none" strike="noStrike">
                <a:solidFill>
                  <a:srgbClr val="2F48A7"/>
                </a:solidFill>
                <a:latin typeface="Source Sans Pro"/>
                <a:ea typeface="Source Sans Pro"/>
                <a:cs typeface="Source Sans Pro"/>
                <a:sym typeface="Source Sans Pro"/>
              </a:endParaRPr>
            </a:p>
          </p:txBody>
        </p:sp>
        <p:sp>
          <p:nvSpPr>
            <p:cNvPr id="68" name="Google Shape;68;g304468ff1d8_0_1"/>
            <p:cNvSpPr txBox="1"/>
            <p:nvPr/>
          </p:nvSpPr>
          <p:spPr>
            <a:xfrm>
              <a:off x="1605902" y="1329475"/>
              <a:ext cx="51078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s-ES" sz="2100" u="none" cap="none" strike="noStrike">
                  <a:solidFill>
                    <a:srgbClr val="FBBF3D"/>
                  </a:solidFill>
                  <a:latin typeface="Source Sans Pro"/>
                  <a:ea typeface="Source Sans Pro"/>
                  <a:cs typeface="Source Sans Pro"/>
                  <a:sym typeface="Source Sans Pro"/>
                </a:rPr>
                <a:t>Introducción</a:t>
              </a:r>
              <a:endParaRPr b="1" i="0" sz="2100" u="none" cap="none" strike="noStrike">
                <a:solidFill>
                  <a:srgbClr val="FBBF3D"/>
                </a:solidFill>
                <a:latin typeface="Source Sans Pro"/>
                <a:ea typeface="Source Sans Pro"/>
                <a:cs typeface="Source Sans Pro"/>
                <a:sym typeface="Source Sans Pro"/>
              </a:endParaRPr>
            </a:p>
          </p:txBody>
        </p:sp>
        <p:sp>
          <p:nvSpPr>
            <p:cNvPr id="69" name="Google Shape;69;g304468ff1d8_0_1"/>
            <p:cNvSpPr txBox="1"/>
            <p:nvPr/>
          </p:nvSpPr>
          <p:spPr>
            <a:xfrm>
              <a:off x="1868900" y="2588500"/>
              <a:ext cx="593400" cy="2539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s-ES" sz="1700" u="none" cap="none" strike="noStrike">
                  <a:solidFill>
                    <a:srgbClr val="2F48A7"/>
                  </a:solidFill>
                  <a:latin typeface="Source Sans Pro"/>
                  <a:ea typeface="Source Sans Pro"/>
                  <a:cs typeface="Source Sans Pro"/>
                  <a:sym typeface="Source Sans Pro"/>
                </a:rPr>
                <a:t>01.</a:t>
              </a:r>
              <a:endParaRPr b="1" i="0" sz="1700" u="none" cap="none" strike="noStrike">
                <a:solidFill>
                  <a:srgbClr val="2F48A7"/>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Arial"/>
                <a:buNone/>
              </a:pPr>
              <a:r>
                <a:t/>
              </a:r>
              <a:endParaRPr b="1" i="0" sz="1700" u="none" cap="none" strike="noStrike">
                <a:solidFill>
                  <a:srgbClr val="2F48A7"/>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Arial"/>
                <a:buNone/>
              </a:pPr>
              <a:r>
                <a:rPr b="1" i="0" lang="es-ES" sz="1700" u="none" cap="none" strike="noStrike">
                  <a:solidFill>
                    <a:srgbClr val="2F48A7"/>
                  </a:solidFill>
                  <a:latin typeface="Source Sans Pro"/>
                  <a:ea typeface="Source Sans Pro"/>
                  <a:cs typeface="Source Sans Pro"/>
                  <a:sym typeface="Source Sans Pro"/>
                </a:rPr>
                <a:t>02.</a:t>
              </a:r>
              <a:endParaRPr b="1" i="0" sz="1700" u="none" cap="none" strike="noStrike">
                <a:solidFill>
                  <a:srgbClr val="2F48A7"/>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Arial"/>
                <a:buNone/>
              </a:pPr>
              <a:r>
                <a:t/>
              </a:r>
              <a:endParaRPr b="1" sz="1700">
                <a:solidFill>
                  <a:srgbClr val="2F48A7"/>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200"/>
                <a:buFont typeface="Arial"/>
                <a:buNone/>
              </a:pPr>
              <a:r>
                <a:rPr b="1" lang="es-ES" sz="1700">
                  <a:solidFill>
                    <a:srgbClr val="2F48A7"/>
                  </a:solidFill>
                  <a:latin typeface="Source Sans Pro"/>
                  <a:ea typeface="Source Sans Pro"/>
                  <a:cs typeface="Source Sans Pro"/>
                  <a:sym typeface="Source Sans Pro"/>
                </a:rPr>
                <a:t>03.</a:t>
              </a:r>
              <a:endParaRPr b="1" sz="1700">
                <a:solidFill>
                  <a:srgbClr val="2F48A7"/>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200"/>
                <a:buFont typeface="Arial"/>
                <a:buNone/>
              </a:pPr>
              <a:r>
                <a:t/>
              </a:r>
              <a:endParaRPr b="1" sz="1700">
                <a:solidFill>
                  <a:srgbClr val="2F48A7"/>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200"/>
                <a:buFont typeface="Arial"/>
                <a:buNone/>
              </a:pPr>
              <a:r>
                <a:rPr b="1" lang="es-ES" sz="1700">
                  <a:solidFill>
                    <a:srgbClr val="2F48A7"/>
                  </a:solidFill>
                  <a:latin typeface="Source Sans Pro"/>
                  <a:ea typeface="Source Sans Pro"/>
                  <a:cs typeface="Source Sans Pro"/>
                  <a:sym typeface="Source Sans Pro"/>
                </a:rPr>
                <a:t>04.</a:t>
              </a:r>
              <a:endParaRPr b="1" sz="1700">
                <a:solidFill>
                  <a:srgbClr val="2F48A7"/>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200"/>
                <a:buFont typeface="Arial"/>
                <a:buNone/>
              </a:pPr>
              <a:r>
                <a:t/>
              </a:r>
              <a:endParaRPr b="1" sz="1700">
                <a:solidFill>
                  <a:srgbClr val="2F48A7"/>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200"/>
                <a:buFont typeface="Arial"/>
                <a:buNone/>
              </a:pPr>
              <a:r>
                <a:rPr b="1" lang="es-ES" sz="1700">
                  <a:solidFill>
                    <a:srgbClr val="2F48A7"/>
                  </a:solidFill>
                  <a:latin typeface="Source Sans Pro"/>
                  <a:ea typeface="Source Sans Pro"/>
                  <a:cs typeface="Source Sans Pro"/>
                  <a:sym typeface="Source Sans Pro"/>
                </a:rPr>
                <a:t>05.</a:t>
              </a:r>
              <a:endParaRPr b="1" sz="1700">
                <a:solidFill>
                  <a:srgbClr val="2F48A7"/>
                </a:solidFill>
                <a:latin typeface="Source Sans Pro"/>
                <a:ea typeface="Source Sans Pro"/>
                <a:cs typeface="Source Sans Pro"/>
                <a:sym typeface="Source Sans Pro"/>
              </a:endParaRPr>
            </a:p>
          </p:txBody>
        </p:sp>
        <p:sp>
          <p:nvSpPr>
            <p:cNvPr id="70" name="Google Shape;70;g304468ff1d8_0_1"/>
            <p:cNvSpPr txBox="1"/>
            <p:nvPr/>
          </p:nvSpPr>
          <p:spPr>
            <a:xfrm>
              <a:off x="2376125" y="2436101"/>
              <a:ext cx="5573100" cy="2678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lang="es-ES" sz="1800">
                  <a:solidFill>
                    <a:srgbClr val="2F48A7"/>
                  </a:solidFill>
                  <a:latin typeface="Source Sans Pro"/>
                  <a:ea typeface="Source Sans Pro"/>
                  <a:cs typeface="Source Sans Pro"/>
                  <a:sym typeface="Source Sans Pro"/>
                </a:rPr>
                <a:t>Parámetros Generales</a:t>
              </a:r>
              <a:endParaRPr i="0" sz="1800" u="none" cap="none" strike="noStrike">
                <a:solidFill>
                  <a:srgbClr val="2F48A7"/>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Arial"/>
                <a:buNone/>
              </a:pPr>
              <a:r>
                <a:t/>
              </a:r>
              <a:endParaRPr i="0" sz="1800" u="none" cap="none" strike="noStrike">
                <a:solidFill>
                  <a:srgbClr val="2F48A7"/>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Arial"/>
                <a:buNone/>
              </a:pPr>
              <a:r>
                <a:rPr lang="es-ES" sz="1800">
                  <a:solidFill>
                    <a:srgbClr val="2F48A7"/>
                  </a:solidFill>
                  <a:latin typeface="Source Sans Pro"/>
                  <a:ea typeface="Source Sans Pro"/>
                  <a:cs typeface="Source Sans Pro"/>
                  <a:sym typeface="Source Sans Pro"/>
                </a:rPr>
                <a:t>Atributos Personalizados</a:t>
              </a:r>
              <a:endParaRPr sz="1800">
                <a:solidFill>
                  <a:srgbClr val="2F48A7"/>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Arial"/>
                <a:buNone/>
              </a:pPr>
              <a:r>
                <a:t/>
              </a:r>
              <a:endParaRPr sz="1800">
                <a:solidFill>
                  <a:srgbClr val="2F48A7"/>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Arial"/>
                <a:buNone/>
              </a:pPr>
              <a:r>
                <a:rPr lang="es-ES" sz="1800">
                  <a:solidFill>
                    <a:srgbClr val="2F48A7"/>
                  </a:solidFill>
                  <a:latin typeface="Source Sans Pro"/>
                  <a:ea typeface="Source Sans Pro"/>
                  <a:cs typeface="Source Sans Pro"/>
                  <a:sym typeface="Source Sans Pro"/>
                </a:rPr>
                <a:t>Recordatorios</a:t>
              </a:r>
              <a:endParaRPr sz="1800">
                <a:solidFill>
                  <a:srgbClr val="2F48A7"/>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Arial"/>
                <a:buNone/>
              </a:pPr>
              <a:r>
                <a:t/>
              </a:r>
              <a:endParaRPr sz="1800">
                <a:solidFill>
                  <a:srgbClr val="2F48A7"/>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Arial"/>
                <a:buNone/>
              </a:pPr>
              <a:r>
                <a:rPr lang="es-ES" sz="1800">
                  <a:solidFill>
                    <a:srgbClr val="2F48A7"/>
                  </a:solidFill>
                  <a:latin typeface="Source Sans Pro"/>
                  <a:ea typeface="Source Sans Pro"/>
                  <a:cs typeface="Source Sans Pro"/>
                  <a:sym typeface="Source Sans Pro"/>
                </a:rPr>
                <a:t>Tiempo Extraordinario</a:t>
              </a:r>
              <a:endParaRPr sz="1800">
                <a:solidFill>
                  <a:srgbClr val="2F48A7"/>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Arial"/>
                <a:buNone/>
              </a:pPr>
              <a:r>
                <a:t/>
              </a:r>
              <a:endParaRPr sz="1800">
                <a:solidFill>
                  <a:srgbClr val="2F48A7"/>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Arial"/>
                <a:buNone/>
              </a:pPr>
              <a:r>
                <a:rPr lang="es-ES" sz="1800">
                  <a:solidFill>
                    <a:srgbClr val="2F48A7"/>
                  </a:solidFill>
                  <a:latin typeface="Source Sans Pro"/>
                  <a:ea typeface="Source Sans Pro"/>
                  <a:cs typeface="Source Sans Pro"/>
                  <a:sym typeface="Source Sans Pro"/>
                </a:rPr>
                <a:t>Horas No Trabajadas</a:t>
              </a:r>
              <a:endParaRPr sz="1800">
                <a:solidFill>
                  <a:srgbClr val="2F48A7"/>
                </a:solidFill>
                <a:latin typeface="Source Sans Pro"/>
                <a:ea typeface="Source Sans Pro"/>
                <a:cs typeface="Source Sans Pro"/>
                <a:sym typeface="Source Sans Pro"/>
              </a:endParaRPr>
            </a:p>
          </p:txBody>
        </p:sp>
        <p:sp>
          <p:nvSpPr>
            <p:cNvPr id="71" name="Google Shape;71;g304468ff1d8_0_1"/>
            <p:cNvSpPr txBox="1"/>
            <p:nvPr/>
          </p:nvSpPr>
          <p:spPr>
            <a:xfrm>
              <a:off x="1615327" y="2114350"/>
              <a:ext cx="49554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lang="es-ES" sz="2100">
                  <a:solidFill>
                    <a:srgbClr val="FBBF3D"/>
                  </a:solidFill>
                  <a:latin typeface="Source Sans Pro"/>
                  <a:ea typeface="Source Sans Pro"/>
                  <a:cs typeface="Source Sans Pro"/>
                  <a:sym typeface="Source Sans Pro"/>
                </a:rPr>
                <a:t>Temas a Revisar</a:t>
              </a:r>
              <a:endParaRPr b="1" i="0" sz="2100" u="none" cap="none" strike="noStrike">
                <a:solidFill>
                  <a:srgbClr val="FBBF3D"/>
                </a:solidFill>
                <a:latin typeface="Source Sans Pro"/>
                <a:ea typeface="Source Sans Pro"/>
                <a:cs typeface="Source Sans Pro"/>
                <a:sym typeface="Source Sans Pr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327ea66a2f6_0_39"/>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1" name="Google Shape;241;g327ea66a2f6_0_39"/>
          <p:cNvPicPr preferRelativeResize="0"/>
          <p:nvPr/>
        </p:nvPicPr>
        <p:blipFill rotWithShape="1">
          <a:blip r:embed="rId3">
            <a:alphaModFix/>
          </a:blip>
          <a:srcRect b="0" l="0" r="0" t="0"/>
          <a:stretch/>
        </p:blipFill>
        <p:spPr>
          <a:xfrm>
            <a:off x="8011025" y="4522994"/>
            <a:ext cx="685726" cy="289091"/>
          </a:xfrm>
          <a:prstGeom prst="rect">
            <a:avLst/>
          </a:prstGeom>
          <a:noFill/>
          <a:ln>
            <a:noFill/>
          </a:ln>
        </p:spPr>
      </p:pic>
      <p:sp>
        <p:nvSpPr>
          <p:cNvPr id="242" name="Google Shape;242;g327ea66a2f6_0_39"/>
          <p:cNvSpPr txBox="1"/>
          <p:nvPr/>
        </p:nvSpPr>
        <p:spPr>
          <a:xfrm>
            <a:off x="700800" y="67875"/>
            <a:ext cx="6523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s-ES" sz="2600">
                <a:solidFill>
                  <a:srgbClr val="2F48A7"/>
                </a:solidFill>
                <a:latin typeface="Source Sans Pro"/>
                <a:ea typeface="Source Sans Pro"/>
                <a:cs typeface="Source Sans Pro"/>
                <a:sym typeface="Source Sans Pro"/>
              </a:rPr>
              <a:t>Horas No trabajadas</a:t>
            </a:r>
            <a:endParaRPr i="0" sz="2600" u="none" cap="none" strike="noStrike">
              <a:solidFill>
                <a:srgbClr val="000000"/>
              </a:solidFill>
              <a:latin typeface="Source Sans Pro"/>
              <a:ea typeface="Source Sans Pro"/>
              <a:cs typeface="Source Sans Pro"/>
              <a:sym typeface="Source Sans Pro"/>
            </a:endParaRPr>
          </a:p>
        </p:txBody>
      </p:sp>
      <p:sp>
        <p:nvSpPr>
          <p:cNvPr id="243" name="Google Shape;243;g327ea66a2f6_0_39"/>
          <p:cNvSpPr/>
          <p:nvPr/>
        </p:nvSpPr>
        <p:spPr>
          <a:xfrm>
            <a:off x="795125" y="6528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pic>
        <p:nvPicPr>
          <p:cNvPr id="244" name="Google Shape;244;g327ea66a2f6_0_39"/>
          <p:cNvPicPr preferRelativeResize="0"/>
          <p:nvPr/>
        </p:nvPicPr>
        <p:blipFill>
          <a:blip r:embed="rId4">
            <a:alphaModFix/>
          </a:blip>
          <a:stretch>
            <a:fillRect/>
          </a:stretch>
        </p:blipFill>
        <p:spPr>
          <a:xfrm>
            <a:off x="718925" y="906575"/>
            <a:ext cx="8077276" cy="1794950"/>
          </a:xfrm>
          <a:prstGeom prst="rect">
            <a:avLst/>
          </a:prstGeom>
          <a:noFill/>
          <a:ln>
            <a:noFill/>
          </a:ln>
        </p:spPr>
      </p:pic>
      <p:sp>
        <p:nvSpPr>
          <p:cNvPr id="245" name="Google Shape;245;g327ea66a2f6_0_39"/>
          <p:cNvSpPr txBox="1"/>
          <p:nvPr/>
        </p:nvSpPr>
        <p:spPr>
          <a:xfrm>
            <a:off x="897925" y="2904200"/>
            <a:ext cx="7719300" cy="1104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lang="es-ES" sz="1100">
                <a:solidFill>
                  <a:srgbClr val="FFB202"/>
                </a:solidFill>
                <a:latin typeface="Source Sans Pro"/>
                <a:ea typeface="Source Sans Pro"/>
                <a:cs typeface="Source Sans Pro"/>
                <a:sym typeface="Source Sans Pro"/>
              </a:rPr>
              <a:t>Ausencias con goce de sueldo</a:t>
            </a:r>
            <a:r>
              <a:rPr lang="es-ES" sz="1100">
                <a:solidFill>
                  <a:srgbClr val="FFB202"/>
                </a:solidFill>
                <a:latin typeface="Source Sans Pro"/>
                <a:ea typeface="Source Sans Pro"/>
                <a:cs typeface="Source Sans Pro"/>
                <a:sym typeface="Source Sans Pro"/>
              </a:rPr>
              <a:t>:</a:t>
            </a:r>
            <a:r>
              <a:rPr lang="es-ES" sz="1100">
                <a:solidFill>
                  <a:srgbClr val="2F48A7"/>
                </a:solidFill>
                <a:latin typeface="Source Sans Pro"/>
                <a:ea typeface="Source Sans Pro"/>
                <a:cs typeface="Source Sans Pro"/>
                <a:sym typeface="Source Sans Pro"/>
              </a:rPr>
              <a:t> Este tipo de ausencia permite registrar el tiempo que un colaborador pasa fuera de la oficina y seguir pagando su sueldo. Podrás crear diversos tipos de ausencias, como estudios, citas médicas, reuniones con clientes, visitas, entre otros.</a:t>
            </a:r>
            <a:endParaRPr sz="1100">
              <a:solidFill>
                <a:srgbClr val="2F48A7"/>
              </a:solidFill>
              <a:latin typeface="Source Sans Pro"/>
              <a:ea typeface="Source Sans Pro"/>
              <a:cs typeface="Source Sans Pro"/>
              <a:sym typeface="Source Sans Pro"/>
            </a:endParaRPr>
          </a:p>
          <a:p>
            <a:pPr indent="0" lvl="0" marL="0" rtl="0" algn="just">
              <a:spcBef>
                <a:spcPts val="0"/>
              </a:spcBef>
              <a:spcAft>
                <a:spcPts val="0"/>
              </a:spcAft>
              <a:buClr>
                <a:schemeClr val="dk1"/>
              </a:buClr>
              <a:buSzPts val="1100"/>
              <a:buFont typeface="Arial"/>
              <a:buNone/>
            </a:pPr>
            <a:r>
              <a:rPr b="1" lang="es-ES" sz="1100">
                <a:solidFill>
                  <a:srgbClr val="FFB202"/>
                </a:solidFill>
                <a:latin typeface="Source Sans Pro"/>
                <a:ea typeface="Source Sans Pro"/>
                <a:cs typeface="Source Sans Pro"/>
                <a:sym typeface="Source Sans Pro"/>
              </a:rPr>
              <a:t>Ausencias sin goce de sueldo</a:t>
            </a:r>
            <a:r>
              <a:rPr lang="es-ES" sz="1100">
                <a:solidFill>
                  <a:srgbClr val="FFB202"/>
                </a:solidFill>
                <a:latin typeface="Source Sans Pro"/>
                <a:ea typeface="Source Sans Pro"/>
                <a:cs typeface="Source Sans Pro"/>
                <a:sym typeface="Source Sans Pro"/>
              </a:rPr>
              <a:t>:</a:t>
            </a:r>
            <a:r>
              <a:rPr lang="es-ES" sz="1100">
                <a:solidFill>
                  <a:srgbClr val="2F48A7"/>
                </a:solidFill>
                <a:latin typeface="Source Sans Pro"/>
                <a:ea typeface="Source Sans Pro"/>
                <a:cs typeface="Source Sans Pro"/>
                <a:sym typeface="Source Sans Pro"/>
              </a:rPr>
              <a:t> Similar al caso anterior, pero sin el pago correspondiente. Este tipo de ausencia reflejará un descuento en el recibo de nómina del colaborador, lo cual se refleja de manera clara en su reporte salarial.</a:t>
            </a:r>
            <a:endParaRPr sz="1100">
              <a:solidFill>
                <a:srgbClr val="2F48A7"/>
              </a:solidFill>
              <a:latin typeface="Source Sans Pro"/>
              <a:ea typeface="Source Sans Pro"/>
              <a:cs typeface="Source Sans Pro"/>
              <a:sym typeface="Source Sans Pro"/>
            </a:endParaRPr>
          </a:p>
          <a:p>
            <a:pPr indent="0" lvl="0" marL="0" rtl="0" algn="just">
              <a:spcBef>
                <a:spcPts val="0"/>
              </a:spcBef>
              <a:spcAft>
                <a:spcPts val="0"/>
              </a:spcAft>
              <a:buNone/>
            </a:pPr>
            <a:r>
              <a:t/>
            </a:r>
            <a:endParaRPr>
              <a:solidFill>
                <a:srgbClr val="2F48A7"/>
              </a:solidFill>
              <a:latin typeface="Source Sans Pro"/>
              <a:ea typeface="Source Sans Pro"/>
              <a:cs typeface="Source Sans Pro"/>
              <a:sym typeface="Source Sans Pr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327ea66a2f6_0_52"/>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1" name="Google Shape;251;g327ea66a2f6_0_52"/>
          <p:cNvPicPr preferRelativeResize="0"/>
          <p:nvPr/>
        </p:nvPicPr>
        <p:blipFill rotWithShape="1">
          <a:blip r:embed="rId3">
            <a:alphaModFix/>
          </a:blip>
          <a:srcRect b="0" l="0" r="0" t="0"/>
          <a:stretch/>
        </p:blipFill>
        <p:spPr>
          <a:xfrm>
            <a:off x="8011025" y="4522994"/>
            <a:ext cx="685726" cy="289091"/>
          </a:xfrm>
          <a:prstGeom prst="rect">
            <a:avLst/>
          </a:prstGeom>
          <a:noFill/>
          <a:ln>
            <a:noFill/>
          </a:ln>
        </p:spPr>
      </p:pic>
      <p:sp>
        <p:nvSpPr>
          <p:cNvPr id="252" name="Google Shape;252;g327ea66a2f6_0_52"/>
          <p:cNvSpPr txBox="1"/>
          <p:nvPr/>
        </p:nvSpPr>
        <p:spPr>
          <a:xfrm>
            <a:off x="700800" y="67875"/>
            <a:ext cx="6523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s-ES" sz="2600">
                <a:solidFill>
                  <a:srgbClr val="2F48A7"/>
                </a:solidFill>
                <a:latin typeface="Source Sans Pro"/>
                <a:ea typeface="Source Sans Pro"/>
                <a:cs typeface="Source Sans Pro"/>
                <a:sym typeface="Source Sans Pro"/>
              </a:rPr>
              <a:t>Horas No trabajadas</a:t>
            </a:r>
            <a:endParaRPr i="0" sz="2600" u="none" cap="none" strike="noStrike">
              <a:solidFill>
                <a:srgbClr val="000000"/>
              </a:solidFill>
              <a:latin typeface="Source Sans Pro"/>
              <a:ea typeface="Source Sans Pro"/>
              <a:cs typeface="Source Sans Pro"/>
              <a:sym typeface="Source Sans Pro"/>
            </a:endParaRPr>
          </a:p>
        </p:txBody>
      </p:sp>
      <p:sp>
        <p:nvSpPr>
          <p:cNvPr id="253" name="Google Shape;253;g327ea66a2f6_0_52"/>
          <p:cNvSpPr/>
          <p:nvPr/>
        </p:nvSpPr>
        <p:spPr>
          <a:xfrm>
            <a:off x="795125" y="6528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pic>
        <p:nvPicPr>
          <p:cNvPr id="254" name="Google Shape;254;g327ea66a2f6_0_52"/>
          <p:cNvPicPr preferRelativeResize="0"/>
          <p:nvPr/>
        </p:nvPicPr>
        <p:blipFill>
          <a:blip r:embed="rId4">
            <a:alphaModFix/>
          </a:blip>
          <a:stretch>
            <a:fillRect/>
          </a:stretch>
        </p:blipFill>
        <p:spPr>
          <a:xfrm>
            <a:off x="865625" y="805275"/>
            <a:ext cx="5197205" cy="4185826"/>
          </a:xfrm>
          <a:prstGeom prst="rect">
            <a:avLst/>
          </a:prstGeom>
          <a:noFill/>
          <a:ln>
            <a:noFill/>
          </a:ln>
        </p:spPr>
      </p:pic>
      <p:sp>
        <p:nvSpPr>
          <p:cNvPr id="255" name="Google Shape;255;g327ea66a2f6_0_52"/>
          <p:cNvSpPr txBox="1"/>
          <p:nvPr/>
        </p:nvSpPr>
        <p:spPr>
          <a:xfrm>
            <a:off x="6319625" y="1760875"/>
            <a:ext cx="2377200" cy="1813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ES" sz="1100">
                <a:solidFill>
                  <a:srgbClr val="2F48A7"/>
                </a:solidFill>
                <a:latin typeface="Source Sans Pro"/>
                <a:ea typeface="Source Sans Pro"/>
                <a:cs typeface="Source Sans Pro"/>
                <a:sym typeface="Source Sans Pro"/>
              </a:rPr>
              <a:t>Una vez que se agregan las horas no trabajadas, es posible observar los proporcionales correspondientes al descuento aplicado. Por ejemplo, si un colaborador tiene un salario diario de </a:t>
            </a:r>
            <a:r>
              <a:rPr b="1" lang="es-ES" sz="1100">
                <a:solidFill>
                  <a:srgbClr val="2F48A7"/>
                </a:solidFill>
                <a:latin typeface="Source Sans Pro"/>
                <a:ea typeface="Source Sans Pro"/>
                <a:cs typeface="Source Sans Pro"/>
                <a:sym typeface="Source Sans Pro"/>
              </a:rPr>
              <a:t>$1,666.67</a:t>
            </a:r>
            <a:r>
              <a:rPr lang="es-ES" sz="1100">
                <a:solidFill>
                  <a:srgbClr val="2F48A7"/>
                </a:solidFill>
                <a:latin typeface="Source Sans Pro"/>
                <a:ea typeface="Source Sans Pro"/>
                <a:cs typeface="Source Sans Pro"/>
                <a:sym typeface="Source Sans Pro"/>
              </a:rPr>
              <a:t> y este se divide entre 8 horas laborales, el valor de cada hora sería </a:t>
            </a:r>
            <a:r>
              <a:rPr b="1" lang="es-ES" sz="1100">
                <a:solidFill>
                  <a:srgbClr val="2F48A7"/>
                </a:solidFill>
                <a:latin typeface="Source Sans Pro"/>
                <a:ea typeface="Source Sans Pro"/>
                <a:cs typeface="Source Sans Pro"/>
                <a:sym typeface="Source Sans Pro"/>
              </a:rPr>
              <a:t>$208.33</a:t>
            </a:r>
            <a:r>
              <a:rPr lang="es-ES" sz="1100">
                <a:solidFill>
                  <a:srgbClr val="2F48A7"/>
                </a:solidFill>
                <a:latin typeface="Source Sans Pro"/>
                <a:ea typeface="Source Sans Pro"/>
                <a:cs typeface="Source Sans Pro"/>
                <a:sym typeface="Source Sans Pro"/>
              </a:rPr>
              <a:t>. En este caso, al cargar una ausencia de 1 hora, el descuento aplicado será de </a:t>
            </a:r>
            <a:r>
              <a:rPr b="1" lang="es-ES" sz="1100">
                <a:solidFill>
                  <a:srgbClr val="2F48A7"/>
                </a:solidFill>
                <a:latin typeface="Source Sans Pro"/>
                <a:ea typeface="Source Sans Pro"/>
                <a:cs typeface="Source Sans Pro"/>
                <a:sym typeface="Source Sans Pro"/>
              </a:rPr>
              <a:t>$208.33</a:t>
            </a:r>
            <a:r>
              <a:rPr lang="es-ES" sz="1100">
                <a:solidFill>
                  <a:srgbClr val="2F48A7"/>
                </a:solidFill>
                <a:latin typeface="Source Sans Pro"/>
                <a:ea typeface="Source Sans Pro"/>
                <a:cs typeface="Source Sans Pro"/>
                <a:sym typeface="Source Sans Pro"/>
              </a:rPr>
              <a:t>.</a:t>
            </a:r>
            <a:endParaRPr sz="1800">
              <a:solidFill>
                <a:srgbClr val="2F48A7"/>
              </a:solidFill>
              <a:latin typeface="Source Sans Pro"/>
              <a:ea typeface="Source Sans Pro"/>
              <a:cs typeface="Source Sans Pro"/>
              <a:sym typeface="Source Sans Pr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9" name="Shape 259"/>
        <p:cNvGrpSpPr/>
        <p:nvPr/>
      </p:nvGrpSpPr>
      <p:grpSpPr>
        <a:xfrm>
          <a:off x="0" y="0"/>
          <a:ext cx="0" cy="0"/>
          <a:chOff x="0" y="0"/>
          <a:chExt cx="0" cy="0"/>
        </a:xfrm>
      </p:grpSpPr>
      <p:sp>
        <p:nvSpPr>
          <p:cNvPr id="260" name="Google Shape;260;g30584c383a6_0_57"/>
          <p:cNvSpPr txBox="1"/>
          <p:nvPr/>
        </p:nvSpPr>
        <p:spPr>
          <a:xfrm>
            <a:off x="963900" y="1115188"/>
            <a:ext cx="7216200" cy="90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i="0" lang="es-ES" sz="1800" u="none" cap="none" strike="noStrike">
                <a:solidFill>
                  <a:srgbClr val="2B3E72"/>
                </a:solidFill>
                <a:latin typeface="Source Sans Pro"/>
                <a:ea typeface="Source Sans Pro"/>
                <a:cs typeface="Source Sans Pro"/>
                <a:sym typeface="Source Sans Pro"/>
              </a:rPr>
              <a:t>Ven y cuéntanos tus dudas. Este es un espacio abierto para la comunicación y posibles ejercicios que quieras realizar.</a:t>
            </a:r>
            <a:endParaRPr i="0" sz="1800" u="none" cap="none" strike="noStrike">
              <a:solidFill>
                <a:srgbClr val="2B3E72"/>
              </a:solidFill>
              <a:latin typeface="Source Sans Pro"/>
              <a:ea typeface="Source Sans Pro"/>
              <a:cs typeface="Source Sans Pro"/>
              <a:sym typeface="Source Sans Pro"/>
            </a:endParaRPr>
          </a:p>
        </p:txBody>
      </p:sp>
      <p:sp>
        <p:nvSpPr>
          <p:cNvPr id="261" name="Google Shape;261;g30584c383a6_0_57"/>
          <p:cNvSpPr txBox="1"/>
          <p:nvPr/>
        </p:nvSpPr>
        <p:spPr>
          <a:xfrm>
            <a:off x="754800" y="393475"/>
            <a:ext cx="7634400" cy="652500"/>
          </a:xfrm>
          <a:prstGeom prst="rect">
            <a:avLst/>
          </a:prstGeom>
          <a:noFill/>
          <a:ln>
            <a:noFill/>
          </a:ln>
        </p:spPr>
        <p:txBody>
          <a:bodyPr anchorCtr="0" anchor="t" bIns="91425" lIns="91425" spcFirstLastPara="1" rIns="91425" wrap="square" tIns="91425">
            <a:spAutoFit/>
          </a:bodyPr>
          <a:lstStyle/>
          <a:p>
            <a:pPr indent="0" lvl="0" marL="0" marR="0" rtl="0" algn="ctr">
              <a:lnSpc>
                <a:spcPct val="80000"/>
              </a:lnSpc>
              <a:spcBef>
                <a:spcPts val="0"/>
              </a:spcBef>
              <a:spcAft>
                <a:spcPts val="0"/>
              </a:spcAft>
              <a:buClr>
                <a:srgbClr val="000000"/>
              </a:buClr>
              <a:buSzPts val="3800"/>
              <a:buFont typeface="Arial"/>
              <a:buNone/>
            </a:pPr>
            <a:r>
              <a:rPr b="1" i="0" lang="es-ES" sz="3800" u="none" cap="none" strike="noStrike">
                <a:solidFill>
                  <a:srgbClr val="2B3E72"/>
                </a:solidFill>
                <a:latin typeface="Source Sans Pro"/>
                <a:ea typeface="Source Sans Pro"/>
                <a:cs typeface="Source Sans Pro"/>
                <a:sym typeface="Source Sans Pro"/>
              </a:rPr>
              <a:t>Espacio para dudas</a:t>
            </a:r>
            <a:endParaRPr b="1" i="0" sz="3800" u="none" cap="none" strike="noStrike">
              <a:solidFill>
                <a:srgbClr val="2B3E72"/>
              </a:solidFill>
              <a:latin typeface="Source Sans Pro"/>
              <a:ea typeface="Source Sans Pro"/>
              <a:cs typeface="Source Sans Pro"/>
              <a:sym typeface="Source Sans Pro"/>
            </a:endParaRPr>
          </a:p>
        </p:txBody>
      </p:sp>
      <p:pic>
        <p:nvPicPr>
          <p:cNvPr id="262" name="Google Shape;262;g30584c383a6_0_57"/>
          <p:cNvPicPr preferRelativeResize="0"/>
          <p:nvPr/>
        </p:nvPicPr>
        <p:blipFill rotWithShape="1">
          <a:blip r:embed="rId4">
            <a:alphaModFix/>
          </a:blip>
          <a:srcRect b="0" l="0" r="0" t="0"/>
          <a:stretch/>
        </p:blipFill>
        <p:spPr>
          <a:xfrm>
            <a:off x="8090225" y="4577609"/>
            <a:ext cx="685726" cy="289091"/>
          </a:xfrm>
          <a:prstGeom prst="rect">
            <a:avLst/>
          </a:prstGeom>
          <a:noFill/>
          <a:ln>
            <a:noFill/>
          </a:ln>
        </p:spPr>
      </p:pic>
      <p:sp>
        <p:nvSpPr>
          <p:cNvPr id="263" name="Google Shape;263;g30584c383a6_0_57"/>
          <p:cNvSpPr txBox="1"/>
          <p:nvPr/>
        </p:nvSpPr>
        <p:spPr>
          <a:xfrm>
            <a:off x="633325" y="2087106"/>
            <a:ext cx="43578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chemeClr val="dk1"/>
              </a:buClr>
              <a:buSzPts val="1100"/>
              <a:buFont typeface="Arial"/>
              <a:buNone/>
            </a:pPr>
            <a:r>
              <a:t/>
            </a:r>
            <a:endParaRPr b="0" i="0" sz="1600" u="none" cap="none" strike="noStrike">
              <a:solidFill>
                <a:srgbClr val="2F48A7"/>
              </a:solidFill>
              <a:latin typeface="Arial"/>
              <a:ea typeface="Arial"/>
              <a:cs typeface="Arial"/>
              <a:sym typeface="Arial"/>
            </a:endParaRPr>
          </a:p>
        </p:txBody>
      </p:sp>
      <p:pic>
        <p:nvPicPr>
          <p:cNvPr id="264" name="Google Shape;264;g30584c383a6_0_57"/>
          <p:cNvPicPr preferRelativeResize="0"/>
          <p:nvPr/>
        </p:nvPicPr>
        <p:blipFill rotWithShape="1">
          <a:blip r:embed="rId5">
            <a:alphaModFix/>
          </a:blip>
          <a:srcRect b="0" l="0" r="0" t="0"/>
          <a:stretch/>
        </p:blipFill>
        <p:spPr>
          <a:xfrm>
            <a:off x="2393097" y="2065263"/>
            <a:ext cx="4357800" cy="245127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8" name="Shape 268"/>
        <p:cNvGrpSpPr/>
        <p:nvPr/>
      </p:nvGrpSpPr>
      <p:grpSpPr>
        <a:xfrm>
          <a:off x="0" y="0"/>
          <a:ext cx="0" cy="0"/>
          <a:chOff x="0" y="0"/>
          <a:chExt cx="0" cy="0"/>
        </a:xfrm>
      </p:grpSpPr>
      <p:sp>
        <p:nvSpPr>
          <p:cNvPr id="269" name="Google Shape;269;g2e4b9861927_0_88"/>
          <p:cNvSpPr txBox="1"/>
          <p:nvPr/>
        </p:nvSpPr>
        <p:spPr>
          <a:xfrm>
            <a:off x="5087175" y="2048400"/>
            <a:ext cx="3386700" cy="10713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000"/>
              <a:buFont typeface="Arial"/>
              <a:buNone/>
            </a:pPr>
            <a:r>
              <a:rPr b="1" i="0" lang="es-ES" sz="3600" u="none" cap="none" strike="noStrike">
                <a:solidFill>
                  <a:srgbClr val="2F48A7"/>
                </a:solidFill>
                <a:latin typeface="Source Sans Pro"/>
                <a:ea typeface="Source Sans Pro"/>
                <a:cs typeface="Source Sans Pro"/>
                <a:sym typeface="Source Sans Pro"/>
              </a:rPr>
              <a:t>¡Vamos a la plataforma!</a:t>
            </a:r>
            <a:endParaRPr b="1" i="0" sz="3600" u="none" cap="none" strike="noStrike">
              <a:solidFill>
                <a:srgbClr val="2F48A7"/>
              </a:solidFill>
              <a:latin typeface="Source Sans Pro"/>
              <a:ea typeface="Source Sans Pro"/>
              <a:cs typeface="Source Sans Pro"/>
              <a:sym typeface="Source Sans Pro"/>
            </a:endParaRPr>
          </a:p>
        </p:txBody>
      </p:sp>
      <p:pic>
        <p:nvPicPr>
          <p:cNvPr id="270" name="Google Shape;270;g2e4b9861927_0_88"/>
          <p:cNvPicPr preferRelativeResize="0"/>
          <p:nvPr/>
        </p:nvPicPr>
        <p:blipFill rotWithShape="1">
          <a:blip r:embed="rId4">
            <a:alphaModFix/>
          </a:blip>
          <a:srcRect b="0" l="0" r="0" t="0"/>
          <a:stretch/>
        </p:blipFill>
        <p:spPr>
          <a:xfrm>
            <a:off x="8090225" y="4577609"/>
            <a:ext cx="685726" cy="289091"/>
          </a:xfrm>
          <a:prstGeom prst="rect">
            <a:avLst/>
          </a:prstGeom>
          <a:noFill/>
          <a:ln>
            <a:noFill/>
          </a:ln>
        </p:spPr>
      </p:pic>
      <p:pic>
        <p:nvPicPr>
          <p:cNvPr descr="Gestin_de_personas_3.png" id="271" name="Google Shape;271;g2e4b9861927_0_88"/>
          <p:cNvPicPr preferRelativeResize="0"/>
          <p:nvPr/>
        </p:nvPicPr>
        <p:blipFill rotWithShape="1">
          <a:blip r:embed="rId5">
            <a:alphaModFix/>
          </a:blip>
          <a:srcRect b="0" l="0" r="0" t="0"/>
          <a:stretch/>
        </p:blipFill>
        <p:spPr>
          <a:xfrm>
            <a:off x="739250" y="703775"/>
            <a:ext cx="3735950" cy="37359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75" name="Shape 275"/>
        <p:cNvGrpSpPr/>
        <p:nvPr/>
      </p:nvGrpSpPr>
      <p:grpSpPr>
        <a:xfrm>
          <a:off x="0" y="0"/>
          <a:ext cx="0" cy="0"/>
          <a:chOff x="0" y="0"/>
          <a:chExt cx="0" cy="0"/>
        </a:xfrm>
      </p:grpSpPr>
      <p:pic>
        <p:nvPicPr>
          <p:cNvPr id="276" name="Google Shape;276;g2737c623e3c_0_203"/>
          <p:cNvPicPr preferRelativeResize="0"/>
          <p:nvPr/>
        </p:nvPicPr>
        <p:blipFill rotWithShape="1">
          <a:blip r:embed="rId3">
            <a:alphaModFix/>
          </a:blip>
          <a:srcRect b="0" l="0" r="0" t="0"/>
          <a:stretch/>
        </p:blipFill>
        <p:spPr>
          <a:xfrm>
            <a:off x="0" y="-1888"/>
            <a:ext cx="9143999" cy="5147277"/>
          </a:xfrm>
          <a:prstGeom prst="rect">
            <a:avLst/>
          </a:prstGeom>
          <a:noFill/>
          <a:ln>
            <a:noFill/>
          </a:ln>
        </p:spPr>
      </p:pic>
      <p:pic>
        <p:nvPicPr>
          <p:cNvPr id="277" name="Google Shape;277;g2737c623e3c_0_203"/>
          <p:cNvPicPr preferRelativeResize="0"/>
          <p:nvPr/>
        </p:nvPicPr>
        <p:blipFill rotWithShape="1">
          <a:blip r:embed="rId4">
            <a:alphaModFix/>
          </a:blip>
          <a:srcRect b="0" l="0" r="0" t="0"/>
          <a:stretch/>
        </p:blipFill>
        <p:spPr>
          <a:xfrm>
            <a:off x="7211281" y="4346750"/>
            <a:ext cx="1663489" cy="461700"/>
          </a:xfrm>
          <a:prstGeom prst="rect">
            <a:avLst/>
          </a:prstGeom>
          <a:noFill/>
          <a:ln>
            <a:noFill/>
          </a:ln>
        </p:spPr>
      </p:pic>
      <p:sp>
        <p:nvSpPr>
          <p:cNvPr id="278" name="Google Shape;278;g2737c623e3c_0_203"/>
          <p:cNvSpPr txBox="1"/>
          <p:nvPr/>
        </p:nvSpPr>
        <p:spPr>
          <a:xfrm>
            <a:off x="3560750" y="3593150"/>
            <a:ext cx="18888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i="0" lang="es-ES" sz="1500" u="none" cap="none" strike="noStrike">
                <a:solidFill>
                  <a:schemeClr val="lt1"/>
                </a:solidFill>
                <a:latin typeface="Source Sans Pro"/>
                <a:ea typeface="Source Sans Pro"/>
                <a:cs typeface="Source Sans Pro"/>
                <a:sym typeface="Source Sans Pro"/>
              </a:rPr>
              <a:t>¡Escanea el QR o manda un correo a </a:t>
            </a:r>
            <a:r>
              <a:rPr b="1" i="0" lang="es-ES" sz="1500" u="sng" cap="none" strike="noStrike">
                <a:solidFill>
                  <a:srgbClr val="FFB202"/>
                </a:solidFill>
                <a:latin typeface="Source Sans Pro"/>
                <a:ea typeface="Source Sans Pro"/>
                <a:cs typeface="Source Sans Pro"/>
                <a:sym typeface="Source Sans Pro"/>
                <a:hlinkClick r:id="rId5">
                  <a:extLst>
                    <a:ext uri="{A12FA001-AC4F-418D-AE19-62706E023703}">
                      <ahyp:hlinkClr val="tx"/>
                    </a:ext>
                  </a:extLst>
                </a:hlinkClick>
              </a:rPr>
              <a:t>masbuk@buk.mx</a:t>
            </a:r>
            <a:r>
              <a:rPr b="1" i="0" lang="es-ES" sz="1500" u="none" cap="none" strike="noStrike">
                <a:solidFill>
                  <a:srgbClr val="FFB202"/>
                </a:solidFill>
                <a:latin typeface="Source Sans Pro"/>
                <a:ea typeface="Source Sans Pro"/>
                <a:cs typeface="Source Sans Pro"/>
                <a:sym typeface="Source Sans Pro"/>
              </a:rPr>
              <a:t> </a:t>
            </a:r>
            <a:r>
              <a:rPr i="0" lang="es-ES" sz="1500" u="none" cap="none" strike="noStrike">
                <a:solidFill>
                  <a:schemeClr val="lt1"/>
                </a:solidFill>
                <a:latin typeface="Source Sans Pro"/>
                <a:ea typeface="Source Sans Pro"/>
                <a:cs typeface="Source Sans Pro"/>
                <a:sym typeface="Source Sans Pro"/>
              </a:rPr>
              <a:t>ahora!</a:t>
            </a:r>
            <a:endParaRPr i="0" sz="1700" u="none" cap="none" strike="noStrike">
              <a:solidFill>
                <a:schemeClr val="lt1"/>
              </a:solidFill>
              <a:latin typeface="Source Sans Pro"/>
              <a:ea typeface="Source Sans Pro"/>
              <a:cs typeface="Source Sans Pro"/>
              <a:sym typeface="Source Sans Pro"/>
            </a:endParaRPr>
          </a:p>
        </p:txBody>
      </p:sp>
      <p:sp>
        <p:nvSpPr>
          <p:cNvPr id="279" name="Google Shape;279;g2737c623e3c_0_203"/>
          <p:cNvSpPr txBox="1"/>
          <p:nvPr/>
        </p:nvSpPr>
        <p:spPr>
          <a:xfrm>
            <a:off x="1177100" y="671250"/>
            <a:ext cx="6430800" cy="969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i="0" lang="es-ES" sz="2700" u="none" cap="none" strike="noStrike">
                <a:solidFill>
                  <a:srgbClr val="FFB202"/>
                </a:solidFill>
                <a:latin typeface="Source Sans Pro"/>
                <a:ea typeface="Source Sans Pro"/>
                <a:cs typeface="Source Sans Pro"/>
                <a:sym typeface="Source Sans Pro"/>
              </a:rPr>
              <a:t>Conoce más módulos,</a:t>
            </a:r>
            <a:r>
              <a:rPr b="1" i="0" lang="es-ES" sz="2700" u="none" cap="none" strike="noStrike">
                <a:solidFill>
                  <a:srgbClr val="F1C232"/>
                </a:solidFill>
                <a:latin typeface="Source Sans Pro"/>
                <a:ea typeface="Source Sans Pro"/>
                <a:cs typeface="Source Sans Pro"/>
                <a:sym typeface="Source Sans Pro"/>
              </a:rPr>
              <a:t> </a:t>
            </a:r>
            <a:endParaRPr b="1" i="0" sz="2700" u="none" cap="none" strike="noStrike">
              <a:solidFill>
                <a:srgbClr val="F1C232"/>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2400"/>
              <a:buFont typeface="Arial"/>
              <a:buNone/>
            </a:pPr>
            <a:r>
              <a:rPr b="1" i="0" lang="es-ES" sz="2400" u="none" cap="none" strike="noStrike">
                <a:solidFill>
                  <a:srgbClr val="FFFFFF"/>
                </a:solidFill>
                <a:latin typeface="Source Sans Pro"/>
                <a:ea typeface="Source Sans Pro"/>
                <a:cs typeface="Source Sans Pro"/>
                <a:sym typeface="Source Sans Pro"/>
              </a:rPr>
              <a:t>¡y optimiza al máximo tus procesos!</a:t>
            </a:r>
            <a:endParaRPr b="1" i="0" sz="2400" u="none" cap="none" strike="noStrike">
              <a:solidFill>
                <a:srgbClr val="FFFFFF"/>
              </a:solidFill>
              <a:latin typeface="Source Sans Pro"/>
              <a:ea typeface="Source Sans Pro"/>
              <a:cs typeface="Source Sans Pro"/>
              <a:sym typeface="Source Sans Pro"/>
            </a:endParaRPr>
          </a:p>
        </p:txBody>
      </p:sp>
      <p:pic>
        <p:nvPicPr>
          <p:cNvPr id="280" name="Google Shape;280;g2737c623e3c_0_203"/>
          <p:cNvPicPr preferRelativeResize="0"/>
          <p:nvPr/>
        </p:nvPicPr>
        <p:blipFill rotWithShape="1">
          <a:blip r:embed="rId6">
            <a:alphaModFix/>
          </a:blip>
          <a:srcRect b="0" l="0" r="0" t="0"/>
          <a:stretch/>
        </p:blipFill>
        <p:spPr>
          <a:xfrm>
            <a:off x="1939575" y="393200"/>
            <a:ext cx="678000" cy="670550"/>
          </a:xfrm>
          <a:prstGeom prst="rect">
            <a:avLst/>
          </a:prstGeom>
          <a:noFill/>
          <a:ln>
            <a:noFill/>
          </a:ln>
        </p:spPr>
      </p:pic>
      <p:pic>
        <p:nvPicPr>
          <p:cNvPr id="281" name="Google Shape;281;g2737c623e3c_0_203"/>
          <p:cNvPicPr preferRelativeResize="0"/>
          <p:nvPr/>
        </p:nvPicPr>
        <p:blipFill rotWithShape="1">
          <a:blip r:embed="rId7">
            <a:alphaModFix/>
          </a:blip>
          <a:srcRect b="0" l="0" r="0" t="0"/>
          <a:stretch/>
        </p:blipFill>
        <p:spPr>
          <a:xfrm rot="3477453">
            <a:off x="-220811" y="2753979"/>
            <a:ext cx="2218671" cy="2359342"/>
          </a:xfrm>
          <a:prstGeom prst="rect">
            <a:avLst/>
          </a:prstGeom>
          <a:noFill/>
          <a:ln>
            <a:noFill/>
          </a:ln>
        </p:spPr>
      </p:pic>
      <p:sp>
        <p:nvSpPr>
          <p:cNvPr id="282" name="Google Shape;282;g2737c623e3c_0_203"/>
          <p:cNvSpPr/>
          <p:nvPr/>
        </p:nvSpPr>
        <p:spPr>
          <a:xfrm>
            <a:off x="3650150" y="1781800"/>
            <a:ext cx="1710000" cy="1670400"/>
          </a:xfrm>
          <a:prstGeom prst="roundRect">
            <a:avLst>
              <a:gd fmla="val 4412" name="adj"/>
            </a:avLst>
          </a:prstGeom>
          <a:solidFill>
            <a:srgbClr val="2B3E7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ES" sz="1400" u="none" cap="none" strike="noStrike">
                <a:solidFill>
                  <a:srgbClr val="2B3E72"/>
                </a:solidFill>
                <a:latin typeface="Arial"/>
                <a:ea typeface="Arial"/>
                <a:cs typeface="Arial"/>
                <a:sym typeface="Arial"/>
              </a:rPr>
              <a:t>v</a:t>
            </a:r>
            <a:endParaRPr b="0" i="0" sz="1400" u="none" cap="none" strike="noStrike">
              <a:solidFill>
                <a:srgbClr val="2B3E72"/>
              </a:solidFill>
              <a:latin typeface="Arial"/>
              <a:ea typeface="Arial"/>
              <a:cs typeface="Arial"/>
              <a:sym typeface="Arial"/>
            </a:endParaRPr>
          </a:p>
        </p:txBody>
      </p:sp>
      <p:pic>
        <p:nvPicPr>
          <p:cNvPr id="283" name="Google Shape;283;g2737c623e3c_0_203"/>
          <p:cNvPicPr preferRelativeResize="0"/>
          <p:nvPr/>
        </p:nvPicPr>
        <p:blipFill rotWithShape="1">
          <a:blip r:embed="rId8">
            <a:alphaModFix/>
          </a:blip>
          <a:srcRect b="0" l="0" r="0" t="0"/>
          <a:stretch/>
        </p:blipFill>
        <p:spPr>
          <a:xfrm>
            <a:off x="3740450" y="1852300"/>
            <a:ext cx="1529400" cy="1529400"/>
          </a:xfrm>
          <a:prstGeom prst="roundRect">
            <a:avLst>
              <a:gd fmla="val 3714" name="adj"/>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32845a28a19_1_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289" name="Google Shape;289;g32845a28a19_1_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290" name="Google Shape;290;g32845a28a19_1_0"/>
          <p:cNvPicPr preferRelativeResize="0"/>
          <p:nvPr/>
        </p:nvPicPr>
        <p:blipFill>
          <a:blip r:embed="rId3">
            <a:alphaModFix/>
          </a:blip>
          <a:stretch>
            <a:fillRect/>
          </a:stretch>
        </p:blipFill>
        <p:spPr>
          <a:xfrm>
            <a:off x="0" y="0"/>
            <a:ext cx="9144003" cy="51435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4" name="Shape 294"/>
        <p:cNvGrpSpPr/>
        <p:nvPr/>
      </p:nvGrpSpPr>
      <p:grpSpPr>
        <a:xfrm>
          <a:off x="0" y="0"/>
          <a:ext cx="0" cy="0"/>
          <a:chOff x="0" y="0"/>
          <a:chExt cx="0" cy="0"/>
        </a:xfrm>
      </p:grpSpPr>
      <p:pic>
        <p:nvPicPr>
          <p:cNvPr id="295" name="Google Shape;295;p32"/>
          <p:cNvPicPr preferRelativeResize="0"/>
          <p:nvPr/>
        </p:nvPicPr>
        <p:blipFill rotWithShape="1">
          <a:blip r:embed="rId4">
            <a:alphaModFix/>
          </a:blip>
          <a:srcRect b="0" l="0" r="0" t="0"/>
          <a:stretch/>
        </p:blipFill>
        <p:spPr>
          <a:xfrm>
            <a:off x="3740256" y="4405000"/>
            <a:ext cx="1663489" cy="461700"/>
          </a:xfrm>
          <a:prstGeom prst="rect">
            <a:avLst/>
          </a:prstGeom>
          <a:noFill/>
          <a:ln>
            <a:noFill/>
          </a:ln>
        </p:spPr>
      </p:pic>
      <p:pic>
        <p:nvPicPr>
          <p:cNvPr id="296" name="Google Shape;296;p32"/>
          <p:cNvPicPr preferRelativeResize="0"/>
          <p:nvPr/>
        </p:nvPicPr>
        <p:blipFill rotWithShape="1">
          <a:blip r:embed="rId5">
            <a:alphaModFix/>
          </a:blip>
          <a:srcRect b="0" l="0" r="0" t="0"/>
          <a:stretch/>
        </p:blipFill>
        <p:spPr>
          <a:xfrm>
            <a:off x="2073663" y="2161862"/>
            <a:ext cx="4996675" cy="819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 name="Shape 75"/>
        <p:cNvGrpSpPr/>
        <p:nvPr/>
      </p:nvGrpSpPr>
      <p:grpSpPr>
        <a:xfrm>
          <a:off x="0" y="0"/>
          <a:ext cx="0" cy="0"/>
          <a:chOff x="0" y="0"/>
          <a:chExt cx="0" cy="0"/>
        </a:xfrm>
      </p:grpSpPr>
      <p:pic>
        <p:nvPicPr>
          <p:cNvPr id="76" name="Google Shape;76;g304468ff1d8_0_79"/>
          <p:cNvPicPr preferRelativeResize="0"/>
          <p:nvPr/>
        </p:nvPicPr>
        <p:blipFill rotWithShape="1">
          <a:blip r:embed="rId4">
            <a:alphaModFix/>
          </a:blip>
          <a:srcRect b="0" l="0" r="0" t="0"/>
          <a:stretch/>
        </p:blipFill>
        <p:spPr>
          <a:xfrm>
            <a:off x="7112460" y="4405000"/>
            <a:ext cx="1663489" cy="461700"/>
          </a:xfrm>
          <a:prstGeom prst="rect">
            <a:avLst/>
          </a:prstGeom>
          <a:noFill/>
          <a:ln>
            <a:noFill/>
          </a:ln>
        </p:spPr>
      </p:pic>
      <p:sp>
        <p:nvSpPr>
          <p:cNvPr id="77" name="Google Shape;77;g304468ff1d8_0_79"/>
          <p:cNvSpPr txBox="1"/>
          <p:nvPr/>
        </p:nvSpPr>
        <p:spPr>
          <a:xfrm>
            <a:off x="650600" y="209538"/>
            <a:ext cx="5612700" cy="3962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400"/>
              </a:spcBef>
              <a:spcAft>
                <a:spcPts val="0"/>
              </a:spcAft>
              <a:buClr>
                <a:srgbClr val="000000"/>
              </a:buClr>
              <a:buSzPts val="1600"/>
              <a:buFont typeface="Arial"/>
              <a:buNone/>
            </a:pPr>
            <a:r>
              <a:rPr b="1" lang="es-ES" sz="2200">
                <a:solidFill>
                  <a:srgbClr val="FFB202"/>
                </a:solidFill>
                <a:latin typeface="Source Sans Pro"/>
                <a:ea typeface="Source Sans Pro"/>
                <a:cs typeface="Source Sans Pro"/>
                <a:sym typeface="Source Sans Pro"/>
              </a:rPr>
              <a:t>Objetivo </a:t>
            </a:r>
            <a:r>
              <a:rPr b="1" lang="es-ES" sz="2200">
                <a:solidFill>
                  <a:srgbClr val="FFB202"/>
                </a:solidFill>
                <a:latin typeface="Source Sans Pro"/>
                <a:ea typeface="Source Sans Pro"/>
                <a:cs typeface="Source Sans Pro"/>
                <a:sym typeface="Source Sans Pro"/>
              </a:rPr>
              <a:t>Capacitación</a:t>
            </a:r>
            <a:endParaRPr b="1" i="0" sz="2200" u="none" cap="none" strike="noStrike">
              <a:solidFill>
                <a:srgbClr val="FFB202"/>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rgbClr val="000000"/>
              </a:buClr>
              <a:buSzPts val="1400"/>
              <a:buFont typeface="Arial"/>
              <a:buNone/>
            </a:pPr>
            <a:r>
              <a:t/>
            </a:r>
            <a:endParaRPr b="1" i="0" sz="1500" u="none" cap="none" strike="noStrike">
              <a:solidFill>
                <a:srgbClr val="FFB202"/>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rgbClr val="000000"/>
              </a:buClr>
              <a:buSzPts val="1600"/>
              <a:buFont typeface="Arial"/>
              <a:buNone/>
            </a:pPr>
            <a:r>
              <a:rPr b="1" lang="es-ES" sz="1700">
                <a:solidFill>
                  <a:schemeClr val="lt1"/>
                </a:solidFill>
                <a:latin typeface="Source Sans Pro"/>
                <a:ea typeface="Source Sans Pro"/>
                <a:cs typeface="Source Sans Pro"/>
                <a:sym typeface="Source Sans Pro"/>
              </a:rPr>
              <a:t>Esta capacitación está diseñada para comenzar con la configuración de tu plataforma, con el objetivo de que puedas tener listo:</a:t>
            </a:r>
            <a:endParaRPr b="1" i="0" sz="1700" u="none" cap="none" strike="noStrike">
              <a:solidFill>
                <a:schemeClr val="lt1"/>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rgbClr val="000000"/>
              </a:buClr>
              <a:buSzPts val="1400"/>
              <a:buFont typeface="Arial"/>
              <a:buNone/>
            </a:pPr>
            <a:r>
              <a:t/>
            </a:r>
            <a:endParaRPr b="1" i="0" sz="1400" u="none" cap="none" strike="noStrike">
              <a:solidFill>
                <a:srgbClr val="FFB202"/>
              </a:solidFill>
              <a:latin typeface="Source Sans Pro"/>
              <a:ea typeface="Source Sans Pro"/>
              <a:cs typeface="Source Sans Pro"/>
              <a:sym typeface="Source Sans Pro"/>
            </a:endParaRPr>
          </a:p>
          <a:p>
            <a:pPr indent="-330200" lvl="0" marL="457200" marR="0" rtl="0" algn="l">
              <a:lnSpc>
                <a:spcPct val="115000"/>
              </a:lnSpc>
              <a:spcBef>
                <a:spcPts val="0"/>
              </a:spcBef>
              <a:spcAft>
                <a:spcPts val="0"/>
              </a:spcAft>
              <a:buClr>
                <a:srgbClr val="FFB202"/>
              </a:buClr>
              <a:buSzPts val="1600"/>
              <a:buFont typeface="Source Sans Pro"/>
              <a:buChar char="●"/>
            </a:pPr>
            <a:r>
              <a:rPr b="1" lang="es-ES" sz="1600">
                <a:solidFill>
                  <a:schemeClr val="lt1"/>
                </a:solidFill>
                <a:latin typeface="Source Sans Pro"/>
                <a:ea typeface="Source Sans Pro"/>
                <a:cs typeface="Source Sans Pro"/>
                <a:sym typeface="Source Sans Pro"/>
              </a:rPr>
              <a:t>Parámetros Generales</a:t>
            </a:r>
            <a:endParaRPr b="1" sz="1600">
              <a:solidFill>
                <a:schemeClr val="lt1"/>
              </a:solidFill>
              <a:latin typeface="Source Sans Pro"/>
              <a:ea typeface="Source Sans Pro"/>
              <a:cs typeface="Source Sans Pro"/>
              <a:sym typeface="Source Sans Pro"/>
            </a:endParaRPr>
          </a:p>
          <a:p>
            <a:pPr indent="0" lvl="0" marL="914400" marR="0" rtl="0" algn="l">
              <a:lnSpc>
                <a:spcPct val="115000"/>
              </a:lnSpc>
              <a:spcBef>
                <a:spcPts val="0"/>
              </a:spcBef>
              <a:spcAft>
                <a:spcPts val="0"/>
              </a:spcAft>
              <a:buNone/>
            </a:pPr>
            <a:r>
              <a:t/>
            </a:r>
            <a:endParaRPr b="1" sz="1600">
              <a:solidFill>
                <a:schemeClr val="lt1"/>
              </a:solidFill>
              <a:latin typeface="Source Sans Pro"/>
              <a:ea typeface="Source Sans Pro"/>
              <a:cs typeface="Source Sans Pro"/>
              <a:sym typeface="Source Sans Pro"/>
            </a:endParaRPr>
          </a:p>
          <a:p>
            <a:pPr indent="-330200" lvl="0" marL="457200" marR="0" rtl="0" algn="l">
              <a:lnSpc>
                <a:spcPct val="115000"/>
              </a:lnSpc>
              <a:spcBef>
                <a:spcPts val="0"/>
              </a:spcBef>
              <a:spcAft>
                <a:spcPts val="0"/>
              </a:spcAft>
              <a:buClr>
                <a:srgbClr val="FFB202"/>
              </a:buClr>
              <a:buSzPts val="1600"/>
              <a:buFont typeface="Source Sans Pro"/>
              <a:buChar char="●"/>
            </a:pPr>
            <a:r>
              <a:rPr b="1" lang="es-ES" sz="1600">
                <a:solidFill>
                  <a:schemeClr val="lt1"/>
                </a:solidFill>
                <a:latin typeface="Source Sans Pro"/>
                <a:ea typeface="Source Sans Pro"/>
                <a:cs typeface="Source Sans Pro"/>
                <a:sym typeface="Source Sans Pro"/>
              </a:rPr>
              <a:t>Atributos personalizados</a:t>
            </a:r>
            <a:endParaRPr b="1" sz="1600">
              <a:solidFill>
                <a:schemeClr val="lt1"/>
              </a:solidFill>
              <a:latin typeface="Source Sans Pro"/>
              <a:ea typeface="Source Sans Pro"/>
              <a:cs typeface="Source Sans Pro"/>
              <a:sym typeface="Source Sans Pro"/>
            </a:endParaRPr>
          </a:p>
          <a:p>
            <a:pPr indent="0" lvl="0" marL="914400" marR="0" rtl="0" algn="l">
              <a:lnSpc>
                <a:spcPct val="115000"/>
              </a:lnSpc>
              <a:spcBef>
                <a:spcPts val="0"/>
              </a:spcBef>
              <a:spcAft>
                <a:spcPts val="0"/>
              </a:spcAft>
              <a:buNone/>
            </a:pPr>
            <a:r>
              <a:t/>
            </a:r>
            <a:endParaRPr b="1" sz="1600">
              <a:solidFill>
                <a:schemeClr val="lt1"/>
              </a:solidFill>
              <a:latin typeface="Source Sans Pro"/>
              <a:ea typeface="Source Sans Pro"/>
              <a:cs typeface="Source Sans Pro"/>
              <a:sym typeface="Source Sans Pro"/>
            </a:endParaRPr>
          </a:p>
          <a:p>
            <a:pPr indent="-330200" lvl="0" marL="457200" marR="0" rtl="0" algn="l">
              <a:lnSpc>
                <a:spcPct val="115000"/>
              </a:lnSpc>
              <a:spcBef>
                <a:spcPts val="0"/>
              </a:spcBef>
              <a:spcAft>
                <a:spcPts val="0"/>
              </a:spcAft>
              <a:buClr>
                <a:srgbClr val="FFB202"/>
              </a:buClr>
              <a:buSzPts val="1600"/>
              <a:buFont typeface="Source Sans Pro"/>
              <a:buChar char="●"/>
            </a:pPr>
            <a:r>
              <a:rPr b="1" lang="es-ES" sz="1600">
                <a:solidFill>
                  <a:schemeClr val="lt1"/>
                </a:solidFill>
                <a:latin typeface="Source Sans Pro"/>
                <a:ea typeface="Source Sans Pro"/>
                <a:cs typeface="Source Sans Pro"/>
                <a:sym typeface="Source Sans Pro"/>
              </a:rPr>
              <a:t>Configuración de Recordatorios</a:t>
            </a:r>
            <a:endParaRPr b="1" sz="1600">
              <a:solidFill>
                <a:schemeClr val="lt1"/>
              </a:solidFill>
              <a:latin typeface="Source Sans Pro"/>
              <a:ea typeface="Source Sans Pro"/>
              <a:cs typeface="Source Sans Pro"/>
              <a:sym typeface="Source Sans Pro"/>
            </a:endParaRPr>
          </a:p>
          <a:p>
            <a:pPr indent="0" lvl="0" marL="914400" marR="0" rtl="0" algn="l">
              <a:lnSpc>
                <a:spcPct val="115000"/>
              </a:lnSpc>
              <a:spcBef>
                <a:spcPts val="0"/>
              </a:spcBef>
              <a:spcAft>
                <a:spcPts val="0"/>
              </a:spcAft>
              <a:buNone/>
            </a:pPr>
            <a:r>
              <a:t/>
            </a:r>
            <a:endParaRPr b="1" sz="1600">
              <a:solidFill>
                <a:schemeClr val="lt1"/>
              </a:solidFill>
              <a:latin typeface="Source Sans Pro"/>
              <a:ea typeface="Source Sans Pro"/>
              <a:cs typeface="Source Sans Pro"/>
              <a:sym typeface="Source Sans Pro"/>
            </a:endParaRPr>
          </a:p>
          <a:p>
            <a:pPr indent="-330200" lvl="0" marL="457200" marR="0" rtl="0" algn="l">
              <a:lnSpc>
                <a:spcPct val="115000"/>
              </a:lnSpc>
              <a:spcBef>
                <a:spcPts val="0"/>
              </a:spcBef>
              <a:spcAft>
                <a:spcPts val="0"/>
              </a:spcAft>
              <a:buClr>
                <a:srgbClr val="FFB202"/>
              </a:buClr>
              <a:buSzPts val="1600"/>
              <a:buFont typeface="Source Sans Pro"/>
              <a:buChar char="●"/>
            </a:pPr>
            <a:r>
              <a:rPr b="1" lang="es-ES" sz="1600">
                <a:solidFill>
                  <a:schemeClr val="lt1"/>
                </a:solidFill>
                <a:latin typeface="Source Sans Pro"/>
                <a:ea typeface="Source Sans Pro"/>
                <a:cs typeface="Source Sans Pro"/>
                <a:sym typeface="Source Sans Pro"/>
              </a:rPr>
              <a:t>Horas no Trabajadas</a:t>
            </a:r>
            <a:endParaRPr b="1" sz="1600">
              <a:solidFill>
                <a:schemeClr val="lt1"/>
              </a:solidFill>
              <a:latin typeface="Source Sans Pro"/>
              <a:ea typeface="Source Sans Pro"/>
              <a:cs typeface="Source Sans Pro"/>
              <a:sym typeface="Source Sans Pro"/>
            </a:endParaRPr>
          </a:p>
          <a:p>
            <a:pPr indent="0" lvl="0" marL="914400" marR="0" rtl="0" algn="l">
              <a:lnSpc>
                <a:spcPct val="115000"/>
              </a:lnSpc>
              <a:spcBef>
                <a:spcPts val="0"/>
              </a:spcBef>
              <a:spcAft>
                <a:spcPts val="0"/>
              </a:spcAft>
              <a:buNone/>
            </a:pPr>
            <a:r>
              <a:t/>
            </a:r>
            <a:endParaRPr b="1" sz="1600">
              <a:solidFill>
                <a:schemeClr val="lt1"/>
              </a:solidFill>
              <a:latin typeface="Source Sans Pro"/>
              <a:ea typeface="Source Sans Pro"/>
              <a:cs typeface="Source Sans Pro"/>
              <a:sym typeface="Source Sans Pro"/>
            </a:endParaRPr>
          </a:p>
          <a:p>
            <a:pPr indent="-330200" lvl="0" marL="457200" marR="0" rtl="0" algn="l">
              <a:lnSpc>
                <a:spcPct val="115000"/>
              </a:lnSpc>
              <a:spcBef>
                <a:spcPts val="0"/>
              </a:spcBef>
              <a:spcAft>
                <a:spcPts val="0"/>
              </a:spcAft>
              <a:buClr>
                <a:srgbClr val="FFB202"/>
              </a:buClr>
              <a:buSzPts val="1600"/>
              <a:buFont typeface="Source Sans Pro"/>
              <a:buChar char="●"/>
            </a:pPr>
            <a:r>
              <a:rPr b="1" lang="es-ES" sz="1600">
                <a:solidFill>
                  <a:schemeClr val="lt1"/>
                </a:solidFill>
                <a:latin typeface="Source Sans Pro"/>
                <a:ea typeface="Source Sans Pro"/>
                <a:cs typeface="Source Sans Pro"/>
                <a:sym typeface="Source Sans Pro"/>
              </a:rPr>
              <a:t>Tiempo Extraordinario</a:t>
            </a:r>
            <a:endParaRPr b="1" sz="1600">
              <a:solidFill>
                <a:schemeClr val="lt1"/>
              </a:solidFill>
              <a:latin typeface="Source Sans Pro"/>
              <a:ea typeface="Source Sans Pro"/>
              <a:cs typeface="Source Sans Pro"/>
              <a:sym typeface="Source Sans Pro"/>
            </a:endParaRPr>
          </a:p>
        </p:txBody>
      </p:sp>
      <p:pic>
        <p:nvPicPr>
          <p:cNvPr id="78" name="Google Shape;78;g304468ff1d8_0_79"/>
          <p:cNvPicPr preferRelativeResize="0"/>
          <p:nvPr/>
        </p:nvPicPr>
        <p:blipFill>
          <a:blip r:embed="rId5">
            <a:alphaModFix/>
          </a:blip>
          <a:stretch>
            <a:fillRect/>
          </a:stretch>
        </p:blipFill>
        <p:spPr>
          <a:xfrm>
            <a:off x="5806100" y="1752600"/>
            <a:ext cx="2575900" cy="2575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 name="Shape 82"/>
        <p:cNvGrpSpPr/>
        <p:nvPr/>
      </p:nvGrpSpPr>
      <p:grpSpPr>
        <a:xfrm>
          <a:off x="0" y="0"/>
          <a:ext cx="0" cy="0"/>
          <a:chOff x="0" y="0"/>
          <a:chExt cx="0" cy="0"/>
        </a:xfrm>
      </p:grpSpPr>
      <p:sp>
        <p:nvSpPr>
          <p:cNvPr id="83" name="Google Shape;83;g327be7d3a57_0_11"/>
          <p:cNvSpPr txBox="1"/>
          <p:nvPr/>
        </p:nvSpPr>
        <p:spPr>
          <a:xfrm>
            <a:off x="709625" y="600800"/>
            <a:ext cx="7682700" cy="6525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800"/>
              <a:buFont typeface="Arial"/>
              <a:buNone/>
            </a:pPr>
            <a:r>
              <a:rPr b="1" lang="es-ES" sz="3800">
                <a:solidFill>
                  <a:srgbClr val="2B3E72"/>
                </a:solidFill>
                <a:latin typeface="Source Sans Pro"/>
                <a:ea typeface="Source Sans Pro"/>
                <a:cs typeface="Source Sans Pro"/>
                <a:sym typeface="Source Sans Pro"/>
              </a:rPr>
              <a:t>Parametros Generales</a:t>
            </a:r>
            <a:endParaRPr b="1" i="0" sz="3800" u="none" cap="none" strike="noStrike">
              <a:solidFill>
                <a:srgbClr val="2B3E72"/>
              </a:solidFill>
              <a:latin typeface="Source Sans Pro"/>
              <a:ea typeface="Source Sans Pro"/>
              <a:cs typeface="Source Sans Pro"/>
              <a:sym typeface="Source Sans Pro"/>
            </a:endParaRPr>
          </a:p>
        </p:txBody>
      </p:sp>
      <p:pic>
        <p:nvPicPr>
          <p:cNvPr id="84" name="Google Shape;84;g327be7d3a57_0_11"/>
          <p:cNvPicPr preferRelativeResize="0"/>
          <p:nvPr/>
        </p:nvPicPr>
        <p:blipFill rotWithShape="1">
          <a:blip r:embed="rId4">
            <a:alphaModFix/>
          </a:blip>
          <a:srcRect b="0" l="0" r="0" t="0"/>
          <a:stretch/>
        </p:blipFill>
        <p:spPr>
          <a:xfrm>
            <a:off x="8090225" y="4577609"/>
            <a:ext cx="685726" cy="289091"/>
          </a:xfrm>
          <a:prstGeom prst="rect">
            <a:avLst/>
          </a:prstGeom>
          <a:noFill/>
          <a:ln>
            <a:noFill/>
          </a:ln>
        </p:spPr>
      </p:pic>
      <p:pic>
        <p:nvPicPr>
          <p:cNvPr id="85" name="Google Shape;85;g327be7d3a57_0_11"/>
          <p:cNvPicPr preferRelativeResize="0"/>
          <p:nvPr/>
        </p:nvPicPr>
        <p:blipFill>
          <a:blip r:embed="rId5">
            <a:alphaModFix/>
          </a:blip>
          <a:stretch>
            <a:fillRect/>
          </a:stretch>
        </p:blipFill>
        <p:spPr>
          <a:xfrm>
            <a:off x="4162025" y="1405700"/>
            <a:ext cx="3585400" cy="3585400"/>
          </a:xfrm>
          <a:prstGeom prst="rect">
            <a:avLst/>
          </a:prstGeom>
          <a:noFill/>
          <a:ln>
            <a:noFill/>
          </a:ln>
        </p:spPr>
      </p:pic>
      <p:sp>
        <p:nvSpPr>
          <p:cNvPr id="86" name="Google Shape;86;g327be7d3a57_0_11"/>
          <p:cNvSpPr txBox="1"/>
          <p:nvPr/>
        </p:nvSpPr>
        <p:spPr>
          <a:xfrm>
            <a:off x="938225" y="2164950"/>
            <a:ext cx="3071400" cy="15546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rgbClr val="2B3E72"/>
              </a:buClr>
              <a:buSzPts val="1800"/>
              <a:buFont typeface="Source Sans Pro"/>
              <a:buChar char="●"/>
            </a:pPr>
            <a:r>
              <a:rPr lang="es-ES" sz="2000">
                <a:solidFill>
                  <a:srgbClr val="2B3E72"/>
                </a:solidFill>
                <a:latin typeface="Source Sans Pro"/>
                <a:ea typeface="Source Sans Pro"/>
                <a:cs typeface="Source Sans Pro"/>
                <a:sym typeface="Source Sans Pro"/>
              </a:rPr>
              <a:t>¿Puedo configurar mi plataforma aun después de implementación?</a:t>
            </a:r>
            <a:endParaRPr i="0" sz="2000" u="none" cap="none" strike="noStrike">
              <a:solidFill>
                <a:srgbClr val="2B3E72"/>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3093b357bc1_0_141"/>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2" name="Google Shape;92;g3093b357bc1_0_141"/>
          <p:cNvPicPr preferRelativeResize="0"/>
          <p:nvPr/>
        </p:nvPicPr>
        <p:blipFill rotWithShape="1">
          <a:blip r:embed="rId3">
            <a:alphaModFix/>
          </a:blip>
          <a:srcRect b="0" l="0" r="0" t="0"/>
          <a:stretch/>
        </p:blipFill>
        <p:spPr>
          <a:xfrm>
            <a:off x="8090225" y="4577609"/>
            <a:ext cx="685726" cy="289091"/>
          </a:xfrm>
          <a:prstGeom prst="rect">
            <a:avLst/>
          </a:prstGeom>
          <a:noFill/>
          <a:ln>
            <a:noFill/>
          </a:ln>
        </p:spPr>
      </p:pic>
      <p:sp>
        <p:nvSpPr>
          <p:cNvPr id="93" name="Google Shape;93;g3093b357bc1_0_141"/>
          <p:cNvSpPr txBox="1"/>
          <p:nvPr/>
        </p:nvSpPr>
        <p:spPr>
          <a:xfrm>
            <a:off x="854225" y="218275"/>
            <a:ext cx="7236000" cy="690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Clr>
                <a:schemeClr val="dk1"/>
              </a:buClr>
              <a:buSzPts val="1100"/>
              <a:buFont typeface="Arial"/>
              <a:buNone/>
            </a:pPr>
            <a:r>
              <a:rPr b="1" lang="es-ES" sz="2600">
                <a:solidFill>
                  <a:srgbClr val="2F48A7"/>
                </a:solidFill>
                <a:latin typeface="Source Sans Pro"/>
                <a:ea typeface="Source Sans Pro"/>
                <a:cs typeface="Source Sans Pro"/>
                <a:sym typeface="Source Sans Pro"/>
              </a:rPr>
              <a:t>Parámetros generales</a:t>
            </a:r>
            <a:endParaRPr i="0" sz="2600" u="none" cap="none" strike="noStrike">
              <a:solidFill>
                <a:schemeClr val="dk1"/>
              </a:solidFill>
              <a:latin typeface="Source Sans Pro"/>
              <a:ea typeface="Source Sans Pro"/>
              <a:cs typeface="Source Sans Pro"/>
              <a:sym typeface="Source Sans Pro"/>
            </a:endParaRPr>
          </a:p>
        </p:txBody>
      </p:sp>
      <p:sp>
        <p:nvSpPr>
          <p:cNvPr id="94" name="Google Shape;94;g3093b357bc1_0_141"/>
          <p:cNvSpPr/>
          <p:nvPr/>
        </p:nvSpPr>
        <p:spPr>
          <a:xfrm>
            <a:off x="938225" y="8314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2F48A7"/>
              </a:solidFill>
              <a:latin typeface="Source Sans Pro"/>
              <a:ea typeface="Source Sans Pro"/>
              <a:cs typeface="Source Sans Pro"/>
              <a:sym typeface="Source Sans Pro"/>
            </a:endParaRPr>
          </a:p>
        </p:txBody>
      </p:sp>
      <p:sp>
        <p:nvSpPr>
          <p:cNvPr id="95" name="Google Shape;95;g3093b357bc1_0_141"/>
          <p:cNvSpPr txBox="1"/>
          <p:nvPr/>
        </p:nvSpPr>
        <p:spPr>
          <a:xfrm>
            <a:off x="854225" y="1137025"/>
            <a:ext cx="3900000" cy="3511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None/>
            </a:pPr>
            <a:r>
              <a:rPr lang="es-ES">
                <a:solidFill>
                  <a:srgbClr val="2F48A7"/>
                </a:solidFill>
                <a:latin typeface="Source Sans Pro"/>
                <a:ea typeface="Source Sans Pro"/>
                <a:cs typeface="Source Sans Pro"/>
                <a:sym typeface="Source Sans Pro"/>
              </a:rPr>
              <a:t>Los parámetros son configuraciones que la plataforma nos permite realizar como administradores de nuestra compañía. Este es el primer paso en el proceso de configuración, brindándote la posibilidad de elegir entre una variedad de opciones.</a:t>
            </a:r>
            <a:endParaRPr>
              <a:solidFill>
                <a:srgbClr val="2F48A7"/>
              </a:solidFill>
              <a:latin typeface="Source Sans Pro"/>
              <a:ea typeface="Source Sans Pro"/>
              <a:cs typeface="Source Sans Pro"/>
              <a:sym typeface="Source Sans Pro"/>
            </a:endParaRPr>
          </a:p>
          <a:p>
            <a:pPr indent="0" lvl="0" marL="0" rtl="0" algn="just">
              <a:lnSpc>
                <a:spcPct val="115000"/>
              </a:lnSpc>
              <a:spcBef>
                <a:spcPts val="1200"/>
              </a:spcBef>
              <a:spcAft>
                <a:spcPts val="0"/>
              </a:spcAft>
              <a:buNone/>
            </a:pPr>
            <a:r>
              <a:t/>
            </a:r>
            <a:endParaRPr>
              <a:solidFill>
                <a:srgbClr val="2F48A7"/>
              </a:solidFill>
              <a:latin typeface="Source Sans Pro"/>
              <a:ea typeface="Source Sans Pro"/>
              <a:cs typeface="Source Sans Pro"/>
              <a:sym typeface="Source Sans Pro"/>
            </a:endParaRPr>
          </a:p>
          <a:p>
            <a:pPr indent="0" lvl="0" marL="0" rtl="0" algn="just">
              <a:lnSpc>
                <a:spcPct val="115000"/>
              </a:lnSpc>
              <a:spcBef>
                <a:spcPts val="1200"/>
              </a:spcBef>
              <a:spcAft>
                <a:spcPts val="1200"/>
              </a:spcAft>
              <a:buNone/>
            </a:pPr>
            <a:r>
              <a:rPr lang="es-ES">
                <a:solidFill>
                  <a:srgbClr val="2F48A7"/>
                </a:solidFill>
                <a:latin typeface="Source Sans Pro"/>
                <a:ea typeface="Source Sans Pro"/>
                <a:cs typeface="Source Sans Pro"/>
                <a:sym typeface="Source Sans Pro"/>
              </a:rPr>
              <a:t>Para acceder a estas configuraciones, es importante dirigirse al apartado de Administración, haciendo clic en el ícono de engranaje, y luego seleccionar "Parámetros generales".</a:t>
            </a:r>
            <a:endParaRPr>
              <a:solidFill>
                <a:srgbClr val="2F48A7"/>
              </a:solidFill>
              <a:latin typeface="Source Sans Pro"/>
              <a:ea typeface="Source Sans Pro"/>
              <a:cs typeface="Source Sans Pro"/>
              <a:sym typeface="Source Sans Pro"/>
            </a:endParaRPr>
          </a:p>
        </p:txBody>
      </p:sp>
      <p:pic>
        <p:nvPicPr>
          <p:cNvPr id="96" name="Google Shape;96;g3093b357bc1_0_141"/>
          <p:cNvPicPr preferRelativeResize="0"/>
          <p:nvPr/>
        </p:nvPicPr>
        <p:blipFill>
          <a:blip r:embed="rId4">
            <a:alphaModFix/>
          </a:blip>
          <a:stretch>
            <a:fillRect/>
          </a:stretch>
        </p:blipFill>
        <p:spPr>
          <a:xfrm>
            <a:off x="4830425" y="1061275"/>
            <a:ext cx="4084975" cy="2104173"/>
          </a:xfrm>
          <a:prstGeom prst="rect">
            <a:avLst/>
          </a:prstGeom>
          <a:noFill/>
          <a:ln cap="flat" cmpd="sng" w="9525">
            <a:solidFill>
              <a:srgbClr val="2F48A7"/>
            </a:solidFill>
            <a:prstDash val="solid"/>
            <a:round/>
            <a:headEnd len="sm" w="sm" type="none"/>
            <a:tailEnd len="sm" w="sm" type="none"/>
          </a:ln>
        </p:spPr>
      </p:pic>
      <p:pic>
        <p:nvPicPr>
          <p:cNvPr id="97" name="Google Shape;97;g3093b357bc1_0_141"/>
          <p:cNvPicPr preferRelativeResize="0"/>
          <p:nvPr/>
        </p:nvPicPr>
        <p:blipFill>
          <a:blip r:embed="rId5">
            <a:alphaModFix/>
          </a:blip>
          <a:stretch>
            <a:fillRect/>
          </a:stretch>
        </p:blipFill>
        <p:spPr>
          <a:xfrm>
            <a:off x="5524513" y="1989825"/>
            <a:ext cx="2696800" cy="2487750"/>
          </a:xfrm>
          <a:prstGeom prst="rect">
            <a:avLst/>
          </a:prstGeom>
          <a:noFill/>
          <a:ln cap="flat" cmpd="sng" w="9525">
            <a:solidFill>
              <a:srgbClr val="2F48A7"/>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30f86f8a5c3_0_82"/>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3" name="Google Shape;103;g30f86f8a5c3_0_82"/>
          <p:cNvPicPr preferRelativeResize="0"/>
          <p:nvPr/>
        </p:nvPicPr>
        <p:blipFill rotWithShape="1">
          <a:blip r:embed="rId3">
            <a:alphaModFix/>
          </a:blip>
          <a:srcRect b="0" l="0" r="0" t="0"/>
          <a:stretch/>
        </p:blipFill>
        <p:spPr>
          <a:xfrm>
            <a:off x="8090225" y="4577609"/>
            <a:ext cx="685726" cy="289091"/>
          </a:xfrm>
          <a:prstGeom prst="rect">
            <a:avLst/>
          </a:prstGeom>
          <a:noFill/>
          <a:ln>
            <a:noFill/>
          </a:ln>
        </p:spPr>
      </p:pic>
      <p:sp>
        <p:nvSpPr>
          <p:cNvPr id="104" name="Google Shape;104;g30f86f8a5c3_0_82"/>
          <p:cNvSpPr txBox="1"/>
          <p:nvPr/>
        </p:nvSpPr>
        <p:spPr>
          <a:xfrm>
            <a:off x="854225" y="140875"/>
            <a:ext cx="7236000" cy="6906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900"/>
              <a:buFont typeface="Arial"/>
              <a:buNone/>
            </a:pPr>
            <a:r>
              <a:rPr b="1" lang="es-ES" sz="2600">
                <a:solidFill>
                  <a:srgbClr val="2F48A7"/>
                </a:solidFill>
                <a:latin typeface="Source Sans Pro"/>
                <a:ea typeface="Source Sans Pro"/>
                <a:cs typeface="Source Sans Pro"/>
                <a:sym typeface="Source Sans Pro"/>
              </a:rPr>
              <a:t>¿Qué puedo configurar como administrador?</a:t>
            </a:r>
            <a:endParaRPr i="0" sz="1400" u="none" cap="none" strike="noStrike">
              <a:solidFill>
                <a:schemeClr val="dk1"/>
              </a:solidFill>
              <a:latin typeface="Source Sans Pro"/>
              <a:ea typeface="Source Sans Pro"/>
              <a:cs typeface="Source Sans Pro"/>
              <a:sym typeface="Source Sans Pro"/>
            </a:endParaRPr>
          </a:p>
        </p:txBody>
      </p:sp>
      <p:sp>
        <p:nvSpPr>
          <p:cNvPr id="105" name="Google Shape;105;g30f86f8a5c3_0_82"/>
          <p:cNvSpPr/>
          <p:nvPr/>
        </p:nvSpPr>
        <p:spPr>
          <a:xfrm>
            <a:off x="938225" y="7540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sp>
        <p:nvSpPr>
          <p:cNvPr id="106" name="Google Shape;106;g30f86f8a5c3_0_82"/>
          <p:cNvSpPr txBox="1"/>
          <p:nvPr/>
        </p:nvSpPr>
        <p:spPr>
          <a:xfrm>
            <a:off x="938225" y="980850"/>
            <a:ext cx="7589700" cy="17757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1200"/>
              </a:spcBef>
              <a:spcAft>
                <a:spcPts val="0"/>
              </a:spcAft>
              <a:buClr>
                <a:schemeClr val="dk1"/>
              </a:buClr>
              <a:buSzPts val="1100"/>
              <a:buFont typeface="Arial"/>
              <a:buNone/>
            </a:pPr>
            <a:r>
              <a:rPr lang="es-ES" sz="1700">
                <a:solidFill>
                  <a:srgbClr val="2F48A7"/>
                </a:solidFill>
                <a:latin typeface="Source Sans Pro"/>
                <a:ea typeface="Source Sans Pro"/>
                <a:cs typeface="Source Sans Pro"/>
                <a:sym typeface="Source Sans Pro"/>
              </a:rPr>
              <a:t>Las configuraciones son muy extensas, pero queremos hacerte saber que están divididas por módulos y opciones, según lo prefieras. Por ejemplo, contamos con configuraciones como Organización, personalización de la plataforma para darle la imagen corporativa deseada, apartados visuales como ocultar el organigrama, configuración del pack de beneficios Buk, entre otros.</a:t>
            </a:r>
            <a:endParaRPr sz="1700">
              <a:solidFill>
                <a:srgbClr val="2F48A7"/>
              </a:solidFill>
              <a:latin typeface="Source Sans Pro"/>
              <a:ea typeface="Source Sans Pro"/>
              <a:cs typeface="Source Sans Pro"/>
              <a:sym typeface="Source Sans Pro"/>
            </a:endParaRPr>
          </a:p>
          <a:p>
            <a:pPr indent="0" lvl="0" marL="0" marR="0" rtl="0" algn="l">
              <a:lnSpc>
                <a:spcPct val="115000"/>
              </a:lnSpc>
              <a:spcBef>
                <a:spcPts val="1200"/>
              </a:spcBef>
              <a:spcAft>
                <a:spcPts val="0"/>
              </a:spcAft>
              <a:buClr>
                <a:schemeClr val="dk1"/>
              </a:buClr>
              <a:buSzPts val="1100"/>
              <a:buFont typeface="Arial"/>
              <a:buNone/>
            </a:pPr>
            <a:r>
              <a:t/>
            </a:r>
            <a:endParaRPr sz="1300">
              <a:solidFill>
                <a:srgbClr val="2F48A7"/>
              </a:solidFill>
            </a:endParaRPr>
          </a:p>
          <a:p>
            <a:pPr indent="0" lvl="0" marL="0" marR="0" rtl="0" algn="l">
              <a:lnSpc>
                <a:spcPct val="115000"/>
              </a:lnSpc>
              <a:spcBef>
                <a:spcPts val="1200"/>
              </a:spcBef>
              <a:spcAft>
                <a:spcPts val="1200"/>
              </a:spcAft>
              <a:buClr>
                <a:srgbClr val="000000"/>
              </a:buClr>
              <a:buSzPts val="1300"/>
              <a:buFont typeface="Arial"/>
              <a:buNone/>
            </a:pPr>
            <a:r>
              <a:t/>
            </a:r>
            <a:endParaRPr b="1" i="0" sz="1400" u="none" cap="none" strike="noStrike">
              <a:solidFill>
                <a:srgbClr val="2F48A7"/>
              </a:solidFill>
              <a:latin typeface="Arial"/>
              <a:ea typeface="Arial"/>
              <a:cs typeface="Arial"/>
              <a:sym typeface="Arial"/>
            </a:endParaRPr>
          </a:p>
        </p:txBody>
      </p:sp>
      <p:pic>
        <p:nvPicPr>
          <p:cNvPr id="107" name="Google Shape;107;g30f86f8a5c3_0_82"/>
          <p:cNvPicPr preferRelativeResize="0"/>
          <p:nvPr/>
        </p:nvPicPr>
        <p:blipFill>
          <a:blip r:embed="rId4">
            <a:alphaModFix/>
          </a:blip>
          <a:stretch>
            <a:fillRect/>
          </a:stretch>
        </p:blipFill>
        <p:spPr>
          <a:xfrm>
            <a:off x="2416188" y="2849950"/>
            <a:ext cx="4311625" cy="1775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1" name="Shape 111"/>
        <p:cNvGrpSpPr/>
        <p:nvPr/>
      </p:nvGrpSpPr>
      <p:grpSpPr>
        <a:xfrm>
          <a:off x="0" y="0"/>
          <a:ext cx="0" cy="0"/>
          <a:chOff x="0" y="0"/>
          <a:chExt cx="0" cy="0"/>
        </a:xfrm>
      </p:grpSpPr>
      <p:sp>
        <p:nvSpPr>
          <p:cNvPr id="112" name="Google Shape;112;g327be7d3a57_0_2"/>
          <p:cNvSpPr txBox="1"/>
          <p:nvPr/>
        </p:nvSpPr>
        <p:spPr>
          <a:xfrm>
            <a:off x="709625" y="600800"/>
            <a:ext cx="7682700" cy="6525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800"/>
              <a:buFont typeface="Arial"/>
              <a:buNone/>
            </a:pPr>
            <a:r>
              <a:rPr b="1" lang="es-ES" sz="3800">
                <a:solidFill>
                  <a:srgbClr val="2B3E72"/>
                </a:solidFill>
                <a:latin typeface="Source Sans Pro"/>
                <a:ea typeface="Source Sans Pro"/>
                <a:cs typeface="Source Sans Pro"/>
                <a:sym typeface="Source Sans Pro"/>
              </a:rPr>
              <a:t>Atributos Personalizados</a:t>
            </a:r>
            <a:endParaRPr b="1" i="0" sz="3800" u="none" cap="none" strike="noStrike">
              <a:solidFill>
                <a:srgbClr val="2B3E72"/>
              </a:solidFill>
              <a:latin typeface="Source Sans Pro"/>
              <a:ea typeface="Source Sans Pro"/>
              <a:cs typeface="Source Sans Pro"/>
              <a:sym typeface="Source Sans Pro"/>
            </a:endParaRPr>
          </a:p>
        </p:txBody>
      </p:sp>
      <p:pic>
        <p:nvPicPr>
          <p:cNvPr id="113" name="Google Shape;113;g327be7d3a57_0_2"/>
          <p:cNvPicPr preferRelativeResize="0"/>
          <p:nvPr/>
        </p:nvPicPr>
        <p:blipFill rotWithShape="1">
          <a:blip r:embed="rId4">
            <a:alphaModFix/>
          </a:blip>
          <a:srcRect b="0" l="0" r="0" t="0"/>
          <a:stretch/>
        </p:blipFill>
        <p:spPr>
          <a:xfrm>
            <a:off x="8090225" y="4577609"/>
            <a:ext cx="685726" cy="289091"/>
          </a:xfrm>
          <a:prstGeom prst="rect">
            <a:avLst/>
          </a:prstGeom>
          <a:noFill/>
          <a:ln>
            <a:noFill/>
          </a:ln>
        </p:spPr>
      </p:pic>
      <p:sp>
        <p:nvSpPr>
          <p:cNvPr id="114" name="Google Shape;114;g327be7d3a57_0_2"/>
          <p:cNvSpPr txBox="1"/>
          <p:nvPr/>
        </p:nvSpPr>
        <p:spPr>
          <a:xfrm>
            <a:off x="938225" y="2164950"/>
            <a:ext cx="3071400" cy="12006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rgbClr val="2B3E72"/>
              </a:buClr>
              <a:buSzPts val="1800"/>
              <a:buFont typeface="Source Sans Pro"/>
              <a:buChar char="●"/>
            </a:pPr>
            <a:r>
              <a:rPr lang="es-ES" sz="2000">
                <a:solidFill>
                  <a:srgbClr val="2B3E72"/>
                </a:solidFill>
                <a:latin typeface="Source Sans Pro"/>
                <a:ea typeface="Source Sans Pro"/>
                <a:cs typeface="Source Sans Pro"/>
                <a:sym typeface="Source Sans Pro"/>
              </a:rPr>
              <a:t>¿Qué hago cuando la información no es la suficiente?</a:t>
            </a:r>
            <a:endParaRPr i="0" sz="2000" u="none" cap="none" strike="noStrike">
              <a:solidFill>
                <a:srgbClr val="2B3E72"/>
              </a:solidFill>
              <a:latin typeface="Source Sans Pro"/>
              <a:ea typeface="Source Sans Pro"/>
              <a:cs typeface="Source Sans Pro"/>
              <a:sym typeface="Source Sans Pro"/>
            </a:endParaRPr>
          </a:p>
        </p:txBody>
      </p:sp>
      <p:pic>
        <p:nvPicPr>
          <p:cNvPr id="115" name="Google Shape;115;g327be7d3a57_0_2"/>
          <p:cNvPicPr preferRelativeResize="0"/>
          <p:nvPr/>
        </p:nvPicPr>
        <p:blipFill>
          <a:blip r:embed="rId5">
            <a:alphaModFix/>
          </a:blip>
          <a:stretch>
            <a:fillRect/>
          </a:stretch>
        </p:blipFill>
        <p:spPr>
          <a:xfrm>
            <a:off x="4162025" y="1405700"/>
            <a:ext cx="3585400" cy="3585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2d628d2dea3_0_6"/>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1" name="Google Shape;121;g2d628d2dea3_0_6"/>
          <p:cNvPicPr preferRelativeResize="0"/>
          <p:nvPr/>
        </p:nvPicPr>
        <p:blipFill rotWithShape="1">
          <a:blip r:embed="rId3">
            <a:alphaModFix/>
          </a:blip>
          <a:srcRect b="0" l="0" r="0" t="0"/>
          <a:stretch/>
        </p:blipFill>
        <p:spPr>
          <a:xfrm>
            <a:off x="8090225" y="4577609"/>
            <a:ext cx="685726" cy="289091"/>
          </a:xfrm>
          <a:prstGeom prst="rect">
            <a:avLst/>
          </a:prstGeom>
          <a:noFill/>
          <a:ln>
            <a:noFill/>
          </a:ln>
        </p:spPr>
      </p:pic>
      <p:sp>
        <p:nvSpPr>
          <p:cNvPr id="122" name="Google Shape;122;g2d628d2dea3_0_6"/>
          <p:cNvSpPr txBox="1"/>
          <p:nvPr/>
        </p:nvSpPr>
        <p:spPr>
          <a:xfrm>
            <a:off x="854225" y="140875"/>
            <a:ext cx="7236000" cy="6906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900"/>
              <a:buFont typeface="Arial"/>
              <a:buNone/>
            </a:pPr>
            <a:r>
              <a:rPr b="1" lang="es-ES" sz="2600">
                <a:solidFill>
                  <a:srgbClr val="2F48A7"/>
                </a:solidFill>
                <a:latin typeface="Source Sans Pro"/>
                <a:ea typeface="Source Sans Pro"/>
                <a:cs typeface="Source Sans Pro"/>
                <a:sym typeface="Source Sans Pro"/>
              </a:rPr>
              <a:t>Atributos Personalizados</a:t>
            </a:r>
            <a:endParaRPr i="0" sz="1400" u="none" cap="none" strike="noStrike">
              <a:solidFill>
                <a:srgbClr val="2F48A7"/>
              </a:solidFill>
              <a:latin typeface="Source Sans Pro"/>
              <a:ea typeface="Source Sans Pro"/>
              <a:cs typeface="Source Sans Pro"/>
              <a:sym typeface="Source Sans Pro"/>
            </a:endParaRPr>
          </a:p>
        </p:txBody>
      </p:sp>
      <p:sp>
        <p:nvSpPr>
          <p:cNvPr id="123" name="Google Shape;123;g2d628d2dea3_0_6"/>
          <p:cNvSpPr/>
          <p:nvPr/>
        </p:nvSpPr>
        <p:spPr>
          <a:xfrm>
            <a:off x="938225" y="7540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2F48A7"/>
              </a:solidFill>
              <a:latin typeface="Source Sans Pro"/>
              <a:ea typeface="Source Sans Pro"/>
              <a:cs typeface="Source Sans Pro"/>
              <a:sym typeface="Source Sans Pro"/>
            </a:endParaRPr>
          </a:p>
        </p:txBody>
      </p:sp>
      <p:sp>
        <p:nvSpPr>
          <p:cNvPr id="124" name="Google Shape;124;g2d628d2dea3_0_6"/>
          <p:cNvSpPr txBox="1"/>
          <p:nvPr/>
        </p:nvSpPr>
        <p:spPr>
          <a:xfrm>
            <a:off x="854225" y="886575"/>
            <a:ext cx="7589700" cy="382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s-ES" sz="1200">
                <a:solidFill>
                  <a:srgbClr val="2F48A7"/>
                </a:solidFill>
                <a:latin typeface="Source Sans Pro"/>
                <a:ea typeface="Source Sans Pro"/>
                <a:cs typeface="Source Sans Pro"/>
                <a:sym typeface="Source Sans Pro"/>
              </a:rPr>
              <a:t>Te preguntarás qué son los atributos personalizados. La manera más clara de explicarlo es responder a la siguiente pregunta: ¿qué ocurre cuando necesitas agregar un dato en un apartado específico, como "Licencia" en la ficha del colaborador? Esta funcionalidad está diseñada para cubrir esa necesidad, permitiéndote crear un dato o, como lo llamamos, un atributo, que facilite el mapeo de esa información.</a:t>
            </a:r>
            <a:endParaRPr sz="1200">
              <a:solidFill>
                <a:srgbClr val="2F48A7"/>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rPr lang="es-ES" sz="1200">
                <a:solidFill>
                  <a:srgbClr val="2F48A7"/>
                </a:solidFill>
                <a:latin typeface="Source Sans Pro"/>
                <a:ea typeface="Source Sans Pro"/>
                <a:cs typeface="Source Sans Pro"/>
                <a:sym typeface="Source Sans Pro"/>
              </a:rPr>
              <a:t>Además, es fundamental saber dónde encontrar estos atributos personalizados. La ruta es la misma que para las configuraciones, y la creación de ellos dependerá de lo que desees agregar.</a:t>
            </a:r>
            <a:endParaRPr sz="1200">
              <a:solidFill>
                <a:srgbClr val="2F48A7"/>
              </a:solidFill>
              <a:latin typeface="Source Sans Pro"/>
              <a:ea typeface="Source Sans Pro"/>
              <a:cs typeface="Source Sans Pro"/>
              <a:sym typeface="Source Sans Pro"/>
            </a:endParaRPr>
          </a:p>
          <a:p>
            <a:pPr indent="0" lvl="0" marL="0" rtl="0" algn="just">
              <a:lnSpc>
                <a:spcPct val="115000"/>
              </a:lnSpc>
              <a:spcBef>
                <a:spcPts val="1200"/>
              </a:spcBef>
              <a:spcAft>
                <a:spcPts val="0"/>
              </a:spcAft>
              <a:buClr>
                <a:schemeClr val="dk1"/>
              </a:buClr>
              <a:buSzPts val="1100"/>
              <a:buFont typeface="Arial"/>
              <a:buNone/>
            </a:pPr>
            <a:r>
              <a:t/>
            </a:r>
            <a:endParaRPr sz="1200">
              <a:solidFill>
                <a:srgbClr val="2F48A7"/>
              </a:solidFill>
              <a:latin typeface="Source Sans Pro"/>
              <a:ea typeface="Source Sans Pro"/>
              <a:cs typeface="Source Sans Pro"/>
              <a:sym typeface="Source Sans Pro"/>
            </a:endParaRPr>
          </a:p>
          <a:p>
            <a:pPr indent="0" lvl="0" marL="0" rtl="0" algn="just">
              <a:lnSpc>
                <a:spcPct val="115000"/>
              </a:lnSpc>
              <a:spcBef>
                <a:spcPts val="1200"/>
              </a:spcBef>
              <a:spcAft>
                <a:spcPts val="0"/>
              </a:spcAft>
              <a:buClr>
                <a:schemeClr val="dk1"/>
              </a:buClr>
              <a:buSzPts val="1100"/>
              <a:buFont typeface="Arial"/>
              <a:buNone/>
            </a:pPr>
            <a:r>
              <a:t/>
            </a:r>
            <a:endParaRPr sz="1200">
              <a:solidFill>
                <a:srgbClr val="2F48A7"/>
              </a:solidFill>
              <a:latin typeface="Source Sans Pro"/>
              <a:ea typeface="Source Sans Pro"/>
              <a:cs typeface="Source Sans Pro"/>
              <a:sym typeface="Source Sans Pro"/>
            </a:endParaRPr>
          </a:p>
          <a:p>
            <a:pPr indent="0" lvl="0" marL="0" marR="0" rtl="0" algn="l">
              <a:lnSpc>
                <a:spcPct val="115000"/>
              </a:lnSpc>
              <a:spcBef>
                <a:spcPts val="1200"/>
              </a:spcBef>
              <a:spcAft>
                <a:spcPts val="1200"/>
              </a:spcAft>
              <a:buClr>
                <a:srgbClr val="000000"/>
              </a:buClr>
              <a:buSzPts val="1300"/>
              <a:buFont typeface="Arial"/>
              <a:buNone/>
            </a:pPr>
            <a:r>
              <a:t/>
            </a:r>
            <a:endParaRPr b="1" i="0" sz="1400" u="none" cap="none" strike="noStrike">
              <a:solidFill>
                <a:srgbClr val="2F48A7"/>
              </a:solidFill>
              <a:latin typeface="Source Sans Pro"/>
              <a:ea typeface="Source Sans Pro"/>
              <a:cs typeface="Source Sans Pro"/>
              <a:sym typeface="Source Sans Pro"/>
            </a:endParaRPr>
          </a:p>
        </p:txBody>
      </p:sp>
      <p:pic>
        <p:nvPicPr>
          <p:cNvPr id="125" name="Google Shape;125;g2d628d2dea3_0_6"/>
          <p:cNvPicPr preferRelativeResize="0"/>
          <p:nvPr/>
        </p:nvPicPr>
        <p:blipFill>
          <a:blip r:embed="rId4">
            <a:alphaModFix/>
          </a:blip>
          <a:stretch>
            <a:fillRect/>
          </a:stretch>
        </p:blipFill>
        <p:spPr>
          <a:xfrm>
            <a:off x="3172238" y="2507975"/>
            <a:ext cx="3104326" cy="1518186"/>
          </a:xfrm>
          <a:prstGeom prst="rect">
            <a:avLst/>
          </a:prstGeom>
          <a:noFill/>
          <a:ln cap="flat" cmpd="sng" w="9525">
            <a:solidFill>
              <a:srgbClr val="2F48A7"/>
            </a:solidFill>
            <a:prstDash val="solid"/>
            <a:round/>
            <a:headEnd len="sm" w="sm" type="none"/>
            <a:tailEnd len="sm" w="sm" type="none"/>
          </a:ln>
        </p:spPr>
      </p:pic>
      <p:pic>
        <p:nvPicPr>
          <p:cNvPr id="126" name="Google Shape;126;g2d628d2dea3_0_6"/>
          <p:cNvPicPr preferRelativeResize="0"/>
          <p:nvPr/>
        </p:nvPicPr>
        <p:blipFill>
          <a:blip r:embed="rId5">
            <a:alphaModFix/>
          </a:blip>
          <a:stretch>
            <a:fillRect/>
          </a:stretch>
        </p:blipFill>
        <p:spPr>
          <a:xfrm>
            <a:off x="3539588" y="3215296"/>
            <a:ext cx="2369650" cy="1703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2d628d2dea3_0_18"/>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2" name="Google Shape;132;g2d628d2dea3_0_18"/>
          <p:cNvPicPr preferRelativeResize="0"/>
          <p:nvPr/>
        </p:nvPicPr>
        <p:blipFill rotWithShape="1">
          <a:blip r:embed="rId3">
            <a:alphaModFix/>
          </a:blip>
          <a:srcRect b="0" l="0" r="0" t="0"/>
          <a:stretch/>
        </p:blipFill>
        <p:spPr>
          <a:xfrm>
            <a:off x="8090225" y="4577609"/>
            <a:ext cx="685726" cy="289091"/>
          </a:xfrm>
          <a:prstGeom prst="rect">
            <a:avLst/>
          </a:prstGeom>
          <a:noFill/>
          <a:ln>
            <a:noFill/>
          </a:ln>
        </p:spPr>
      </p:pic>
      <p:sp>
        <p:nvSpPr>
          <p:cNvPr id="133" name="Google Shape;133;g2d628d2dea3_0_18"/>
          <p:cNvSpPr txBox="1"/>
          <p:nvPr/>
        </p:nvSpPr>
        <p:spPr>
          <a:xfrm>
            <a:off x="854225" y="140875"/>
            <a:ext cx="7236000" cy="6906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900"/>
              <a:buFont typeface="Arial"/>
              <a:buNone/>
            </a:pPr>
            <a:r>
              <a:rPr b="1" lang="es-ES" sz="2600">
                <a:solidFill>
                  <a:srgbClr val="2F48A7"/>
                </a:solidFill>
                <a:latin typeface="Source Sans Pro"/>
                <a:ea typeface="Source Sans Pro"/>
                <a:cs typeface="Source Sans Pro"/>
                <a:sym typeface="Source Sans Pro"/>
              </a:rPr>
              <a:t>Atributos Personalizados</a:t>
            </a:r>
            <a:endParaRPr i="0" sz="1400" u="none" cap="none" strike="noStrike">
              <a:solidFill>
                <a:srgbClr val="2F48A7"/>
              </a:solidFill>
              <a:latin typeface="Source Sans Pro"/>
              <a:ea typeface="Source Sans Pro"/>
              <a:cs typeface="Source Sans Pro"/>
              <a:sym typeface="Source Sans Pro"/>
            </a:endParaRPr>
          </a:p>
        </p:txBody>
      </p:sp>
      <p:sp>
        <p:nvSpPr>
          <p:cNvPr id="134" name="Google Shape;134;g2d628d2dea3_0_18"/>
          <p:cNvSpPr/>
          <p:nvPr/>
        </p:nvSpPr>
        <p:spPr>
          <a:xfrm>
            <a:off x="938225" y="6778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2F48A7"/>
              </a:solidFill>
              <a:latin typeface="Source Sans Pro"/>
              <a:ea typeface="Source Sans Pro"/>
              <a:cs typeface="Source Sans Pro"/>
              <a:sym typeface="Source Sans Pro"/>
            </a:endParaRPr>
          </a:p>
        </p:txBody>
      </p:sp>
      <p:sp>
        <p:nvSpPr>
          <p:cNvPr id="135" name="Google Shape;135;g2d628d2dea3_0_18"/>
          <p:cNvSpPr txBox="1"/>
          <p:nvPr/>
        </p:nvSpPr>
        <p:spPr>
          <a:xfrm>
            <a:off x="854225" y="810375"/>
            <a:ext cx="7589700" cy="3828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es-ES" sz="1100">
                <a:solidFill>
                  <a:srgbClr val="2F48A7"/>
                </a:solidFill>
                <a:latin typeface="Source Sans Pro"/>
                <a:ea typeface="Source Sans Pro"/>
                <a:cs typeface="Source Sans Pro"/>
                <a:sym typeface="Source Sans Pro"/>
              </a:rPr>
              <a:t>Como hemos mencionado, es importante destacar que en este apartado encontraremos dos conceptos generales: las entidades y el atributo personalizado.</a:t>
            </a:r>
            <a:endParaRPr sz="1100">
              <a:solidFill>
                <a:srgbClr val="2F48A7"/>
              </a:solidFill>
              <a:latin typeface="Source Sans Pro"/>
              <a:ea typeface="Source Sans Pro"/>
              <a:cs typeface="Source Sans Pro"/>
              <a:sym typeface="Source Sans Pro"/>
            </a:endParaRPr>
          </a:p>
          <a:p>
            <a:pPr indent="0" lvl="0" marL="0" rtl="0" algn="just">
              <a:lnSpc>
                <a:spcPct val="115000"/>
              </a:lnSpc>
              <a:spcBef>
                <a:spcPts val="1200"/>
              </a:spcBef>
              <a:spcAft>
                <a:spcPts val="0"/>
              </a:spcAft>
              <a:buClr>
                <a:schemeClr val="dk1"/>
              </a:buClr>
              <a:buSzPts val="1100"/>
              <a:buFont typeface="Arial"/>
              <a:buNone/>
            </a:pPr>
            <a:r>
              <a:rPr b="1" lang="es-ES" sz="1100">
                <a:solidFill>
                  <a:srgbClr val="FFB202"/>
                </a:solidFill>
                <a:latin typeface="Source Sans Pro"/>
                <a:ea typeface="Source Sans Pro"/>
                <a:cs typeface="Source Sans Pro"/>
                <a:sym typeface="Source Sans Pro"/>
              </a:rPr>
              <a:t>Entidades:</a:t>
            </a:r>
            <a:r>
              <a:rPr lang="es-ES" sz="1100">
                <a:solidFill>
                  <a:srgbClr val="2F48A7"/>
                </a:solidFill>
                <a:latin typeface="Source Sans Pro"/>
                <a:ea typeface="Source Sans Pro"/>
                <a:cs typeface="Source Sans Pro"/>
                <a:sym typeface="Source Sans Pro"/>
              </a:rPr>
              <a:t> Este apartado nos permite definir dónde queremos crear el atributo, por ejemplo, si se trata de un atributo de selección, de postulante, o en la ficha del colaborador, trabajo, empresa, etc.</a:t>
            </a:r>
            <a:endParaRPr sz="1100">
              <a:solidFill>
                <a:srgbClr val="2F48A7"/>
              </a:solidFill>
              <a:latin typeface="Source Sans Pro"/>
              <a:ea typeface="Source Sans Pro"/>
              <a:cs typeface="Source Sans Pro"/>
              <a:sym typeface="Source Sans Pro"/>
            </a:endParaRPr>
          </a:p>
          <a:p>
            <a:pPr indent="0" lvl="0" marL="0" rtl="0" algn="just">
              <a:lnSpc>
                <a:spcPct val="115000"/>
              </a:lnSpc>
              <a:spcBef>
                <a:spcPts val="1200"/>
              </a:spcBef>
              <a:spcAft>
                <a:spcPts val="0"/>
              </a:spcAft>
              <a:buClr>
                <a:schemeClr val="dk1"/>
              </a:buClr>
              <a:buSzPts val="1100"/>
              <a:buFont typeface="Arial"/>
              <a:buNone/>
            </a:pPr>
            <a:r>
              <a:rPr b="1" lang="es-ES" sz="1100">
                <a:solidFill>
                  <a:srgbClr val="FFB202"/>
                </a:solidFill>
                <a:latin typeface="Source Sans Pro"/>
                <a:ea typeface="Source Sans Pro"/>
                <a:cs typeface="Source Sans Pro"/>
                <a:sym typeface="Source Sans Pro"/>
              </a:rPr>
              <a:t>Atributo Personalizado:</a:t>
            </a:r>
            <a:r>
              <a:rPr lang="es-ES" sz="1100">
                <a:solidFill>
                  <a:srgbClr val="2F48A7"/>
                </a:solidFill>
                <a:latin typeface="Source Sans Pro"/>
                <a:ea typeface="Source Sans Pro"/>
                <a:cs typeface="Source Sans Pro"/>
                <a:sym typeface="Source Sans Pro"/>
              </a:rPr>
              <a:t> Es el dato que queremos crear. Una vez que tengamos claro en qué tipo de entidad debe ser creado, simplemente podremos definir el nombre de dicho apartado.</a:t>
            </a:r>
            <a:endParaRPr sz="1100">
              <a:solidFill>
                <a:srgbClr val="2F48A7"/>
              </a:solidFill>
              <a:latin typeface="Source Sans Pro"/>
              <a:ea typeface="Source Sans Pro"/>
              <a:cs typeface="Source Sans Pro"/>
              <a:sym typeface="Source Sans Pro"/>
            </a:endParaRPr>
          </a:p>
          <a:p>
            <a:pPr indent="0" lvl="0" marL="0" rtl="0" algn="just">
              <a:lnSpc>
                <a:spcPct val="115000"/>
              </a:lnSpc>
              <a:spcBef>
                <a:spcPts val="1200"/>
              </a:spcBef>
              <a:spcAft>
                <a:spcPts val="0"/>
              </a:spcAft>
              <a:buClr>
                <a:schemeClr val="dk1"/>
              </a:buClr>
              <a:buSzPts val="1100"/>
              <a:buFont typeface="Arial"/>
              <a:buNone/>
            </a:pPr>
            <a:r>
              <a:rPr b="1" lang="es-ES" sz="1100">
                <a:solidFill>
                  <a:srgbClr val="FFB202"/>
                </a:solidFill>
                <a:latin typeface="Source Sans Pro"/>
                <a:ea typeface="Source Sans Pro"/>
                <a:cs typeface="Source Sans Pro"/>
                <a:sym typeface="Source Sans Pro"/>
              </a:rPr>
              <a:t>Tipo de Atributo:</a:t>
            </a:r>
            <a:r>
              <a:rPr lang="es-ES" sz="1100">
                <a:solidFill>
                  <a:srgbClr val="2F48A7"/>
                </a:solidFill>
                <a:latin typeface="Source Sans Pro"/>
                <a:ea typeface="Source Sans Pro"/>
                <a:cs typeface="Source Sans Pro"/>
                <a:sym typeface="Source Sans Pro"/>
              </a:rPr>
              <a:t> Esta opción nos permitirá seleccionar el tipo de dato que queremos solicitar, ya sea lista, archivo, texto o numérico.</a:t>
            </a:r>
            <a:endParaRPr sz="1100">
              <a:solidFill>
                <a:srgbClr val="2F48A7"/>
              </a:solidFill>
              <a:latin typeface="Source Sans Pro"/>
              <a:ea typeface="Source Sans Pro"/>
              <a:cs typeface="Source Sans Pro"/>
              <a:sym typeface="Source Sans Pro"/>
            </a:endParaRPr>
          </a:p>
          <a:p>
            <a:pPr indent="0" lvl="0" marL="0" rtl="0" algn="l">
              <a:lnSpc>
                <a:spcPct val="115000"/>
              </a:lnSpc>
              <a:spcBef>
                <a:spcPts val="1200"/>
              </a:spcBef>
              <a:spcAft>
                <a:spcPts val="1200"/>
              </a:spcAft>
              <a:buNone/>
            </a:pPr>
            <a:r>
              <a:t/>
            </a:r>
            <a:endParaRPr sz="1100">
              <a:solidFill>
                <a:srgbClr val="2F48A7"/>
              </a:solidFill>
              <a:latin typeface="Source Sans Pro"/>
              <a:ea typeface="Source Sans Pro"/>
              <a:cs typeface="Source Sans Pro"/>
              <a:sym typeface="Source Sans Pro"/>
            </a:endParaRPr>
          </a:p>
        </p:txBody>
      </p:sp>
      <p:pic>
        <p:nvPicPr>
          <p:cNvPr id="136" name="Google Shape;136;g2d628d2dea3_0_18"/>
          <p:cNvPicPr preferRelativeResize="0"/>
          <p:nvPr/>
        </p:nvPicPr>
        <p:blipFill>
          <a:blip r:embed="rId4">
            <a:alphaModFix/>
          </a:blip>
          <a:stretch>
            <a:fillRect/>
          </a:stretch>
        </p:blipFill>
        <p:spPr>
          <a:xfrm>
            <a:off x="1878700" y="2938221"/>
            <a:ext cx="5386600" cy="2087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