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66">
          <p15:clr>
            <a:srgbClr val="A4A3A4"/>
          </p15:clr>
        </p15:guide>
        <p15:guide id="2" pos="5528">
          <p15:clr>
            <a:srgbClr val="9AA0A6"/>
          </p15:clr>
        </p15:guide>
        <p15:guide id="3" pos="591">
          <p15:clr>
            <a:srgbClr val="9AA0A6"/>
          </p15:clr>
        </p15:guide>
        <p15:guide id="4" orient="horz" pos="177">
          <p15:clr>
            <a:srgbClr val="9AA0A6"/>
          </p15:clr>
        </p15:guide>
        <p15:guide id="5" pos="792">
          <p15:clr>
            <a:srgbClr val="9AA0A6"/>
          </p15:clr>
        </p15:guide>
        <p15:guide id="6" orient="horz" pos="355">
          <p15:clr>
            <a:srgbClr val="9AA0A6"/>
          </p15:clr>
        </p15:guide>
        <p15:guide id="7" orient="horz" pos="2884">
          <p15:clr>
            <a:srgbClr val="9AA0A6"/>
          </p15:clr>
        </p15:guide>
        <p15:guide id="8" orient="horz" pos="2073">
          <p15:clr>
            <a:srgbClr val="9AA0A6"/>
          </p15:clr>
        </p15:guide>
        <p15:guide id="9" orient="horz" pos="1080">
          <p15:clr>
            <a:srgbClr val="9AA0A6"/>
          </p15:clr>
        </p15:guide>
        <p15:guide id="10" orient="horz" pos="85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66" orient="horz"/>
        <p:guide pos="5528"/>
        <p:guide pos="591"/>
        <p:guide pos="177" orient="horz"/>
        <p:guide pos="792"/>
        <p:guide pos="355" orient="horz"/>
        <p:guide pos="2884" orient="horz"/>
        <p:guide pos="2073" orient="horz"/>
        <p:guide pos="1080" orient="horz"/>
        <p:guide pos="85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2e9c65e11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2e9c65e11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2e9c65e11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2e9c65e11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2e9c65e11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2e9c65e11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2e9c65e11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2e9c65e11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95c5c13f8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95c5c13f8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2768c4c3ea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2768c4c3ea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2e0eb1b8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2e0eb1b8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2768c4c3ea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2768c4c3ea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95c5c13f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95c5c13f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2768c4c3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2768c4c3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856efd912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856efd912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857a48ce3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857a48ce3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857a48ce3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857a48ce3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2768c4c3ea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2768c4c3e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2e9c65e11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2e9c65e11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2e9c65e11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2e9c65e11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2e9c65e11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2e9c65e11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5.jp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4.png"/><Relationship Id="rId5"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4.png"/><Relationship Id="rId5"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hyperlink" Target="https://forms.gle/JVK1b7F311eXUHsu9" TargetMode="External"/><Relationship Id="rId5" Type="http://schemas.openxmlformats.org/officeDocument/2006/relationships/image" Target="../media/image4.png"/><Relationship Id="rId6" Type="http://schemas.openxmlformats.org/officeDocument/2006/relationships/image" Target="../media/image31.png"/><Relationship Id="rId7"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6.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572550" y="2011500"/>
            <a:ext cx="6816300" cy="1120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Configuraciones iniciales</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FBBF3D"/>
                </a:solidFill>
                <a:latin typeface="Source Sans Pro"/>
                <a:ea typeface="Source Sans Pro"/>
                <a:cs typeface="Source Sans Pro"/>
                <a:sym typeface="Source Sans Pro"/>
              </a:rPr>
              <a:t>Módulo LMS</a:t>
            </a:r>
            <a:endParaRPr sz="3800">
              <a:solidFill>
                <a:srgbClr val="FBBF3D"/>
              </a:solidFill>
              <a:latin typeface="Source Sans Pro"/>
              <a:ea typeface="Source Sans Pro"/>
              <a:cs typeface="Source Sans Pro"/>
              <a:sym typeface="Source Sans Pro"/>
            </a:endParaRPr>
          </a:p>
        </p:txBody>
      </p:sp>
      <p:pic>
        <p:nvPicPr>
          <p:cNvPr id="55" name="Google Shape;55;p13"/>
          <p:cNvPicPr preferRelativeResize="0"/>
          <p:nvPr/>
        </p:nvPicPr>
        <p:blipFill>
          <a:blip r:embed="rId4">
            <a:alphaModFix/>
          </a:blip>
          <a:stretch>
            <a:fillRect/>
          </a:stretch>
        </p:blipFill>
        <p:spPr>
          <a:xfrm>
            <a:off x="7112460" y="4405000"/>
            <a:ext cx="1663489" cy="461700"/>
          </a:xfrm>
          <a:prstGeom prst="rect">
            <a:avLst/>
          </a:prstGeom>
          <a:noFill/>
          <a:ln>
            <a:noFill/>
          </a:ln>
        </p:spPr>
      </p:pic>
      <p:pic>
        <p:nvPicPr>
          <p:cNvPr id="56" name="Google Shape;56;p13"/>
          <p:cNvPicPr preferRelativeResize="0"/>
          <p:nvPr/>
        </p:nvPicPr>
        <p:blipFill rotWithShape="1">
          <a:blip r:embed="rId5">
            <a:alphaModFix/>
          </a:blip>
          <a:srcRect b="0" l="0" r="0" t="0"/>
          <a:stretch/>
        </p:blipFill>
        <p:spPr>
          <a:xfrm>
            <a:off x="6152475" y="402348"/>
            <a:ext cx="2068450" cy="151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txBox="1"/>
          <p:nvPr/>
        </p:nvSpPr>
        <p:spPr>
          <a:xfrm>
            <a:off x="1161250" y="563100"/>
            <a:ext cx="6098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Categorías y campos customizados</a:t>
            </a:r>
            <a:endParaRPr b="1" sz="2600">
              <a:solidFill>
                <a:srgbClr val="2F48A7"/>
              </a:solidFill>
              <a:latin typeface="Source Sans Pro"/>
              <a:ea typeface="Source Sans Pro"/>
              <a:cs typeface="Source Sans Pro"/>
              <a:sym typeface="Source Sans Pro"/>
            </a:endParaRPr>
          </a:p>
        </p:txBody>
      </p:sp>
      <p:pic>
        <p:nvPicPr>
          <p:cNvPr id="161" name="Google Shape;161;p22"/>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62" name="Google Shape;162;p22"/>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txBox="1"/>
          <p:nvPr/>
        </p:nvSpPr>
        <p:spPr>
          <a:xfrm>
            <a:off x="1161250" y="1234450"/>
            <a:ext cx="7378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F48A7"/>
                </a:solidFill>
                <a:highlight>
                  <a:schemeClr val="lt1"/>
                </a:highlight>
                <a:latin typeface="Source Sans Pro"/>
                <a:ea typeface="Source Sans Pro"/>
                <a:cs typeface="Source Sans Pro"/>
                <a:sym typeface="Source Sans Pro"/>
              </a:rPr>
              <a:t>Su alcance se limita a los usuarios con el rol de "Super admin" en la plataforma, quienes son los únicos autorizados para implementar este procedimiento. Cabe destacar que los campos customizados son elementos de segmentación que agrupan cursos, colaboradores e instancias sin opciones predefinidas, diferenciándose de las categorías customizadas, las cuales sí incluyen opciones específicas.</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p:txBody>
      </p:sp>
      <p:pic>
        <p:nvPicPr>
          <p:cNvPr id="164" name="Google Shape;164;p22"/>
          <p:cNvPicPr preferRelativeResize="0"/>
          <p:nvPr/>
        </p:nvPicPr>
        <p:blipFill>
          <a:blip r:embed="rId4">
            <a:alphaModFix/>
          </a:blip>
          <a:stretch>
            <a:fillRect/>
          </a:stretch>
        </p:blipFill>
        <p:spPr>
          <a:xfrm>
            <a:off x="4943575" y="2425375"/>
            <a:ext cx="3690485" cy="1730426"/>
          </a:xfrm>
          <a:prstGeom prst="rect">
            <a:avLst/>
          </a:prstGeom>
          <a:noFill/>
          <a:ln>
            <a:noFill/>
          </a:ln>
        </p:spPr>
      </p:pic>
      <p:pic>
        <p:nvPicPr>
          <p:cNvPr id="165" name="Google Shape;165;p22"/>
          <p:cNvPicPr preferRelativeResize="0"/>
          <p:nvPr/>
        </p:nvPicPr>
        <p:blipFill>
          <a:blip r:embed="rId5">
            <a:alphaModFix/>
          </a:blip>
          <a:stretch>
            <a:fillRect/>
          </a:stretch>
        </p:blipFill>
        <p:spPr>
          <a:xfrm>
            <a:off x="739575" y="2425386"/>
            <a:ext cx="3983700" cy="1730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txBox="1"/>
          <p:nvPr/>
        </p:nvSpPr>
        <p:spPr>
          <a:xfrm>
            <a:off x="1161250" y="563100"/>
            <a:ext cx="6098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Integraciones</a:t>
            </a:r>
            <a:endParaRPr b="1" sz="2600">
              <a:solidFill>
                <a:srgbClr val="2F48A7"/>
              </a:solidFill>
              <a:latin typeface="Source Sans Pro"/>
              <a:ea typeface="Source Sans Pro"/>
              <a:cs typeface="Source Sans Pro"/>
              <a:sym typeface="Source Sans Pro"/>
            </a:endParaRPr>
          </a:p>
        </p:txBody>
      </p:sp>
      <p:pic>
        <p:nvPicPr>
          <p:cNvPr id="172" name="Google Shape;172;p23"/>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73" name="Google Shape;173;p23"/>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txBox="1"/>
          <p:nvPr/>
        </p:nvSpPr>
        <p:spPr>
          <a:xfrm>
            <a:off x="1161250" y="1234450"/>
            <a:ext cx="7378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F48A7"/>
                </a:solidFill>
                <a:highlight>
                  <a:schemeClr val="lt1"/>
                </a:highlight>
                <a:latin typeface="Source Sans Pro"/>
                <a:ea typeface="Source Sans Pro"/>
                <a:cs typeface="Source Sans Pro"/>
                <a:sym typeface="Source Sans Pro"/>
              </a:rPr>
              <a:t>Este apartado sirve para configurar integraciones como SSO (Auth0, Google, Azure Active Directory, Facebook, Key Cloak), sincronización de usuarios (Buk), soporte (Intercom, WhatsApp), y acceso a catálogos de cursos externos (Udemy, Coursera). También aborda funciones específicas como instancias públicas para cursos Bukplay, cumplimiento normativo (Constancias SIRCE), y herramientas avanzadas como Buk Copilot.</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p:txBody>
      </p:sp>
      <p:pic>
        <p:nvPicPr>
          <p:cNvPr id="175" name="Google Shape;175;p23"/>
          <p:cNvPicPr preferRelativeResize="0"/>
          <p:nvPr/>
        </p:nvPicPr>
        <p:blipFill>
          <a:blip r:embed="rId4">
            <a:alphaModFix/>
          </a:blip>
          <a:stretch>
            <a:fillRect/>
          </a:stretch>
        </p:blipFill>
        <p:spPr>
          <a:xfrm>
            <a:off x="1969875" y="2072200"/>
            <a:ext cx="5590117" cy="2649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txBox="1"/>
          <p:nvPr/>
        </p:nvSpPr>
        <p:spPr>
          <a:xfrm>
            <a:off x="1161250" y="563100"/>
            <a:ext cx="6098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Correos</a:t>
            </a:r>
            <a:endParaRPr b="1" sz="2600">
              <a:solidFill>
                <a:srgbClr val="2F48A7"/>
              </a:solidFill>
              <a:latin typeface="Source Sans Pro"/>
              <a:ea typeface="Source Sans Pro"/>
              <a:cs typeface="Source Sans Pro"/>
              <a:sym typeface="Source Sans Pro"/>
            </a:endParaRPr>
          </a:p>
        </p:txBody>
      </p:sp>
      <p:pic>
        <p:nvPicPr>
          <p:cNvPr id="182" name="Google Shape;182;p24"/>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83" name="Google Shape;183;p24"/>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txBox="1"/>
          <p:nvPr/>
        </p:nvSpPr>
        <p:spPr>
          <a:xfrm>
            <a:off x="1161250" y="1234450"/>
            <a:ext cx="7378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F48A7"/>
                </a:solidFill>
                <a:highlight>
                  <a:schemeClr val="lt1"/>
                </a:highlight>
                <a:latin typeface="Source Sans Pro"/>
                <a:ea typeface="Source Sans Pro"/>
                <a:cs typeface="Source Sans Pro"/>
                <a:sym typeface="Source Sans Pro"/>
              </a:rPr>
              <a:t>Aquí tienes la personalización de correos de inscripción, recordatorios y además de la automatización de envíos. La periodicidad de correos recordatorios es cada 2 días durante 10 días y no puede modificarse.</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p:txBody>
      </p:sp>
      <p:sp>
        <p:nvSpPr>
          <p:cNvPr id="185" name="Google Shape;185;p24"/>
          <p:cNvSpPr txBox="1"/>
          <p:nvPr/>
        </p:nvSpPr>
        <p:spPr>
          <a:xfrm>
            <a:off x="3798800" y="4403900"/>
            <a:ext cx="4170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00">
                <a:solidFill>
                  <a:srgbClr val="324F9D"/>
                </a:solidFill>
                <a:latin typeface="Source Sans Pro"/>
                <a:ea typeface="Source Sans Pro"/>
                <a:cs typeface="Source Sans Pro"/>
                <a:sym typeface="Source Sans Pro"/>
              </a:rPr>
              <a:t>Recuerda: Cada 2 días hábiles, envía un total de 3 a 4 correos recordatorios a los colaboradores </a:t>
            </a:r>
            <a:endParaRPr i="1" sz="800">
              <a:solidFill>
                <a:srgbClr val="324F9D"/>
              </a:solidFill>
              <a:latin typeface="Source Sans Pro"/>
              <a:ea typeface="Source Sans Pro"/>
              <a:cs typeface="Source Sans Pro"/>
              <a:sym typeface="Source Sans Pro"/>
            </a:endParaRPr>
          </a:p>
          <a:p>
            <a:pPr indent="0" lvl="0" marL="0" rtl="0" algn="l">
              <a:spcBef>
                <a:spcPts val="0"/>
              </a:spcBef>
              <a:spcAft>
                <a:spcPts val="0"/>
              </a:spcAft>
              <a:buNone/>
            </a:pPr>
            <a:r>
              <a:rPr i="1" lang="en" sz="800">
                <a:solidFill>
                  <a:srgbClr val="324F9D"/>
                </a:solidFill>
                <a:latin typeface="Source Sans Pro"/>
                <a:ea typeface="Source Sans Pro"/>
                <a:cs typeface="Source Sans Pro"/>
                <a:sym typeface="Source Sans Pro"/>
              </a:rPr>
              <a:t>que no hayan finalizado el curso, ruta de aprendizaje o no hayan respondido alguna encuesta o </a:t>
            </a:r>
            <a:endParaRPr i="1" sz="800">
              <a:solidFill>
                <a:srgbClr val="324F9D"/>
              </a:solidFill>
              <a:latin typeface="Source Sans Pro"/>
              <a:ea typeface="Source Sans Pro"/>
              <a:cs typeface="Source Sans Pro"/>
              <a:sym typeface="Source Sans Pro"/>
            </a:endParaRPr>
          </a:p>
          <a:p>
            <a:pPr indent="0" lvl="0" marL="0" rtl="0" algn="l">
              <a:spcBef>
                <a:spcPts val="0"/>
              </a:spcBef>
              <a:spcAft>
                <a:spcPts val="0"/>
              </a:spcAft>
              <a:buNone/>
            </a:pPr>
            <a:r>
              <a:rPr i="1" lang="en" sz="800">
                <a:solidFill>
                  <a:srgbClr val="324F9D"/>
                </a:solidFill>
                <a:latin typeface="Source Sans Pro"/>
                <a:ea typeface="Source Sans Pro"/>
                <a:cs typeface="Source Sans Pro"/>
                <a:sym typeface="Source Sans Pro"/>
              </a:rPr>
              <a:t>evaluación de curso presencial.</a:t>
            </a:r>
            <a:endParaRPr i="1" sz="800">
              <a:solidFill>
                <a:srgbClr val="324F9D"/>
              </a:solidFill>
              <a:latin typeface="Source Sans Pro"/>
              <a:ea typeface="Source Sans Pro"/>
              <a:cs typeface="Source Sans Pro"/>
              <a:sym typeface="Source Sans Pro"/>
            </a:endParaRPr>
          </a:p>
        </p:txBody>
      </p:sp>
      <p:pic>
        <p:nvPicPr>
          <p:cNvPr id="186" name="Google Shape;186;p24"/>
          <p:cNvPicPr preferRelativeResize="0"/>
          <p:nvPr/>
        </p:nvPicPr>
        <p:blipFill>
          <a:blip r:embed="rId4">
            <a:alphaModFix/>
          </a:blip>
          <a:stretch>
            <a:fillRect/>
          </a:stretch>
        </p:blipFill>
        <p:spPr>
          <a:xfrm>
            <a:off x="5305600" y="2135018"/>
            <a:ext cx="3562799" cy="1634056"/>
          </a:xfrm>
          <a:prstGeom prst="rect">
            <a:avLst/>
          </a:prstGeom>
          <a:noFill/>
          <a:ln>
            <a:noFill/>
          </a:ln>
        </p:spPr>
      </p:pic>
      <p:pic>
        <p:nvPicPr>
          <p:cNvPr id="187" name="Google Shape;187;p24"/>
          <p:cNvPicPr preferRelativeResize="0"/>
          <p:nvPr/>
        </p:nvPicPr>
        <p:blipFill>
          <a:blip r:embed="rId5">
            <a:alphaModFix/>
          </a:blip>
          <a:stretch>
            <a:fillRect/>
          </a:stretch>
        </p:blipFill>
        <p:spPr>
          <a:xfrm>
            <a:off x="739600" y="2135025"/>
            <a:ext cx="4316799" cy="1857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txBox="1"/>
          <p:nvPr/>
        </p:nvSpPr>
        <p:spPr>
          <a:xfrm>
            <a:off x="1161250" y="563100"/>
            <a:ext cx="6098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Administradores</a:t>
            </a:r>
            <a:endParaRPr b="1" sz="2600">
              <a:solidFill>
                <a:srgbClr val="2F48A7"/>
              </a:solidFill>
              <a:latin typeface="Source Sans Pro"/>
              <a:ea typeface="Source Sans Pro"/>
              <a:cs typeface="Source Sans Pro"/>
              <a:sym typeface="Source Sans Pro"/>
            </a:endParaRPr>
          </a:p>
        </p:txBody>
      </p:sp>
      <p:pic>
        <p:nvPicPr>
          <p:cNvPr id="194" name="Google Shape;194;p25"/>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95" name="Google Shape;195;p25"/>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txBox="1"/>
          <p:nvPr/>
        </p:nvSpPr>
        <p:spPr>
          <a:xfrm>
            <a:off x="1161250" y="1234450"/>
            <a:ext cx="7378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F48A7"/>
                </a:solidFill>
                <a:highlight>
                  <a:schemeClr val="lt1"/>
                </a:highlight>
                <a:latin typeface="Source Sans Pro"/>
                <a:ea typeface="Source Sans Pro"/>
                <a:cs typeface="Source Sans Pro"/>
                <a:sym typeface="Source Sans Pro"/>
              </a:rPr>
              <a:t>Es importante señalar que solo los Superadministradores pueden realizar esta tarea. Además, los usuarios a designar como administradores deben haber sido previamente creados como colaboradores o jefes en el sistema.</a:t>
            </a:r>
            <a:endParaRPr sz="1000">
              <a:solidFill>
                <a:schemeClr val="dk1"/>
              </a:solidFill>
              <a:highlight>
                <a:schemeClr val="lt1"/>
              </a:highlight>
              <a:latin typeface="Source Sans Pro"/>
              <a:ea typeface="Source Sans Pro"/>
              <a:cs typeface="Source Sans Pro"/>
              <a:sym typeface="Source Sans Pro"/>
            </a:endParaRPr>
          </a:p>
        </p:txBody>
      </p:sp>
      <p:pic>
        <p:nvPicPr>
          <p:cNvPr id="197" name="Google Shape;197;p25"/>
          <p:cNvPicPr preferRelativeResize="0"/>
          <p:nvPr/>
        </p:nvPicPr>
        <p:blipFill>
          <a:blip r:embed="rId4">
            <a:alphaModFix/>
          </a:blip>
          <a:stretch>
            <a:fillRect/>
          </a:stretch>
        </p:blipFill>
        <p:spPr>
          <a:xfrm>
            <a:off x="2566575" y="1813400"/>
            <a:ext cx="3666475" cy="1709224"/>
          </a:xfrm>
          <a:prstGeom prst="rect">
            <a:avLst/>
          </a:prstGeom>
          <a:noFill/>
          <a:ln>
            <a:noFill/>
          </a:ln>
        </p:spPr>
      </p:pic>
      <p:sp>
        <p:nvSpPr>
          <p:cNvPr id="198" name="Google Shape;198;p25"/>
          <p:cNvSpPr txBox="1"/>
          <p:nvPr/>
        </p:nvSpPr>
        <p:spPr>
          <a:xfrm>
            <a:off x="647150" y="3748375"/>
            <a:ext cx="7278300" cy="1085400"/>
          </a:xfrm>
          <a:prstGeom prst="rect">
            <a:avLst/>
          </a:prstGeom>
          <a:noFill/>
          <a:ln>
            <a:noFill/>
          </a:ln>
        </p:spPr>
        <p:txBody>
          <a:bodyPr anchorCtr="0" anchor="t" bIns="91425" lIns="91425" spcFirstLastPara="1" rIns="91425" wrap="square" tIns="91425">
            <a:spAutoFit/>
          </a:bodyPr>
          <a:lstStyle/>
          <a:p>
            <a:pPr indent="-282575" lvl="0" marL="647700" rtl="0" algn="l">
              <a:lnSpc>
                <a:spcPct val="115000"/>
              </a:lnSpc>
              <a:spcBef>
                <a:spcPts val="1500"/>
              </a:spcBef>
              <a:spcAft>
                <a:spcPts val="0"/>
              </a:spcAft>
              <a:buClr>
                <a:schemeClr val="dk1"/>
              </a:buClr>
              <a:buSzPts val="850"/>
              <a:buChar char="●"/>
            </a:pPr>
            <a:r>
              <a:rPr lang="en" sz="850">
                <a:solidFill>
                  <a:srgbClr val="2F4DAA"/>
                </a:solidFill>
                <a:highlight>
                  <a:srgbClr val="FFFFFF"/>
                </a:highlight>
              </a:rPr>
              <a:t>Superadministrador: Acceso total a todas las funciones de la plataforma, incluyendo configuraciones generales, gestión de administradores, personalización visual, gamificación, categorías y plantillas de correos electrónicos.</a:t>
            </a:r>
            <a:endParaRPr sz="850">
              <a:solidFill>
                <a:srgbClr val="2F4DAA"/>
              </a:solidFill>
              <a:highlight>
                <a:srgbClr val="FFFFFF"/>
              </a:highlight>
            </a:endParaRPr>
          </a:p>
          <a:p>
            <a:pPr indent="-282575" lvl="0" marL="647700" rtl="0" algn="l">
              <a:lnSpc>
                <a:spcPct val="115000"/>
              </a:lnSpc>
              <a:spcBef>
                <a:spcPts val="0"/>
              </a:spcBef>
              <a:spcAft>
                <a:spcPts val="0"/>
              </a:spcAft>
              <a:buClr>
                <a:schemeClr val="dk1"/>
              </a:buClr>
              <a:buSzPts val="850"/>
              <a:buChar char="●"/>
            </a:pPr>
            <a:r>
              <a:rPr lang="en" sz="850">
                <a:solidFill>
                  <a:srgbClr val="2F4DAA"/>
                </a:solidFill>
                <a:highlight>
                  <a:srgbClr val="FFFFFF"/>
                </a:highlight>
              </a:rPr>
              <a:t>Administrador: Acceso a la gestión de cursos, encuestas, evaluaciones y reportes desde el menú lateral izquierdo, sin poder modificar configuraciones generales.</a:t>
            </a:r>
            <a:endParaRPr sz="850">
              <a:solidFill>
                <a:srgbClr val="2F4DAA"/>
              </a:solidFill>
              <a:highlight>
                <a:srgbClr val="FFFFFF"/>
              </a:highlight>
            </a:endParaRPr>
          </a:p>
          <a:p>
            <a:pPr indent="-288925" lvl="0" marL="647700" rtl="0" algn="l">
              <a:lnSpc>
                <a:spcPct val="115000"/>
              </a:lnSpc>
              <a:spcBef>
                <a:spcPts val="0"/>
              </a:spcBef>
              <a:spcAft>
                <a:spcPts val="0"/>
              </a:spcAft>
              <a:buClr>
                <a:schemeClr val="dk1"/>
              </a:buClr>
              <a:buSzPts val="950"/>
              <a:buChar char="●"/>
            </a:pPr>
            <a:r>
              <a:rPr lang="en" sz="850">
                <a:solidFill>
                  <a:srgbClr val="2F4DAA"/>
                </a:solidFill>
                <a:highlight>
                  <a:srgbClr val="FFFFFF"/>
                </a:highlight>
              </a:rPr>
              <a:t>Administrador limitado: Acceso restringido al menú lateral izquierdo, con permisos limitados a inscribir participantes a cursos E-learning, crear cursos presenciales y acceder a reportes.</a:t>
            </a:r>
            <a:endParaRPr sz="850">
              <a:solidFill>
                <a:srgbClr val="2F4DAA"/>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2" name="Shape 202"/>
        <p:cNvGrpSpPr/>
        <p:nvPr/>
      </p:nvGrpSpPr>
      <p:grpSpPr>
        <a:xfrm>
          <a:off x="0" y="0"/>
          <a:ext cx="0" cy="0"/>
          <a:chOff x="0" y="0"/>
          <a:chExt cx="0" cy="0"/>
        </a:xfrm>
      </p:grpSpPr>
      <p:sp>
        <p:nvSpPr>
          <p:cNvPr id="203" name="Google Shape;203;p26"/>
          <p:cNvSpPr txBox="1"/>
          <p:nvPr/>
        </p:nvSpPr>
        <p:spPr>
          <a:xfrm>
            <a:off x="938125" y="1767125"/>
            <a:ext cx="78378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rgbClr val="2F48A7"/>
                </a:solidFill>
                <a:latin typeface="Source Sans Pro"/>
                <a:ea typeface="Source Sans Pro"/>
                <a:cs typeface="Source Sans Pro"/>
                <a:sym typeface="Source Sans Pro"/>
              </a:rPr>
              <a:t>¡</a:t>
            </a:r>
            <a:r>
              <a:rPr lang="en" sz="3800">
                <a:solidFill>
                  <a:srgbClr val="2F48A7"/>
                </a:solidFill>
                <a:latin typeface="Source Sans Pro"/>
                <a:ea typeface="Source Sans Pro"/>
                <a:cs typeface="Source Sans Pro"/>
                <a:sym typeface="Source Sans Pro"/>
              </a:rPr>
              <a:t>Vamos a la plataforma!</a:t>
            </a:r>
            <a:endParaRPr sz="3800">
              <a:solidFill>
                <a:srgbClr val="2F48A7"/>
              </a:solidFill>
              <a:latin typeface="Source Sans Pro"/>
              <a:ea typeface="Source Sans Pro"/>
              <a:cs typeface="Source Sans Pro"/>
              <a:sym typeface="Source Sans Pro"/>
            </a:endParaRPr>
          </a:p>
        </p:txBody>
      </p:sp>
      <p:pic>
        <p:nvPicPr>
          <p:cNvPr id="204" name="Google Shape;204;p26"/>
          <p:cNvPicPr preferRelativeResize="0"/>
          <p:nvPr/>
        </p:nvPicPr>
        <p:blipFill>
          <a:blip r:embed="rId4">
            <a:alphaModFix/>
          </a:blip>
          <a:stretch>
            <a:fillRect/>
          </a:stretch>
        </p:blipFill>
        <p:spPr>
          <a:xfrm>
            <a:off x="8090225" y="4577609"/>
            <a:ext cx="685726" cy="289091"/>
          </a:xfrm>
          <a:prstGeom prst="rect">
            <a:avLst/>
          </a:prstGeom>
          <a:noFill/>
          <a:ln>
            <a:noFill/>
          </a:ln>
        </p:spPr>
      </p:pic>
      <p:pic>
        <p:nvPicPr>
          <p:cNvPr id="205" name="Google Shape;205;p26"/>
          <p:cNvPicPr preferRelativeResize="0"/>
          <p:nvPr/>
        </p:nvPicPr>
        <p:blipFill>
          <a:blip r:embed="rId5">
            <a:alphaModFix/>
          </a:blip>
          <a:stretch>
            <a:fillRect/>
          </a:stretch>
        </p:blipFill>
        <p:spPr>
          <a:xfrm>
            <a:off x="5973326" y="1489400"/>
            <a:ext cx="3589350" cy="31722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27"/>
          <p:cNvSpPr txBox="1"/>
          <p:nvPr/>
        </p:nvSpPr>
        <p:spPr>
          <a:xfrm>
            <a:off x="828875" y="2356200"/>
            <a:ext cx="4595400" cy="4311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2000">
                <a:solidFill>
                  <a:srgbClr val="2F48A7"/>
                </a:solidFill>
                <a:latin typeface="Source Sans Pro"/>
                <a:ea typeface="Source Sans Pro"/>
                <a:cs typeface="Source Sans Pro"/>
                <a:sym typeface="Source Sans Pro"/>
              </a:rPr>
              <a:t>Espacio para dudas o comentarios</a:t>
            </a:r>
            <a:endParaRPr sz="2000">
              <a:solidFill>
                <a:srgbClr val="2F48A7"/>
              </a:solidFill>
              <a:latin typeface="Source Sans Pro"/>
              <a:ea typeface="Source Sans Pro"/>
              <a:cs typeface="Source Sans Pro"/>
              <a:sym typeface="Source Sans Pro"/>
            </a:endParaRPr>
          </a:p>
        </p:txBody>
      </p:sp>
      <p:pic>
        <p:nvPicPr>
          <p:cNvPr id="211" name="Google Shape;211;p27"/>
          <p:cNvPicPr preferRelativeResize="0"/>
          <p:nvPr/>
        </p:nvPicPr>
        <p:blipFill>
          <a:blip r:embed="rId4">
            <a:alphaModFix/>
          </a:blip>
          <a:stretch>
            <a:fillRect/>
          </a:stretch>
        </p:blipFill>
        <p:spPr>
          <a:xfrm>
            <a:off x="8090225" y="4577609"/>
            <a:ext cx="685726" cy="289091"/>
          </a:xfrm>
          <a:prstGeom prst="rect">
            <a:avLst/>
          </a:prstGeom>
          <a:noFill/>
          <a:ln>
            <a:noFill/>
          </a:ln>
        </p:spPr>
      </p:pic>
      <p:pic>
        <p:nvPicPr>
          <p:cNvPr id="212" name="Google Shape;212;p27"/>
          <p:cNvPicPr preferRelativeResize="0"/>
          <p:nvPr/>
        </p:nvPicPr>
        <p:blipFill>
          <a:blip r:embed="rId5">
            <a:alphaModFix/>
          </a:blip>
          <a:stretch>
            <a:fillRect/>
          </a:stretch>
        </p:blipFill>
        <p:spPr>
          <a:xfrm>
            <a:off x="5037575" y="1191550"/>
            <a:ext cx="3290675" cy="21932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8" name="Google Shape;21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9" name="Google Shape;219;p28"/>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p29"/>
          <p:cNvSpPr txBox="1"/>
          <p:nvPr/>
        </p:nvSpPr>
        <p:spPr>
          <a:xfrm>
            <a:off x="4065575" y="611750"/>
            <a:ext cx="4121700" cy="16623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500">
                <a:solidFill>
                  <a:srgbClr val="2F48A7"/>
                </a:solidFill>
                <a:latin typeface="Source Sans Pro"/>
                <a:ea typeface="Source Sans Pro"/>
                <a:cs typeface="Source Sans Pro"/>
                <a:sym typeface="Source Sans Pro"/>
              </a:rPr>
              <a:t>Gracias por acompañarnos en esta sesión </a:t>
            </a:r>
            <a:r>
              <a:rPr lang="en" sz="1500">
                <a:solidFill>
                  <a:srgbClr val="FBBF3D"/>
                </a:solidFill>
                <a:latin typeface="Source Sans Pro"/>
                <a:ea typeface="Source Sans Pro"/>
                <a:cs typeface="Source Sans Pro"/>
                <a:sym typeface="Source Sans Pro"/>
              </a:rPr>
              <a:t>;)</a:t>
            </a:r>
            <a:endParaRPr sz="1500">
              <a:solidFill>
                <a:srgbClr val="FBBF3D"/>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n" sz="1500">
                <a:solidFill>
                  <a:srgbClr val="2F48A7"/>
                </a:solidFill>
                <a:latin typeface="Source Sans Pro"/>
                <a:ea typeface="Source Sans Pro"/>
                <a:cs typeface="Source Sans Pro"/>
                <a:sym typeface="Source Sans Pro"/>
              </a:rPr>
              <a:t>Tu opinión es muy importante para nosotros 💙.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n" sz="1500">
                <a:solidFill>
                  <a:srgbClr val="2F48A7"/>
                </a:solidFill>
                <a:latin typeface="Source Sans Pro"/>
                <a:ea typeface="Source Sans Pro"/>
                <a:cs typeface="Source Sans Pro"/>
                <a:sym typeface="Source Sans Pro"/>
              </a:rPr>
              <a:t>¡Cada feedback nos ayuda a seguir mejorando juntos!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FFD966"/>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n" sz="1500" u="sng">
                <a:solidFill>
                  <a:srgbClr val="FFD966"/>
                </a:solidFill>
                <a:latin typeface="Source Sans Pro"/>
                <a:ea typeface="Source Sans Pro"/>
                <a:cs typeface="Source Sans Pro"/>
                <a:sym typeface="Source Sans Pro"/>
                <a:hlinkClick r:id="rId4">
                  <a:extLst>
                    <a:ext uri="{A12FA001-AC4F-418D-AE19-62706E023703}">
                      <ahyp:hlinkClr val="tx"/>
                    </a:ext>
                  </a:extLst>
                </a:hlinkClick>
              </a:rPr>
              <a:t>https://forms.gle/JVK1b7F311eXUHsu9</a:t>
            </a:r>
            <a:endParaRPr sz="1500">
              <a:solidFill>
                <a:srgbClr val="FFD966"/>
              </a:solidFill>
              <a:latin typeface="Source Sans Pro"/>
              <a:ea typeface="Source Sans Pro"/>
              <a:cs typeface="Source Sans Pro"/>
              <a:sym typeface="Source Sans Pro"/>
            </a:endParaRPr>
          </a:p>
        </p:txBody>
      </p:sp>
      <p:pic>
        <p:nvPicPr>
          <p:cNvPr id="225" name="Google Shape;225;p29"/>
          <p:cNvPicPr preferRelativeResize="0"/>
          <p:nvPr/>
        </p:nvPicPr>
        <p:blipFill>
          <a:blip r:embed="rId5">
            <a:alphaModFix/>
          </a:blip>
          <a:stretch>
            <a:fillRect/>
          </a:stretch>
        </p:blipFill>
        <p:spPr>
          <a:xfrm>
            <a:off x="8090225" y="4577609"/>
            <a:ext cx="685726" cy="289091"/>
          </a:xfrm>
          <a:prstGeom prst="rect">
            <a:avLst/>
          </a:prstGeom>
          <a:noFill/>
          <a:ln>
            <a:noFill/>
          </a:ln>
        </p:spPr>
      </p:pic>
      <p:pic>
        <p:nvPicPr>
          <p:cNvPr id="226" name="Google Shape;226;p29"/>
          <p:cNvPicPr preferRelativeResize="0"/>
          <p:nvPr/>
        </p:nvPicPr>
        <p:blipFill>
          <a:blip r:embed="rId6">
            <a:alphaModFix/>
          </a:blip>
          <a:stretch>
            <a:fillRect/>
          </a:stretch>
        </p:blipFill>
        <p:spPr>
          <a:xfrm>
            <a:off x="5242125" y="2411655"/>
            <a:ext cx="2097847" cy="2097847"/>
          </a:xfrm>
          <a:prstGeom prst="rect">
            <a:avLst/>
          </a:prstGeom>
          <a:noFill/>
          <a:ln>
            <a:noFill/>
          </a:ln>
        </p:spPr>
      </p:pic>
      <p:pic>
        <p:nvPicPr>
          <p:cNvPr id="227" name="Google Shape;227;p29"/>
          <p:cNvPicPr preferRelativeResize="0"/>
          <p:nvPr/>
        </p:nvPicPr>
        <p:blipFill rotWithShape="1">
          <a:blip r:embed="rId7">
            <a:alphaModFix/>
          </a:blip>
          <a:srcRect b="0" l="0" r="0" t="0"/>
          <a:stretch/>
        </p:blipFill>
        <p:spPr>
          <a:xfrm>
            <a:off x="0" y="1239450"/>
            <a:ext cx="6167500" cy="3904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pic>
        <p:nvPicPr>
          <p:cNvPr id="232" name="Google Shape;232;p30"/>
          <p:cNvPicPr preferRelativeResize="0"/>
          <p:nvPr/>
        </p:nvPicPr>
        <p:blipFill>
          <a:blip r:embed="rId4">
            <a:alphaModFix/>
          </a:blip>
          <a:stretch>
            <a:fillRect/>
          </a:stretch>
        </p:blipFill>
        <p:spPr>
          <a:xfrm>
            <a:off x="3877706" y="4405000"/>
            <a:ext cx="1663489" cy="461700"/>
          </a:xfrm>
          <a:prstGeom prst="rect">
            <a:avLst/>
          </a:prstGeom>
          <a:noFill/>
          <a:ln>
            <a:noFill/>
          </a:ln>
        </p:spPr>
      </p:pic>
      <p:pic>
        <p:nvPicPr>
          <p:cNvPr id="233" name="Google Shape;233;p30"/>
          <p:cNvPicPr preferRelativeResize="0"/>
          <p:nvPr/>
        </p:nvPicPr>
        <p:blipFill>
          <a:blip r:embed="rId5">
            <a:alphaModFix/>
          </a:blip>
          <a:stretch>
            <a:fillRect/>
          </a:stretch>
        </p:blipFill>
        <p:spPr>
          <a:xfrm>
            <a:off x="2211113" y="3487862"/>
            <a:ext cx="4996675" cy="819775"/>
          </a:xfrm>
          <a:prstGeom prst="rect">
            <a:avLst/>
          </a:prstGeom>
          <a:noFill/>
          <a:ln>
            <a:noFill/>
          </a:ln>
        </p:spPr>
      </p:pic>
      <p:pic>
        <p:nvPicPr>
          <p:cNvPr id="234" name="Google Shape;234;p30"/>
          <p:cNvPicPr preferRelativeResize="0"/>
          <p:nvPr/>
        </p:nvPicPr>
        <p:blipFill rotWithShape="1">
          <a:blip r:embed="rId6">
            <a:alphaModFix/>
          </a:blip>
          <a:srcRect b="0" l="0" r="0" t="0"/>
          <a:stretch/>
        </p:blipFill>
        <p:spPr>
          <a:xfrm>
            <a:off x="3143717" y="1094951"/>
            <a:ext cx="3131459" cy="229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nvSpPr>
        <p:spPr>
          <a:xfrm>
            <a:off x="1161250" y="563100"/>
            <a:ext cx="4881000" cy="985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2600">
                <a:solidFill>
                  <a:srgbClr val="2F48A7"/>
                </a:solidFill>
                <a:latin typeface="Source Sans Pro"/>
                <a:ea typeface="Source Sans Pro"/>
                <a:cs typeface="Source Sans Pro"/>
                <a:sym typeface="Source Sans Pro"/>
              </a:rPr>
              <a:t>Nuestro equipo</a:t>
            </a:r>
            <a:endParaRPr b="1" sz="2600">
              <a:solidFill>
                <a:srgbClr val="2F48A7"/>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b="1" lang="en" sz="2600">
                <a:solidFill>
                  <a:srgbClr val="FBBF3D"/>
                </a:solidFill>
                <a:latin typeface="Source Sans Pro"/>
                <a:ea typeface="Source Sans Pro"/>
                <a:cs typeface="Source Sans Pro"/>
                <a:sym typeface="Source Sans Pro"/>
              </a:rPr>
              <a:t>Customer Solutions Specialist</a:t>
            </a:r>
            <a:endParaRPr b="1" sz="2600">
              <a:solidFill>
                <a:srgbClr val="FBBF3D"/>
              </a:solidFill>
              <a:latin typeface="Source Sans Pro"/>
              <a:ea typeface="Source Sans Pro"/>
              <a:cs typeface="Source Sans Pro"/>
              <a:sym typeface="Source Sans Pro"/>
            </a:endParaRPr>
          </a:p>
        </p:txBody>
      </p:sp>
      <p:pic>
        <p:nvPicPr>
          <p:cNvPr id="63" name="Google Shape;63;p14"/>
          <p:cNvPicPr preferRelativeResize="0"/>
          <p:nvPr/>
        </p:nvPicPr>
        <p:blipFill>
          <a:blip r:embed="rId3">
            <a:alphaModFix/>
          </a:blip>
          <a:stretch>
            <a:fillRect/>
          </a:stretch>
        </p:blipFill>
        <p:spPr>
          <a:xfrm>
            <a:off x="8090225" y="4577609"/>
            <a:ext cx="685726" cy="289091"/>
          </a:xfrm>
          <a:prstGeom prst="rect">
            <a:avLst/>
          </a:prstGeom>
          <a:noFill/>
          <a:ln>
            <a:noFill/>
          </a:ln>
        </p:spPr>
      </p:pic>
      <p:grpSp>
        <p:nvGrpSpPr>
          <p:cNvPr id="64" name="Google Shape;64;p14"/>
          <p:cNvGrpSpPr/>
          <p:nvPr/>
        </p:nvGrpSpPr>
        <p:grpSpPr>
          <a:xfrm>
            <a:off x="2941171" y="3303504"/>
            <a:ext cx="1458900" cy="653600"/>
            <a:chOff x="2082596" y="3303504"/>
            <a:chExt cx="1458900" cy="653600"/>
          </a:xfrm>
        </p:grpSpPr>
        <p:sp>
          <p:nvSpPr>
            <p:cNvPr id="65" name="Google Shape;65;p14"/>
            <p:cNvSpPr txBox="1"/>
            <p:nvPr/>
          </p:nvSpPr>
          <p:spPr>
            <a:xfrm>
              <a:off x="2082596" y="3303504"/>
              <a:ext cx="1458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2F48A7"/>
                  </a:solidFill>
                  <a:latin typeface="Source Sans Pro"/>
                  <a:ea typeface="Source Sans Pro"/>
                  <a:cs typeface="Source Sans Pro"/>
                  <a:sym typeface="Source Sans Pro"/>
                </a:rPr>
                <a:t>Kevin Carmona</a:t>
              </a:r>
              <a:endParaRPr>
                <a:solidFill>
                  <a:srgbClr val="2F48A7"/>
                </a:solidFill>
              </a:endParaRPr>
            </a:p>
          </p:txBody>
        </p:sp>
        <p:sp>
          <p:nvSpPr>
            <p:cNvPr id="66" name="Google Shape;66;p14"/>
            <p:cNvSpPr txBox="1"/>
            <p:nvPr/>
          </p:nvSpPr>
          <p:spPr>
            <a:xfrm>
              <a:off x="2082596" y="3526004"/>
              <a:ext cx="1458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2F48A7"/>
                  </a:solidFill>
                  <a:highlight>
                    <a:schemeClr val="lt1"/>
                  </a:highlight>
                  <a:latin typeface="Source Sans Pro"/>
                  <a:ea typeface="Source Sans Pro"/>
                  <a:cs typeface="Source Sans Pro"/>
                  <a:sym typeface="Source Sans Pro"/>
                </a:rPr>
                <a:t>Especialista en nómina, estructura y workflows.</a:t>
              </a:r>
              <a:endParaRPr sz="1200">
                <a:solidFill>
                  <a:srgbClr val="2F48A7"/>
                </a:solidFill>
                <a:latin typeface="Source Sans Pro"/>
                <a:ea typeface="Source Sans Pro"/>
                <a:cs typeface="Source Sans Pro"/>
                <a:sym typeface="Source Sans Pro"/>
              </a:endParaRPr>
            </a:p>
          </p:txBody>
        </p:sp>
      </p:grpSp>
      <p:grpSp>
        <p:nvGrpSpPr>
          <p:cNvPr id="67" name="Google Shape;67;p14"/>
          <p:cNvGrpSpPr/>
          <p:nvPr/>
        </p:nvGrpSpPr>
        <p:grpSpPr>
          <a:xfrm>
            <a:off x="5573185" y="3263404"/>
            <a:ext cx="1458900" cy="653600"/>
            <a:chOff x="5942960" y="3303504"/>
            <a:chExt cx="1458900" cy="653600"/>
          </a:xfrm>
        </p:grpSpPr>
        <p:sp>
          <p:nvSpPr>
            <p:cNvPr id="68" name="Google Shape;68;p14"/>
            <p:cNvSpPr txBox="1"/>
            <p:nvPr/>
          </p:nvSpPr>
          <p:spPr>
            <a:xfrm>
              <a:off x="5942960" y="3303504"/>
              <a:ext cx="1458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2F48A7"/>
                  </a:solidFill>
                  <a:latin typeface="Source Sans Pro"/>
                  <a:ea typeface="Source Sans Pro"/>
                  <a:cs typeface="Source Sans Pro"/>
                  <a:sym typeface="Source Sans Pro"/>
                </a:rPr>
                <a:t>Manuel Jasso</a:t>
              </a:r>
              <a:endParaRPr b="1" sz="1200">
                <a:solidFill>
                  <a:srgbClr val="2F48A7"/>
                </a:solidFill>
                <a:latin typeface="Source Sans Pro"/>
                <a:ea typeface="Source Sans Pro"/>
                <a:cs typeface="Source Sans Pro"/>
                <a:sym typeface="Source Sans Pro"/>
              </a:endParaRPr>
            </a:p>
          </p:txBody>
        </p:sp>
        <p:sp>
          <p:nvSpPr>
            <p:cNvPr id="69" name="Google Shape;69;p14"/>
            <p:cNvSpPr txBox="1"/>
            <p:nvPr/>
          </p:nvSpPr>
          <p:spPr>
            <a:xfrm>
              <a:off x="5942960" y="3526004"/>
              <a:ext cx="1458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2F48A7"/>
                  </a:solidFill>
                  <a:highlight>
                    <a:schemeClr val="lt1"/>
                  </a:highlight>
                  <a:latin typeface="Source Sans Pro"/>
                  <a:ea typeface="Source Sans Pro"/>
                  <a:cs typeface="Source Sans Pro"/>
                  <a:sym typeface="Source Sans Pro"/>
                </a:rPr>
                <a:t>Especialista en talento y cultura.</a:t>
              </a:r>
              <a:endParaRPr sz="1200">
                <a:solidFill>
                  <a:srgbClr val="2F48A7"/>
                </a:solidFill>
                <a:latin typeface="Source Sans Pro"/>
                <a:ea typeface="Source Sans Pro"/>
                <a:cs typeface="Source Sans Pro"/>
                <a:sym typeface="Source Sans Pro"/>
              </a:endParaRPr>
            </a:p>
          </p:txBody>
        </p:sp>
      </p:grpSp>
      <p:pic>
        <p:nvPicPr>
          <p:cNvPr id="70" name="Google Shape;70;p14"/>
          <p:cNvPicPr preferRelativeResize="0"/>
          <p:nvPr/>
        </p:nvPicPr>
        <p:blipFill>
          <a:blip r:embed="rId3">
            <a:alphaModFix/>
          </a:blip>
          <a:stretch>
            <a:fillRect/>
          </a:stretch>
        </p:blipFill>
        <p:spPr>
          <a:xfrm>
            <a:off x="8090225" y="4577609"/>
            <a:ext cx="685726" cy="289091"/>
          </a:xfrm>
          <a:prstGeom prst="rect">
            <a:avLst/>
          </a:prstGeom>
          <a:noFill/>
          <a:ln>
            <a:noFill/>
          </a:ln>
        </p:spPr>
      </p:pic>
      <p:pic>
        <p:nvPicPr>
          <p:cNvPr id="71" name="Google Shape;71;p14"/>
          <p:cNvPicPr preferRelativeResize="0"/>
          <p:nvPr/>
        </p:nvPicPr>
        <p:blipFill>
          <a:blip r:embed="rId4">
            <a:alphaModFix/>
          </a:blip>
          <a:stretch>
            <a:fillRect/>
          </a:stretch>
        </p:blipFill>
        <p:spPr>
          <a:xfrm>
            <a:off x="2863800" y="1714500"/>
            <a:ext cx="1613650" cy="1613650"/>
          </a:xfrm>
          <a:prstGeom prst="rect">
            <a:avLst/>
          </a:prstGeom>
          <a:noFill/>
          <a:ln>
            <a:noFill/>
          </a:ln>
        </p:spPr>
      </p:pic>
      <p:pic>
        <p:nvPicPr>
          <p:cNvPr id="72" name="Google Shape;72;p14"/>
          <p:cNvPicPr preferRelativeResize="0"/>
          <p:nvPr/>
        </p:nvPicPr>
        <p:blipFill>
          <a:blip r:embed="rId5">
            <a:alphaModFix/>
          </a:blip>
          <a:stretch>
            <a:fillRect/>
          </a:stretch>
        </p:blipFill>
        <p:spPr>
          <a:xfrm>
            <a:off x="5495800" y="1724825"/>
            <a:ext cx="1613650" cy="1613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nvSpPr>
        <p:spPr>
          <a:xfrm>
            <a:off x="1161250" y="563100"/>
            <a:ext cx="1999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Contenido</a:t>
            </a:r>
            <a:endParaRPr b="1" sz="2600">
              <a:solidFill>
                <a:srgbClr val="2F48A7"/>
              </a:solidFill>
              <a:latin typeface="Source Sans Pro"/>
              <a:ea typeface="Source Sans Pro"/>
              <a:cs typeface="Source Sans Pro"/>
              <a:sym typeface="Source Sans Pro"/>
            </a:endParaRPr>
          </a:p>
        </p:txBody>
      </p:sp>
      <p:pic>
        <p:nvPicPr>
          <p:cNvPr id="78" name="Google Shape;78;p15"/>
          <p:cNvPicPr preferRelativeResize="0"/>
          <p:nvPr/>
        </p:nvPicPr>
        <p:blipFill>
          <a:blip r:embed="rId3">
            <a:alphaModFix/>
          </a:blip>
          <a:stretch>
            <a:fillRect/>
          </a:stretch>
        </p:blipFill>
        <p:spPr>
          <a:xfrm>
            <a:off x="7192250" y="4071061"/>
            <a:ext cx="1477651" cy="757920"/>
          </a:xfrm>
          <a:prstGeom prst="rect">
            <a:avLst/>
          </a:prstGeom>
          <a:noFill/>
          <a:ln>
            <a:noFill/>
          </a:ln>
        </p:spPr>
      </p:pic>
      <p:sp>
        <p:nvSpPr>
          <p:cNvPr id="79" name="Google Shape;79;p15"/>
          <p:cNvSpPr txBox="1"/>
          <p:nvPr/>
        </p:nvSpPr>
        <p:spPr>
          <a:xfrm>
            <a:off x="1593031" y="1511175"/>
            <a:ext cx="45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2F48A7"/>
                </a:solidFill>
                <a:latin typeface="Source Sans Pro"/>
                <a:ea typeface="Source Sans Pro"/>
                <a:cs typeface="Source Sans Pro"/>
                <a:sym typeface="Source Sans Pro"/>
              </a:rPr>
              <a:t>01.</a:t>
            </a:r>
            <a:endParaRPr b="1" sz="1200">
              <a:solidFill>
                <a:srgbClr val="2F48A7"/>
              </a:solidFill>
              <a:latin typeface="Source Sans Pro"/>
              <a:ea typeface="Source Sans Pro"/>
              <a:cs typeface="Source Sans Pro"/>
              <a:sym typeface="Source Sans Pro"/>
            </a:endParaRPr>
          </a:p>
        </p:txBody>
      </p:sp>
      <p:sp>
        <p:nvSpPr>
          <p:cNvPr id="80" name="Google Shape;80;p15"/>
          <p:cNvSpPr txBox="1"/>
          <p:nvPr/>
        </p:nvSpPr>
        <p:spPr>
          <a:xfrm>
            <a:off x="2153621" y="1511175"/>
            <a:ext cx="37380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2F48A7"/>
                </a:solidFill>
                <a:latin typeface="Source Sans Pro"/>
                <a:ea typeface="Source Sans Pro"/>
                <a:cs typeface="Source Sans Pro"/>
                <a:sym typeface="Source Sans Pro"/>
              </a:rPr>
              <a:t>Personalizar parámetros clave.</a:t>
            </a:r>
            <a:endParaRPr b="1" sz="1200">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b="1" sz="1200">
              <a:solidFill>
                <a:srgbClr val="2F48A7"/>
              </a:solidFill>
              <a:latin typeface="Source Sans Pro"/>
              <a:ea typeface="Source Sans Pro"/>
              <a:cs typeface="Source Sans Pro"/>
              <a:sym typeface="Source Sans Pro"/>
            </a:endParaRPr>
          </a:p>
          <a:p>
            <a:pPr indent="-304800" lvl="0" marL="457200" rtl="0" algn="l">
              <a:spcBef>
                <a:spcPts val="0"/>
              </a:spcBef>
              <a:spcAft>
                <a:spcPts val="0"/>
              </a:spcAft>
              <a:buClr>
                <a:srgbClr val="2F48A7"/>
              </a:buClr>
              <a:buSzPts val="1200"/>
              <a:buFont typeface="Source Sans Pro"/>
              <a:buChar char="●"/>
            </a:pPr>
            <a:r>
              <a:rPr lang="en" sz="1200">
                <a:solidFill>
                  <a:srgbClr val="2F48A7"/>
                </a:solidFill>
                <a:latin typeface="Source Sans Pro"/>
                <a:ea typeface="Source Sans Pro"/>
                <a:cs typeface="Source Sans Pro"/>
                <a:sym typeface="Source Sans Pro"/>
              </a:rPr>
              <a:t>Mi empresa</a:t>
            </a:r>
            <a:endParaRPr sz="1200">
              <a:solidFill>
                <a:srgbClr val="2F48A7"/>
              </a:solidFill>
              <a:latin typeface="Source Sans Pro"/>
              <a:ea typeface="Source Sans Pro"/>
              <a:cs typeface="Source Sans Pro"/>
              <a:sym typeface="Source Sans Pro"/>
            </a:endParaRPr>
          </a:p>
          <a:p>
            <a:pPr indent="-304800" lvl="0" marL="457200" rtl="0" algn="l">
              <a:spcBef>
                <a:spcPts val="0"/>
              </a:spcBef>
              <a:spcAft>
                <a:spcPts val="0"/>
              </a:spcAft>
              <a:buClr>
                <a:srgbClr val="2F48A7"/>
              </a:buClr>
              <a:buSzPts val="1200"/>
              <a:buFont typeface="Source Sans Pro"/>
              <a:buChar char="●"/>
            </a:pPr>
            <a:r>
              <a:rPr lang="en" sz="1200">
                <a:solidFill>
                  <a:srgbClr val="2F48A7"/>
                </a:solidFill>
                <a:latin typeface="Source Sans Pro"/>
                <a:ea typeface="Source Sans Pro"/>
                <a:cs typeface="Source Sans Pro"/>
                <a:sym typeface="Source Sans Pro"/>
              </a:rPr>
              <a:t>Categorías y carruseles</a:t>
            </a:r>
            <a:endParaRPr sz="1200">
              <a:solidFill>
                <a:srgbClr val="2F48A7"/>
              </a:solidFill>
              <a:latin typeface="Source Sans Pro"/>
              <a:ea typeface="Source Sans Pro"/>
              <a:cs typeface="Source Sans Pro"/>
              <a:sym typeface="Source Sans Pro"/>
            </a:endParaRPr>
          </a:p>
          <a:p>
            <a:pPr indent="-304800" lvl="0" marL="457200" rtl="0" algn="l">
              <a:spcBef>
                <a:spcPts val="0"/>
              </a:spcBef>
              <a:spcAft>
                <a:spcPts val="0"/>
              </a:spcAft>
              <a:buClr>
                <a:srgbClr val="2F48A7"/>
              </a:buClr>
              <a:buSzPts val="1200"/>
              <a:buFont typeface="Source Sans Pro"/>
              <a:buChar char="●"/>
            </a:pPr>
            <a:r>
              <a:rPr lang="en" sz="1200">
                <a:solidFill>
                  <a:srgbClr val="2F48A7"/>
                </a:solidFill>
                <a:latin typeface="Source Sans Pro"/>
                <a:ea typeface="Source Sans Pro"/>
                <a:cs typeface="Source Sans Pro"/>
                <a:sym typeface="Source Sans Pro"/>
              </a:rPr>
              <a:t>Categorías y campos customizados</a:t>
            </a:r>
            <a:endParaRPr sz="1200">
              <a:solidFill>
                <a:srgbClr val="2F48A7"/>
              </a:solidFill>
              <a:latin typeface="Source Sans Pro"/>
              <a:ea typeface="Source Sans Pro"/>
              <a:cs typeface="Source Sans Pro"/>
              <a:sym typeface="Source Sans Pro"/>
            </a:endParaRPr>
          </a:p>
          <a:p>
            <a:pPr indent="-304800" lvl="0" marL="457200" rtl="0" algn="l">
              <a:spcBef>
                <a:spcPts val="0"/>
              </a:spcBef>
              <a:spcAft>
                <a:spcPts val="0"/>
              </a:spcAft>
              <a:buClr>
                <a:srgbClr val="2F48A7"/>
              </a:buClr>
              <a:buSzPts val="1200"/>
              <a:buFont typeface="Source Sans Pro"/>
              <a:buChar char="●"/>
            </a:pPr>
            <a:r>
              <a:rPr lang="en" sz="1200">
                <a:solidFill>
                  <a:srgbClr val="2F48A7"/>
                </a:solidFill>
                <a:latin typeface="Source Sans Pro"/>
                <a:ea typeface="Source Sans Pro"/>
                <a:cs typeface="Source Sans Pro"/>
                <a:sym typeface="Source Sans Pro"/>
              </a:rPr>
              <a:t>Integraciones</a:t>
            </a:r>
            <a:endParaRPr sz="1200">
              <a:solidFill>
                <a:srgbClr val="2F48A7"/>
              </a:solidFill>
              <a:latin typeface="Source Sans Pro"/>
              <a:ea typeface="Source Sans Pro"/>
              <a:cs typeface="Source Sans Pro"/>
              <a:sym typeface="Source Sans Pro"/>
            </a:endParaRPr>
          </a:p>
          <a:p>
            <a:pPr indent="-304800" lvl="0" marL="457200" rtl="0" algn="l">
              <a:spcBef>
                <a:spcPts val="0"/>
              </a:spcBef>
              <a:spcAft>
                <a:spcPts val="0"/>
              </a:spcAft>
              <a:buClr>
                <a:srgbClr val="2F48A7"/>
              </a:buClr>
              <a:buSzPts val="1200"/>
              <a:buFont typeface="Source Sans Pro"/>
              <a:buChar char="●"/>
            </a:pPr>
            <a:r>
              <a:rPr lang="en" sz="1200">
                <a:solidFill>
                  <a:srgbClr val="2F48A7"/>
                </a:solidFill>
                <a:latin typeface="Source Sans Pro"/>
                <a:ea typeface="Source Sans Pro"/>
                <a:cs typeface="Source Sans Pro"/>
                <a:sym typeface="Source Sans Pro"/>
              </a:rPr>
              <a:t>Correos</a:t>
            </a:r>
            <a:endParaRPr sz="1200">
              <a:solidFill>
                <a:srgbClr val="2F48A7"/>
              </a:solidFill>
              <a:latin typeface="Source Sans Pro"/>
              <a:ea typeface="Source Sans Pro"/>
              <a:cs typeface="Source Sans Pro"/>
              <a:sym typeface="Source Sans Pro"/>
            </a:endParaRPr>
          </a:p>
          <a:p>
            <a:pPr indent="-304800" lvl="0" marL="457200" rtl="0" algn="l">
              <a:spcBef>
                <a:spcPts val="0"/>
              </a:spcBef>
              <a:spcAft>
                <a:spcPts val="0"/>
              </a:spcAft>
              <a:buClr>
                <a:srgbClr val="2F48A7"/>
              </a:buClr>
              <a:buSzPts val="1200"/>
              <a:buFont typeface="Source Sans Pro"/>
              <a:buChar char="●"/>
            </a:pPr>
            <a:r>
              <a:rPr lang="en" sz="1200">
                <a:solidFill>
                  <a:srgbClr val="2F48A7"/>
                </a:solidFill>
                <a:latin typeface="Source Sans Pro"/>
                <a:ea typeface="Source Sans Pro"/>
                <a:cs typeface="Source Sans Pro"/>
                <a:sym typeface="Source Sans Pro"/>
              </a:rPr>
              <a:t>Gamificación</a:t>
            </a:r>
            <a:endParaRPr sz="1200">
              <a:solidFill>
                <a:srgbClr val="2F48A7"/>
              </a:solidFill>
              <a:latin typeface="Source Sans Pro"/>
              <a:ea typeface="Source Sans Pro"/>
              <a:cs typeface="Source Sans Pro"/>
              <a:sym typeface="Source Sans Pro"/>
            </a:endParaRPr>
          </a:p>
          <a:p>
            <a:pPr indent="-304800" lvl="0" marL="457200" rtl="0" algn="l">
              <a:spcBef>
                <a:spcPts val="0"/>
              </a:spcBef>
              <a:spcAft>
                <a:spcPts val="0"/>
              </a:spcAft>
              <a:buClr>
                <a:srgbClr val="2F48A7"/>
              </a:buClr>
              <a:buSzPts val="1200"/>
              <a:buFont typeface="Source Sans Pro"/>
              <a:buChar char="●"/>
            </a:pPr>
            <a:r>
              <a:rPr lang="en" sz="1200">
                <a:solidFill>
                  <a:srgbClr val="2F48A7"/>
                </a:solidFill>
                <a:latin typeface="Source Sans Pro"/>
                <a:ea typeface="Source Sans Pro"/>
                <a:cs typeface="Source Sans Pro"/>
                <a:sym typeface="Source Sans Pro"/>
              </a:rPr>
              <a:t>Administradores</a:t>
            </a:r>
            <a:endParaRPr sz="1200">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b="1" sz="1200">
              <a:solidFill>
                <a:srgbClr val="2F48A7"/>
              </a:solidFill>
              <a:latin typeface="Source Sans Pro"/>
              <a:ea typeface="Source Sans Pro"/>
              <a:cs typeface="Source Sans Pro"/>
              <a:sym typeface="Source Sans Pro"/>
            </a:endParaRPr>
          </a:p>
        </p:txBody>
      </p:sp>
      <p:pic>
        <p:nvPicPr>
          <p:cNvPr id="81" name="Google Shape;81;p15"/>
          <p:cNvPicPr preferRelativeResize="0"/>
          <p:nvPr/>
        </p:nvPicPr>
        <p:blipFill>
          <a:blip r:embed="rId4">
            <a:alphaModFix/>
          </a:blip>
          <a:stretch>
            <a:fillRect/>
          </a:stretch>
        </p:blipFill>
        <p:spPr>
          <a:xfrm>
            <a:off x="8090225" y="4577609"/>
            <a:ext cx="685726" cy="289091"/>
          </a:xfrm>
          <a:prstGeom prst="rect">
            <a:avLst/>
          </a:prstGeom>
          <a:noFill/>
          <a:ln>
            <a:noFill/>
          </a:ln>
        </p:spPr>
      </p:pic>
      <p:sp>
        <p:nvSpPr>
          <p:cNvPr id="82" name="Google Shape;82;p15"/>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5"/>
          <p:cNvPicPr preferRelativeResize="0"/>
          <p:nvPr/>
        </p:nvPicPr>
        <p:blipFill rotWithShape="1">
          <a:blip r:embed="rId5">
            <a:alphaModFix/>
          </a:blip>
          <a:srcRect b="0" l="0" r="0" t="0"/>
          <a:stretch/>
        </p:blipFill>
        <p:spPr>
          <a:xfrm>
            <a:off x="6152475" y="402348"/>
            <a:ext cx="2068450" cy="1516300"/>
          </a:xfrm>
          <a:prstGeom prst="rect">
            <a:avLst/>
          </a:prstGeom>
          <a:noFill/>
          <a:ln>
            <a:noFill/>
          </a:ln>
        </p:spPr>
      </p:pic>
      <p:sp>
        <p:nvSpPr>
          <p:cNvPr id="85" name="Google Shape;85;p15"/>
          <p:cNvSpPr txBox="1"/>
          <p:nvPr/>
        </p:nvSpPr>
        <p:spPr>
          <a:xfrm>
            <a:off x="5775950" y="2403675"/>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solidFill>
                  <a:srgbClr val="2F48A7"/>
                </a:solidFill>
                <a:latin typeface="Source Sans Pro"/>
                <a:ea typeface="Source Sans Pro"/>
                <a:cs typeface="Source Sans Pro"/>
                <a:sym typeface="Source Sans Pro"/>
              </a:rPr>
              <a:t>La configuración inicial es el primer paso para un aprendizaje exitoso. ¡Hagámoslo fácil y efectivo!</a:t>
            </a:r>
            <a:endParaRPr i="1" sz="1100">
              <a:solidFill>
                <a:srgbClr val="2F48A7"/>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6"/>
          <p:cNvSpPr txBox="1"/>
          <p:nvPr/>
        </p:nvSpPr>
        <p:spPr>
          <a:xfrm>
            <a:off x="938125" y="1767125"/>
            <a:ext cx="4472100" cy="1120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01.</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2F48A7"/>
                </a:solidFill>
                <a:latin typeface="Source Sans Pro"/>
                <a:ea typeface="Source Sans Pro"/>
                <a:cs typeface="Source Sans Pro"/>
                <a:sym typeface="Source Sans Pro"/>
              </a:rPr>
              <a:t>Configuraciones</a:t>
            </a:r>
            <a:endParaRPr sz="3800">
              <a:solidFill>
                <a:srgbClr val="2F48A7"/>
              </a:solidFill>
              <a:latin typeface="Source Sans Pro"/>
              <a:ea typeface="Source Sans Pro"/>
              <a:cs typeface="Source Sans Pro"/>
              <a:sym typeface="Source Sans Pro"/>
            </a:endParaRPr>
          </a:p>
        </p:txBody>
      </p:sp>
      <p:pic>
        <p:nvPicPr>
          <p:cNvPr id="91" name="Google Shape;91;p16"/>
          <p:cNvPicPr preferRelativeResize="0"/>
          <p:nvPr/>
        </p:nvPicPr>
        <p:blipFill>
          <a:blip r:embed="rId4">
            <a:alphaModFix/>
          </a:blip>
          <a:stretch>
            <a:fillRect/>
          </a:stretch>
        </p:blipFill>
        <p:spPr>
          <a:xfrm>
            <a:off x="8090225" y="4577609"/>
            <a:ext cx="685726" cy="2890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nvSpPr>
        <p:spPr>
          <a:xfrm>
            <a:off x="1161250" y="563100"/>
            <a:ext cx="7184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Vista colaborador/administrador</a:t>
            </a:r>
            <a:endParaRPr b="1" sz="2600">
              <a:solidFill>
                <a:srgbClr val="2F48A7"/>
              </a:solidFill>
              <a:latin typeface="Source Sans Pro"/>
              <a:ea typeface="Source Sans Pro"/>
              <a:cs typeface="Source Sans Pro"/>
              <a:sym typeface="Source Sans Pro"/>
            </a:endParaRPr>
          </a:p>
        </p:txBody>
      </p:sp>
      <p:pic>
        <p:nvPicPr>
          <p:cNvPr id="98" name="Google Shape;98;p17"/>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99" name="Google Shape;99;p17"/>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7"/>
          <p:cNvPicPr preferRelativeResize="0"/>
          <p:nvPr/>
        </p:nvPicPr>
        <p:blipFill>
          <a:blip r:embed="rId4">
            <a:alphaModFix/>
          </a:blip>
          <a:stretch>
            <a:fillRect/>
          </a:stretch>
        </p:blipFill>
        <p:spPr>
          <a:xfrm>
            <a:off x="1727025" y="1907950"/>
            <a:ext cx="1938075" cy="2765301"/>
          </a:xfrm>
          <a:prstGeom prst="rect">
            <a:avLst/>
          </a:prstGeom>
          <a:noFill/>
          <a:ln>
            <a:noFill/>
          </a:ln>
        </p:spPr>
      </p:pic>
      <p:pic>
        <p:nvPicPr>
          <p:cNvPr id="101" name="Google Shape;101;p17"/>
          <p:cNvPicPr preferRelativeResize="0"/>
          <p:nvPr/>
        </p:nvPicPr>
        <p:blipFill>
          <a:blip r:embed="rId5">
            <a:alphaModFix/>
          </a:blip>
          <a:stretch>
            <a:fillRect/>
          </a:stretch>
        </p:blipFill>
        <p:spPr>
          <a:xfrm>
            <a:off x="4271350" y="1714500"/>
            <a:ext cx="3284226" cy="1510875"/>
          </a:xfrm>
          <a:prstGeom prst="rect">
            <a:avLst/>
          </a:prstGeom>
          <a:noFill/>
          <a:ln>
            <a:noFill/>
          </a:ln>
        </p:spPr>
      </p:pic>
      <p:pic>
        <p:nvPicPr>
          <p:cNvPr id="102" name="Google Shape;102;p17"/>
          <p:cNvPicPr preferRelativeResize="0"/>
          <p:nvPr/>
        </p:nvPicPr>
        <p:blipFill>
          <a:blip r:embed="rId6">
            <a:alphaModFix/>
          </a:blip>
          <a:stretch>
            <a:fillRect/>
          </a:stretch>
        </p:blipFill>
        <p:spPr>
          <a:xfrm>
            <a:off x="4313350" y="3304530"/>
            <a:ext cx="3284225" cy="1471744"/>
          </a:xfrm>
          <a:prstGeom prst="rect">
            <a:avLst/>
          </a:prstGeom>
          <a:noFill/>
          <a:ln>
            <a:noFill/>
          </a:ln>
        </p:spPr>
      </p:pic>
      <p:sp>
        <p:nvSpPr>
          <p:cNvPr id="103" name="Google Shape;103;p17"/>
          <p:cNvSpPr txBox="1"/>
          <p:nvPr/>
        </p:nvSpPr>
        <p:spPr>
          <a:xfrm>
            <a:off x="1161250" y="1234450"/>
            <a:ext cx="7378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F48A7"/>
                </a:solidFill>
                <a:highlight>
                  <a:schemeClr val="lt1"/>
                </a:highlight>
                <a:latin typeface="Source Sans Pro"/>
                <a:ea typeface="Source Sans Pro"/>
                <a:cs typeface="Source Sans Pro"/>
                <a:sym typeface="Source Sans Pro"/>
              </a:rPr>
              <a:t>Nuestro usuario administrador puede ingresar a ambas vistas, ya que puede ser un participante.</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p:txBody>
      </p:sp>
      <p:cxnSp>
        <p:nvCxnSpPr>
          <p:cNvPr id="104" name="Google Shape;104;p17"/>
          <p:cNvCxnSpPr/>
          <p:nvPr/>
        </p:nvCxnSpPr>
        <p:spPr>
          <a:xfrm flipH="1" rot="10800000">
            <a:off x="1111600" y="3395375"/>
            <a:ext cx="1084200" cy="8400"/>
          </a:xfrm>
          <a:prstGeom prst="straightConnector1">
            <a:avLst/>
          </a:prstGeom>
          <a:noFill/>
          <a:ln cap="flat" cmpd="sng" w="38100">
            <a:solidFill>
              <a:srgbClr val="FF0000"/>
            </a:solidFill>
            <a:prstDash val="solid"/>
            <a:round/>
            <a:headEnd len="med" w="med" type="none"/>
            <a:tailEnd len="med" w="med" type="triangle"/>
          </a:ln>
        </p:spPr>
      </p:cxnSp>
      <p:sp>
        <p:nvSpPr>
          <p:cNvPr id="105" name="Google Shape;105;p17"/>
          <p:cNvSpPr txBox="1"/>
          <p:nvPr/>
        </p:nvSpPr>
        <p:spPr>
          <a:xfrm>
            <a:off x="7070100" y="2056050"/>
            <a:ext cx="2237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0000"/>
                </a:solidFill>
                <a:highlight>
                  <a:schemeClr val="lt1"/>
                </a:highlight>
                <a:latin typeface="Source Sans Pro"/>
                <a:ea typeface="Source Sans Pro"/>
                <a:cs typeface="Source Sans Pro"/>
                <a:sym typeface="Source Sans Pro"/>
              </a:rPr>
              <a:t>Colaborador</a:t>
            </a:r>
            <a:endParaRPr sz="1100">
              <a:solidFill>
                <a:srgbClr val="FF0000"/>
              </a:solidFill>
              <a:highlight>
                <a:schemeClr val="lt1"/>
              </a:highlight>
              <a:latin typeface="Source Sans Pro"/>
              <a:ea typeface="Source Sans Pro"/>
              <a:cs typeface="Source Sans Pro"/>
              <a:sym typeface="Source Sans Pro"/>
            </a:endParaRPr>
          </a:p>
          <a:p>
            <a:pPr indent="0" lvl="0" marL="0" rtl="0" algn="ctr">
              <a:spcBef>
                <a:spcPts val="0"/>
              </a:spcBef>
              <a:spcAft>
                <a:spcPts val="0"/>
              </a:spcAft>
              <a:buNone/>
            </a:pPr>
            <a:r>
              <a:t/>
            </a:r>
            <a:endParaRPr sz="1100">
              <a:solidFill>
                <a:srgbClr val="FF0000"/>
              </a:solidFill>
              <a:highlight>
                <a:schemeClr val="lt1"/>
              </a:highlight>
              <a:latin typeface="Source Sans Pro"/>
              <a:ea typeface="Source Sans Pro"/>
              <a:cs typeface="Source Sans Pro"/>
              <a:sym typeface="Source Sans Pro"/>
            </a:endParaRPr>
          </a:p>
        </p:txBody>
      </p:sp>
      <p:sp>
        <p:nvSpPr>
          <p:cNvPr id="106" name="Google Shape;106;p17"/>
          <p:cNvSpPr txBox="1"/>
          <p:nvPr/>
        </p:nvSpPr>
        <p:spPr>
          <a:xfrm>
            <a:off x="7070100" y="3712850"/>
            <a:ext cx="2237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0000"/>
                </a:solidFill>
                <a:highlight>
                  <a:schemeClr val="lt1"/>
                </a:highlight>
                <a:latin typeface="Source Sans Pro"/>
                <a:ea typeface="Source Sans Pro"/>
                <a:cs typeface="Source Sans Pro"/>
                <a:sym typeface="Source Sans Pro"/>
              </a:rPr>
              <a:t>Administrador</a:t>
            </a:r>
            <a:endParaRPr sz="1100">
              <a:solidFill>
                <a:srgbClr val="FF0000"/>
              </a:solidFill>
              <a:highlight>
                <a:schemeClr val="lt1"/>
              </a:highlight>
              <a:latin typeface="Source Sans Pro"/>
              <a:ea typeface="Source Sans Pro"/>
              <a:cs typeface="Source Sans Pro"/>
              <a:sym typeface="Source Sans Pro"/>
            </a:endParaRPr>
          </a:p>
          <a:p>
            <a:pPr indent="0" lvl="0" marL="0" rtl="0" algn="ctr">
              <a:spcBef>
                <a:spcPts val="0"/>
              </a:spcBef>
              <a:spcAft>
                <a:spcPts val="0"/>
              </a:spcAft>
              <a:buNone/>
            </a:pPr>
            <a:r>
              <a:t/>
            </a:r>
            <a:endParaRPr sz="1100">
              <a:solidFill>
                <a:srgbClr val="FF0000"/>
              </a:solidFill>
              <a:highlight>
                <a:schemeClr val="lt1"/>
              </a:highlight>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txBox="1"/>
          <p:nvPr/>
        </p:nvSpPr>
        <p:spPr>
          <a:xfrm>
            <a:off x="1161250" y="563100"/>
            <a:ext cx="6098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Menú horizontal</a:t>
            </a:r>
            <a:endParaRPr b="1" sz="2600">
              <a:solidFill>
                <a:srgbClr val="2F48A7"/>
              </a:solidFill>
              <a:latin typeface="Source Sans Pro"/>
              <a:ea typeface="Source Sans Pro"/>
              <a:cs typeface="Source Sans Pro"/>
              <a:sym typeface="Source Sans Pro"/>
            </a:endParaRPr>
          </a:p>
        </p:txBody>
      </p:sp>
      <p:pic>
        <p:nvPicPr>
          <p:cNvPr id="113" name="Google Shape;113;p18"/>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14" name="Google Shape;114;p18"/>
          <p:cNvSpPr txBox="1"/>
          <p:nvPr/>
        </p:nvSpPr>
        <p:spPr>
          <a:xfrm>
            <a:off x="1161250" y="1234450"/>
            <a:ext cx="7378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F48A7"/>
                </a:solidFill>
                <a:highlight>
                  <a:schemeClr val="lt1"/>
                </a:highlight>
                <a:latin typeface="Source Sans Pro"/>
                <a:ea typeface="Source Sans Pro"/>
                <a:cs typeface="Source Sans Pro"/>
                <a:sym typeface="Source Sans Pro"/>
              </a:rPr>
              <a:t>En la parte superior encontramos botones de ayuda. </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p:txBody>
      </p:sp>
      <p:sp>
        <p:nvSpPr>
          <p:cNvPr id="115" name="Google Shape;115;p18"/>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 name="Google Shape;116;p18"/>
          <p:cNvPicPr preferRelativeResize="0"/>
          <p:nvPr/>
        </p:nvPicPr>
        <p:blipFill>
          <a:blip r:embed="rId4">
            <a:alphaModFix/>
          </a:blip>
          <a:stretch>
            <a:fillRect/>
          </a:stretch>
        </p:blipFill>
        <p:spPr>
          <a:xfrm>
            <a:off x="1416725" y="2471750"/>
            <a:ext cx="6562725" cy="857250"/>
          </a:xfrm>
          <a:prstGeom prst="rect">
            <a:avLst/>
          </a:prstGeom>
          <a:noFill/>
          <a:ln>
            <a:noFill/>
          </a:ln>
        </p:spPr>
      </p:pic>
      <p:sp>
        <p:nvSpPr>
          <p:cNvPr id="117" name="Google Shape;117;p18"/>
          <p:cNvSpPr txBox="1"/>
          <p:nvPr/>
        </p:nvSpPr>
        <p:spPr>
          <a:xfrm>
            <a:off x="2950825" y="3410000"/>
            <a:ext cx="12504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0000"/>
                </a:solidFill>
                <a:highlight>
                  <a:schemeClr val="lt1"/>
                </a:highlight>
                <a:latin typeface="Source Sans Pro"/>
                <a:ea typeface="Source Sans Pro"/>
                <a:cs typeface="Source Sans Pro"/>
                <a:sym typeface="Source Sans Pro"/>
              </a:rPr>
              <a:t>Configuraciones</a:t>
            </a:r>
            <a:endParaRPr sz="1100">
              <a:solidFill>
                <a:srgbClr val="FF0000"/>
              </a:solidFill>
              <a:highlight>
                <a:schemeClr val="lt1"/>
              </a:highlight>
              <a:latin typeface="Source Sans Pro"/>
              <a:ea typeface="Source Sans Pro"/>
              <a:cs typeface="Source Sans Pro"/>
              <a:sym typeface="Source Sans Pro"/>
            </a:endParaRPr>
          </a:p>
          <a:p>
            <a:pPr indent="0" lvl="0" marL="0" rtl="0" algn="ctr">
              <a:spcBef>
                <a:spcPts val="0"/>
              </a:spcBef>
              <a:spcAft>
                <a:spcPts val="0"/>
              </a:spcAft>
              <a:buNone/>
            </a:pPr>
            <a:r>
              <a:t/>
            </a:r>
            <a:endParaRPr sz="1100">
              <a:solidFill>
                <a:srgbClr val="FF0000"/>
              </a:solidFill>
              <a:highlight>
                <a:schemeClr val="lt1"/>
              </a:highlight>
              <a:latin typeface="Source Sans Pro"/>
              <a:ea typeface="Source Sans Pro"/>
              <a:cs typeface="Source Sans Pro"/>
              <a:sym typeface="Source Sans Pro"/>
            </a:endParaRPr>
          </a:p>
        </p:txBody>
      </p:sp>
      <p:sp>
        <p:nvSpPr>
          <p:cNvPr id="118" name="Google Shape;118;p18"/>
          <p:cNvSpPr txBox="1"/>
          <p:nvPr/>
        </p:nvSpPr>
        <p:spPr>
          <a:xfrm>
            <a:off x="3683125" y="1753050"/>
            <a:ext cx="12504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0000"/>
                </a:solidFill>
                <a:highlight>
                  <a:schemeClr val="lt1"/>
                </a:highlight>
                <a:latin typeface="Source Sans Pro"/>
                <a:ea typeface="Source Sans Pro"/>
                <a:cs typeface="Source Sans Pro"/>
                <a:sym typeface="Source Sans Pro"/>
              </a:rPr>
              <a:t>Avisos y novedades</a:t>
            </a:r>
            <a:endParaRPr sz="1100">
              <a:solidFill>
                <a:srgbClr val="FF0000"/>
              </a:solidFill>
              <a:highlight>
                <a:schemeClr val="lt1"/>
              </a:highlight>
              <a:latin typeface="Source Sans Pro"/>
              <a:ea typeface="Source Sans Pro"/>
              <a:cs typeface="Source Sans Pro"/>
              <a:sym typeface="Source Sans Pro"/>
            </a:endParaRPr>
          </a:p>
          <a:p>
            <a:pPr indent="0" lvl="0" marL="0" rtl="0" algn="ctr">
              <a:spcBef>
                <a:spcPts val="0"/>
              </a:spcBef>
              <a:spcAft>
                <a:spcPts val="0"/>
              </a:spcAft>
              <a:buNone/>
            </a:pPr>
            <a:r>
              <a:t/>
            </a:r>
            <a:endParaRPr sz="1100">
              <a:solidFill>
                <a:srgbClr val="FF0000"/>
              </a:solidFill>
              <a:highlight>
                <a:schemeClr val="lt1"/>
              </a:highlight>
              <a:latin typeface="Source Sans Pro"/>
              <a:ea typeface="Source Sans Pro"/>
              <a:cs typeface="Source Sans Pro"/>
              <a:sym typeface="Source Sans Pro"/>
            </a:endParaRPr>
          </a:p>
        </p:txBody>
      </p:sp>
      <p:sp>
        <p:nvSpPr>
          <p:cNvPr id="119" name="Google Shape;119;p18"/>
          <p:cNvSpPr txBox="1"/>
          <p:nvPr/>
        </p:nvSpPr>
        <p:spPr>
          <a:xfrm>
            <a:off x="4549900" y="3410000"/>
            <a:ext cx="1250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0000"/>
                </a:solidFill>
                <a:highlight>
                  <a:schemeClr val="lt1"/>
                </a:highlight>
                <a:latin typeface="Source Sans Pro"/>
                <a:ea typeface="Source Sans Pro"/>
                <a:cs typeface="Source Sans Pro"/>
                <a:sym typeface="Source Sans Pro"/>
              </a:rPr>
              <a:t>Centro de ayuda</a:t>
            </a:r>
            <a:endParaRPr sz="1100">
              <a:solidFill>
                <a:srgbClr val="FF0000"/>
              </a:solidFill>
              <a:highlight>
                <a:schemeClr val="lt1"/>
              </a:highlight>
              <a:latin typeface="Source Sans Pro"/>
              <a:ea typeface="Source Sans Pro"/>
              <a:cs typeface="Source Sans Pro"/>
              <a:sym typeface="Source Sans Pro"/>
            </a:endParaRPr>
          </a:p>
        </p:txBody>
      </p:sp>
      <p:sp>
        <p:nvSpPr>
          <p:cNvPr id="120" name="Google Shape;120;p18"/>
          <p:cNvSpPr txBox="1"/>
          <p:nvPr/>
        </p:nvSpPr>
        <p:spPr>
          <a:xfrm>
            <a:off x="5231775" y="1749688"/>
            <a:ext cx="1250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0000"/>
                </a:solidFill>
                <a:highlight>
                  <a:schemeClr val="lt1"/>
                </a:highlight>
                <a:latin typeface="Source Sans Pro"/>
                <a:ea typeface="Source Sans Pro"/>
                <a:cs typeface="Source Sans Pro"/>
                <a:sym typeface="Source Sans Pro"/>
              </a:rPr>
              <a:t>Traductor</a:t>
            </a:r>
            <a:endParaRPr sz="1100">
              <a:solidFill>
                <a:srgbClr val="FF0000"/>
              </a:solidFill>
              <a:highlight>
                <a:schemeClr val="lt1"/>
              </a:highlight>
              <a:latin typeface="Source Sans Pro"/>
              <a:ea typeface="Source Sans Pro"/>
              <a:cs typeface="Source Sans Pro"/>
              <a:sym typeface="Source Sans Pro"/>
            </a:endParaRPr>
          </a:p>
        </p:txBody>
      </p:sp>
      <p:cxnSp>
        <p:nvCxnSpPr>
          <p:cNvPr id="121" name="Google Shape;121;p18"/>
          <p:cNvCxnSpPr/>
          <p:nvPr/>
        </p:nvCxnSpPr>
        <p:spPr>
          <a:xfrm rot="10800000">
            <a:off x="3574525" y="2986400"/>
            <a:ext cx="3000" cy="423600"/>
          </a:xfrm>
          <a:prstGeom prst="straightConnector1">
            <a:avLst/>
          </a:prstGeom>
          <a:noFill/>
          <a:ln cap="flat" cmpd="sng" w="38100">
            <a:solidFill>
              <a:srgbClr val="FF0000"/>
            </a:solidFill>
            <a:prstDash val="solid"/>
            <a:round/>
            <a:headEnd len="med" w="med" type="none"/>
            <a:tailEnd len="med" w="med" type="triangle"/>
          </a:ln>
        </p:spPr>
      </p:cxnSp>
      <p:cxnSp>
        <p:nvCxnSpPr>
          <p:cNvPr id="122" name="Google Shape;122;p18"/>
          <p:cNvCxnSpPr/>
          <p:nvPr/>
        </p:nvCxnSpPr>
        <p:spPr>
          <a:xfrm rot="10800000">
            <a:off x="5130450" y="2986400"/>
            <a:ext cx="3000" cy="423600"/>
          </a:xfrm>
          <a:prstGeom prst="straightConnector1">
            <a:avLst/>
          </a:prstGeom>
          <a:noFill/>
          <a:ln cap="flat" cmpd="sng" w="38100">
            <a:solidFill>
              <a:srgbClr val="FF0000"/>
            </a:solidFill>
            <a:prstDash val="solid"/>
            <a:round/>
            <a:headEnd len="med" w="med" type="none"/>
            <a:tailEnd len="med" w="med" type="triangle"/>
          </a:ln>
        </p:spPr>
      </p:cxnSp>
      <p:cxnSp>
        <p:nvCxnSpPr>
          <p:cNvPr id="123" name="Google Shape;123;p18"/>
          <p:cNvCxnSpPr/>
          <p:nvPr/>
        </p:nvCxnSpPr>
        <p:spPr>
          <a:xfrm>
            <a:off x="4303050" y="2227175"/>
            <a:ext cx="12900" cy="456600"/>
          </a:xfrm>
          <a:prstGeom prst="straightConnector1">
            <a:avLst/>
          </a:prstGeom>
          <a:noFill/>
          <a:ln cap="flat" cmpd="sng" w="38100">
            <a:solidFill>
              <a:srgbClr val="FF0000"/>
            </a:solidFill>
            <a:prstDash val="solid"/>
            <a:round/>
            <a:headEnd len="med" w="med" type="none"/>
            <a:tailEnd len="med" w="med" type="triangle"/>
          </a:ln>
        </p:spPr>
      </p:cxnSp>
      <p:cxnSp>
        <p:nvCxnSpPr>
          <p:cNvPr id="124" name="Google Shape;124;p18"/>
          <p:cNvCxnSpPr/>
          <p:nvPr/>
        </p:nvCxnSpPr>
        <p:spPr>
          <a:xfrm>
            <a:off x="5850525" y="2103700"/>
            <a:ext cx="12900" cy="4566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txBox="1"/>
          <p:nvPr/>
        </p:nvSpPr>
        <p:spPr>
          <a:xfrm>
            <a:off x="1161250" y="563100"/>
            <a:ext cx="6098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Configuraciones generales</a:t>
            </a:r>
            <a:endParaRPr b="1" sz="2600">
              <a:solidFill>
                <a:srgbClr val="2F48A7"/>
              </a:solidFill>
              <a:latin typeface="Source Sans Pro"/>
              <a:ea typeface="Source Sans Pro"/>
              <a:cs typeface="Source Sans Pro"/>
              <a:sym typeface="Source Sans Pro"/>
            </a:endParaRPr>
          </a:p>
        </p:txBody>
      </p:sp>
      <p:pic>
        <p:nvPicPr>
          <p:cNvPr id="131" name="Google Shape;131;p19"/>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32" name="Google Shape;132;p19"/>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19"/>
          <p:cNvPicPr preferRelativeResize="0"/>
          <p:nvPr/>
        </p:nvPicPr>
        <p:blipFill>
          <a:blip r:embed="rId4">
            <a:alphaModFix/>
          </a:blip>
          <a:stretch>
            <a:fillRect/>
          </a:stretch>
        </p:blipFill>
        <p:spPr>
          <a:xfrm>
            <a:off x="2109475" y="1460175"/>
            <a:ext cx="2231831" cy="3237876"/>
          </a:xfrm>
          <a:prstGeom prst="rect">
            <a:avLst/>
          </a:prstGeom>
          <a:noFill/>
          <a:ln>
            <a:noFill/>
          </a:ln>
        </p:spPr>
      </p:pic>
      <p:pic>
        <p:nvPicPr>
          <p:cNvPr id="134" name="Google Shape;134;p19"/>
          <p:cNvPicPr preferRelativeResize="0"/>
          <p:nvPr/>
        </p:nvPicPr>
        <p:blipFill>
          <a:blip r:embed="rId5">
            <a:alphaModFix/>
          </a:blip>
          <a:stretch>
            <a:fillRect/>
          </a:stretch>
        </p:blipFill>
        <p:spPr>
          <a:xfrm>
            <a:off x="4564797" y="1697113"/>
            <a:ext cx="2694853" cy="27640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txBox="1"/>
          <p:nvPr/>
        </p:nvSpPr>
        <p:spPr>
          <a:xfrm>
            <a:off x="1161250" y="563100"/>
            <a:ext cx="6098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Mi empresa</a:t>
            </a:r>
            <a:endParaRPr b="1" sz="2600">
              <a:solidFill>
                <a:srgbClr val="2F48A7"/>
              </a:solidFill>
              <a:latin typeface="Source Sans Pro"/>
              <a:ea typeface="Source Sans Pro"/>
              <a:cs typeface="Source Sans Pro"/>
              <a:sym typeface="Source Sans Pro"/>
            </a:endParaRPr>
          </a:p>
        </p:txBody>
      </p:sp>
      <p:pic>
        <p:nvPicPr>
          <p:cNvPr id="141" name="Google Shape;141;p20"/>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42" name="Google Shape;142;p20"/>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20"/>
          <p:cNvPicPr preferRelativeResize="0"/>
          <p:nvPr/>
        </p:nvPicPr>
        <p:blipFill>
          <a:blip r:embed="rId4">
            <a:alphaModFix/>
          </a:blip>
          <a:stretch>
            <a:fillRect/>
          </a:stretch>
        </p:blipFill>
        <p:spPr>
          <a:xfrm>
            <a:off x="5195050" y="2352250"/>
            <a:ext cx="3387601" cy="2000144"/>
          </a:xfrm>
          <a:prstGeom prst="rect">
            <a:avLst/>
          </a:prstGeom>
          <a:noFill/>
          <a:ln>
            <a:noFill/>
          </a:ln>
        </p:spPr>
      </p:pic>
      <p:pic>
        <p:nvPicPr>
          <p:cNvPr id="144" name="Google Shape;144;p20"/>
          <p:cNvPicPr preferRelativeResize="0"/>
          <p:nvPr/>
        </p:nvPicPr>
        <p:blipFill>
          <a:blip r:embed="rId5">
            <a:alphaModFix/>
          </a:blip>
          <a:stretch>
            <a:fillRect/>
          </a:stretch>
        </p:blipFill>
        <p:spPr>
          <a:xfrm>
            <a:off x="938125" y="1296713"/>
            <a:ext cx="4553751" cy="2579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txBox="1"/>
          <p:nvPr/>
        </p:nvSpPr>
        <p:spPr>
          <a:xfrm>
            <a:off x="1161250" y="563100"/>
            <a:ext cx="6098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Categorías y carruseles</a:t>
            </a:r>
            <a:endParaRPr b="1" sz="2600">
              <a:solidFill>
                <a:srgbClr val="2F48A7"/>
              </a:solidFill>
              <a:latin typeface="Source Sans Pro"/>
              <a:ea typeface="Source Sans Pro"/>
              <a:cs typeface="Source Sans Pro"/>
              <a:sym typeface="Source Sans Pro"/>
            </a:endParaRPr>
          </a:p>
        </p:txBody>
      </p:sp>
      <p:pic>
        <p:nvPicPr>
          <p:cNvPr id="151" name="Google Shape;151;p21"/>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52" name="Google Shape;152;p21"/>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21"/>
          <p:cNvPicPr preferRelativeResize="0"/>
          <p:nvPr/>
        </p:nvPicPr>
        <p:blipFill>
          <a:blip r:embed="rId4">
            <a:alphaModFix/>
          </a:blip>
          <a:stretch>
            <a:fillRect/>
          </a:stretch>
        </p:blipFill>
        <p:spPr>
          <a:xfrm>
            <a:off x="2602050" y="1325013"/>
            <a:ext cx="5233901" cy="1835650"/>
          </a:xfrm>
          <a:prstGeom prst="rect">
            <a:avLst/>
          </a:prstGeom>
          <a:noFill/>
          <a:ln>
            <a:noFill/>
          </a:ln>
        </p:spPr>
      </p:pic>
      <p:pic>
        <p:nvPicPr>
          <p:cNvPr id="154" name="Google Shape;154;p21"/>
          <p:cNvPicPr preferRelativeResize="0"/>
          <p:nvPr/>
        </p:nvPicPr>
        <p:blipFill>
          <a:blip r:embed="rId5">
            <a:alphaModFix/>
          </a:blip>
          <a:stretch>
            <a:fillRect/>
          </a:stretch>
        </p:blipFill>
        <p:spPr>
          <a:xfrm>
            <a:off x="973800" y="3337574"/>
            <a:ext cx="6716251" cy="1529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