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66">
          <p15:clr>
            <a:srgbClr val="A4A3A4"/>
          </p15:clr>
        </p15:guide>
        <p15:guide id="2" pos="5528">
          <p15:clr>
            <a:srgbClr val="9AA0A6"/>
          </p15:clr>
        </p15:guide>
        <p15:guide id="3" pos="591">
          <p15:clr>
            <a:srgbClr val="9AA0A6"/>
          </p15:clr>
        </p15:guide>
        <p15:guide id="4" orient="horz" pos="177">
          <p15:clr>
            <a:srgbClr val="9AA0A6"/>
          </p15:clr>
        </p15:guide>
        <p15:guide id="5" pos="792">
          <p15:clr>
            <a:srgbClr val="9AA0A6"/>
          </p15:clr>
        </p15:guide>
        <p15:guide id="6" orient="horz" pos="355">
          <p15:clr>
            <a:srgbClr val="9AA0A6"/>
          </p15:clr>
        </p15:guide>
        <p15:guide id="7" orient="horz" pos="2884">
          <p15:clr>
            <a:srgbClr val="9AA0A6"/>
          </p15:clr>
        </p15:guide>
        <p15:guide id="8" orient="horz" pos="2073">
          <p15:clr>
            <a:srgbClr val="9AA0A6"/>
          </p15:clr>
        </p15:guide>
        <p15:guide id="9" orient="horz" pos="1080">
          <p15:clr>
            <a:srgbClr val="9AA0A6"/>
          </p15:clr>
        </p15:guide>
        <p15:guide id="10" orient="horz" pos="85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66" orient="horz"/>
        <p:guide pos="5528"/>
        <p:guide pos="591"/>
        <p:guide pos="177" orient="horz"/>
        <p:guide pos="792"/>
        <p:guide pos="355" orient="horz"/>
        <p:guide pos="2884" orient="horz"/>
        <p:guide pos="2073" orient="horz"/>
        <p:guide pos="1080" orient="horz"/>
        <p:guide pos="85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b232cc728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2b232cc728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732c46bee_0_2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34732c46bee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732c46bee_0_2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34732c46bee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732c46bee_0_2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34732c46bee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4732c46bee_0_2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34732c46bee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35ac0ea0e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35ac0ea0e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4732c46bee_0_4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34732c46bee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4732c46bee_0_4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34732c46bee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4732c46bee_0_4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34732c46bee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4732c46bee_0_4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34732c46bee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4732c46bee_0_4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34732c46bee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58de32de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358de32de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4732c46bee_0_4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34732c46bee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41d8a7796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41d8a7796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4732c46bee_0_4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34732c46bee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4732c46bee_0_5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34732c46bee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4732c46bee_0_5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g34732c46bee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883e1f80e0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883e1f80e0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95c5c13f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95c5c13f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856efd912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856efd912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5ac0ea0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35ac0ea0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732c46bee_0_1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34732c46bee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732c46bee_0_1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34732c46bee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732c46bee_0_1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34732c46bee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4732c46bee_0_2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34732c46bee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732c46bee_0_2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4732c46bee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Relationship Id="rId4" Type="http://schemas.openxmlformats.org/officeDocument/2006/relationships/image" Target="../media/image7.png"/><Relationship Id="rId5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g"/><Relationship Id="rId4" Type="http://schemas.openxmlformats.org/officeDocument/2006/relationships/image" Target="../media/image7.png"/><Relationship Id="rId5" Type="http://schemas.openxmlformats.org/officeDocument/2006/relationships/image" Target="../media/image3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Relationship Id="rId4" Type="http://schemas.openxmlformats.org/officeDocument/2006/relationships/image" Target="../media/image7.png"/><Relationship Id="rId5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Relationship Id="rId4" Type="http://schemas.openxmlformats.org/officeDocument/2006/relationships/image" Target="../media/image7.png"/><Relationship Id="rId5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jpg"/><Relationship Id="rId4" Type="http://schemas.openxmlformats.org/officeDocument/2006/relationships/image" Target="../media/image6.png"/><Relationship Id="rId5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Relationship Id="rId4" Type="http://schemas.openxmlformats.org/officeDocument/2006/relationships/image" Target="../media/image7.png"/><Relationship Id="rId5" Type="http://schemas.openxmlformats.org/officeDocument/2006/relationships/image" Target="../media/image3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48A7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562325" y="1793700"/>
            <a:ext cx="5522400" cy="11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Gestión de personas:</a:t>
            </a: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Estructura de Empresa</a:t>
            </a:r>
            <a:endParaRPr sz="380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0" name="Google Shape;1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2460" y="4126975"/>
            <a:ext cx="1663489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/>
          <p:nvPr/>
        </p:nvSpPr>
        <p:spPr>
          <a:xfrm rot="5400000">
            <a:off x="4387375" y="388500"/>
            <a:ext cx="373200" cy="9136800"/>
          </a:xfrm>
          <a:prstGeom prst="rect">
            <a:avLst/>
          </a:prstGeom>
          <a:solidFill>
            <a:srgbClr val="2037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6198800" y="1606598"/>
            <a:ext cx="2068450" cy="15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4"/>
          <p:cNvSpPr txBox="1"/>
          <p:nvPr/>
        </p:nvSpPr>
        <p:spPr>
          <a:xfrm>
            <a:off x="1076154" y="121850"/>
            <a:ext cx="7978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crear Divisiones?</a:t>
            </a:r>
            <a:endParaRPr i="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5" name="Google Shape;195;p34"/>
          <p:cNvSpPr txBox="1"/>
          <p:nvPr/>
        </p:nvSpPr>
        <p:spPr>
          <a:xfrm>
            <a:off x="1076148" y="843650"/>
            <a:ext cx="7411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Ruta:</a:t>
            </a:r>
            <a:r>
              <a:rPr i="0" lang="en" sz="1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Administrativo </a:t>
            </a:r>
            <a:r>
              <a:rPr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&gt;&gt; </a:t>
            </a: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Organización</a:t>
            </a:r>
            <a:r>
              <a:rPr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&gt;&gt;</a:t>
            </a:r>
            <a:r>
              <a:rPr i="0" lang="en" sz="1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Áreas </a:t>
            </a:r>
            <a:r>
              <a:rPr lang="en" sz="1600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&gt;&gt;</a:t>
            </a: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Crear División</a:t>
            </a:r>
            <a:endParaRPr i="0" sz="1600" u="none" cap="none" strike="noStrike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6" name="Google Shape;196;p34"/>
          <p:cNvSpPr txBox="1"/>
          <p:nvPr/>
        </p:nvSpPr>
        <p:spPr>
          <a:xfrm>
            <a:off x="1132075" y="4544975"/>
            <a:ext cx="67956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34"/>
          <p:cNvPicPr preferRelativeResize="0"/>
          <p:nvPr/>
        </p:nvPicPr>
        <p:blipFill rotWithShape="1">
          <a:blip r:embed="rId4">
            <a:alphaModFix/>
          </a:blip>
          <a:srcRect b="19" l="0" r="0" t="19"/>
          <a:stretch/>
        </p:blipFill>
        <p:spPr>
          <a:xfrm>
            <a:off x="850225" y="1351063"/>
            <a:ext cx="7443548" cy="305782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4"/>
          <p:cNvSpPr/>
          <p:nvPr/>
        </p:nvSpPr>
        <p:spPr>
          <a:xfrm>
            <a:off x="871675" y="2124800"/>
            <a:ext cx="190500" cy="222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9" name="Google Shape;199;p34"/>
          <p:cNvCxnSpPr/>
          <p:nvPr/>
        </p:nvCxnSpPr>
        <p:spPr>
          <a:xfrm flipH="1">
            <a:off x="1858000" y="3290150"/>
            <a:ext cx="397200" cy="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0" name="Google Shape;200;p34"/>
          <p:cNvSpPr/>
          <p:nvPr/>
        </p:nvSpPr>
        <p:spPr>
          <a:xfrm>
            <a:off x="1093550" y="2680825"/>
            <a:ext cx="897300" cy="222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4"/>
          <p:cNvSpPr/>
          <p:nvPr/>
        </p:nvSpPr>
        <p:spPr>
          <a:xfrm>
            <a:off x="7254025" y="1786525"/>
            <a:ext cx="897300" cy="222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5"/>
          <p:cNvSpPr txBox="1"/>
          <p:nvPr/>
        </p:nvSpPr>
        <p:spPr>
          <a:xfrm>
            <a:off x="1076154" y="121850"/>
            <a:ext cx="7978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crear Áreas?</a:t>
            </a:r>
            <a:endParaRPr i="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9" name="Google Shape;209;p35"/>
          <p:cNvSpPr txBox="1"/>
          <p:nvPr/>
        </p:nvSpPr>
        <p:spPr>
          <a:xfrm>
            <a:off x="1076148" y="843650"/>
            <a:ext cx="7411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Ruta:</a:t>
            </a:r>
            <a:r>
              <a:rPr i="0" lang="en" sz="1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</a:t>
            </a: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ige la División </a:t>
            </a:r>
            <a:r>
              <a:rPr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&gt;&gt; </a:t>
            </a: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Editar </a:t>
            </a:r>
            <a:r>
              <a:rPr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&gt;&gt;</a:t>
            </a:r>
            <a:r>
              <a:rPr i="0" lang="en" sz="1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Crear Área</a:t>
            </a:r>
            <a:endParaRPr i="0" sz="1600" u="none" cap="none" strike="noStrike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0" name="Google Shape;210;p35"/>
          <p:cNvSpPr txBox="1"/>
          <p:nvPr/>
        </p:nvSpPr>
        <p:spPr>
          <a:xfrm>
            <a:off x="1132075" y="4544975"/>
            <a:ext cx="67956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35"/>
          <p:cNvPicPr preferRelativeResize="0"/>
          <p:nvPr/>
        </p:nvPicPr>
        <p:blipFill rotWithShape="1">
          <a:blip r:embed="rId4">
            <a:alphaModFix/>
          </a:blip>
          <a:srcRect b="1105" l="0" r="0" t="1095"/>
          <a:stretch/>
        </p:blipFill>
        <p:spPr>
          <a:xfrm>
            <a:off x="850225" y="1351063"/>
            <a:ext cx="7443548" cy="305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35"/>
          <p:cNvCxnSpPr/>
          <p:nvPr/>
        </p:nvCxnSpPr>
        <p:spPr>
          <a:xfrm flipH="1">
            <a:off x="3582900" y="2305625"/>
            <a:ext cx="397200" cy="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3" name="Google Shape;213;p35"/>
          <p:cNvSpPr/>
          <p:nvPr/>
        </p:nvSpPr>
        <p:spPr>
          <a:xfrm>
            <a:off x="938125" y="1420175"/>
            <a:ext cx="1599900" cy="435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5"/>
          <p:cNvSpPr/>
          <p:nvPr/>
        </p:nvSpPr>
        <p:spPr>
          <a:xfrm>
            <a:off x="4362750" y="1457875"/>
            <a:ext cx="413100" cy="21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6"/>
          <p:cNvSpPr txBox="1"/>
          <p:nvPr/>
        </p:nvSpPr>
        <p:spPr>
          <a:xfrm>
            <a:off x="1076154" y="121850"/>
            <a:ext cx="7978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crear Subáreas?</a:t>
            </a:r>
            <a:endParaRPr i="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36"/>
          <p:cNvSpPr txBox="1"/>
          <p:nvPr/>
        </p:nvSpPr>
        <p:spPr>
          <a:xfrm>
            <a:off x="1076148" y="843650"/>
            <a:ext cx="7411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Ruta:</a:t>
            </a:r>
            <a:r>
              <a:rPr i="0" lang="en" sz="1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</a:t>
            </a: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ige el Área </a:t>
            </a:r>
            <a:r>
              <a:rPr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&gt;&gt; </a:t>
            </a: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Editar </a:t>
            </a:r>
            <a:r>
              <a:rPr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&gt;&gt;</a:t>
            </a:r>
            <a:r>
              <a:rPr i="0" lang="en" sz="1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Crear Subárea</a:t>
            </a:r>
            <a:endParaRPr i="0" sz="1600" u="none" cap="none" strike="noStrike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3" name="Google Shape;223;p36"/>
          <p:cNvSpPr txBox="1"/>
          <p:nvPr/>
        </p:nvSpPr>
        <p:spPr>
          <a:xfrm>
            <a:off x="1132075" y="4544975"/>
            <a:ext cx="67956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6"/>
          <p:cNvPicPr preferRelativeResize="0"/>
          <p:nvPr/>
        </p:nvPicPr>
        <p:blipFill rotWithShape="1">
          <a:blip r:embed="rId4">
            <a:alphaModFix/>
          </a:blip>
          <a:srcRect b="1124" l="0" r="0" t="1124"/>
          <a:stretch/>
        </p:blipFill>
        <p:spPr>
          <a:xfrm>
            <a:off x="850225" y="1351063"/>
            <a:ext cx="7443546" cy="305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36"/>
          <p:cNvCxnSpPr/>
          <p:nvPr/>
        </p:nvCxnSpPr>
        <p:spPr>
          <a:xfrm flipH="1">
            <a:off x="3752250" y="2425575"/>
            <a:ext cx="397200" cy="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6" name="Google Shape;226;p36"/>
          <p:cNvSpPr/>
          <p:nvPr/>
        </p:nvSpPr>
        <p:spPr>
          <a:xfrm>
            <a:off x="1132075" y="1457875"/>
            <a:ext cx="1130700" cy="33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6"/>
          <p:cNvSpPr/>
          <p:nvPr/>
        </p:nvSpPr>
        <p:spPr>
          <a:xfrm>
            <a:off x="3744300" y="1456850"/>
            <a:ext cx="413100" cy="21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7"/>
          <p:cNvSpPr txBox="1"/>
          <p:nvPr/>
        </p:nvSpPr>
        <p:spPr>
          <a:xfrm>
            <a:off x="1076154" y="121850"/>
            <a:ext cx="7978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Asignar cargos</a:t>
            </a:r>
            <a:endParaRPr i="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5" name="Google Shape;235;p37"/>
          <p:cNvSpPr txBox="1"/>
          <p:nvPr/>
        </p:nvSpPr>
        <p:spPr>
          <a:xfrm>
            <a:off x="1132075" y="4544975"/>
            <a:ext cx="67956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37"/>
          <p:cNvPicPr preferRelativeResize="0"/>
          <p:nvPr/>
        </p:nvPicPr>
        <p:blipFill rotWithShape="1">
          <a:blip r:embed="rId4">
            <a:alphaModFix/>
          </a:blip>
          <a:srcRect b="1124" l="0" r="0" t="1133"/>
          <a:stretch/>
        </p:blipFill>
        <p:spPr>
          <a:xfrm>
            <a:off x="774025" y="1351063"/>
            <a:ext cx="7443543" cy="3057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37"/>
          <p:cNvCxnSpPr>
            <a:stCxn id="238" idx="1"/>
          </p:cNvCxnSpPr>
          <p:nvPr/>
        </p:nvCxnSpPr>
        <p:spPr>
          <a:xfrm flipH="1">
            <a:off x="4930213" y="3290588"/>
            <a:ext cx="923700" cy="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9" name="Google Shape;239;p37"/>
          <p:cNvSpPr/>
          <p:nvPr/>
        </p:nvSpPr>
        <p:spPr>
          <a:xfrm>
            <a:off x="1132075" y="1457875"/>
            <a:ext cx="1130700" cy="33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7"/>
          <p:cNvSpPr/>
          <p:nvPr/>
        </p:nvSpPr>
        <p:spPr>
          <a:xfrm>
            <a:off x="3744300" y="1456850"/>
            <a:ext cx="413100" cy="21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7"/>
          <p:cNvSpPr txBox="1"/>
          <p:nvPr/>
        </p:nvSpPr>
        <p:spPr>
          <a:xfrm>
            <a:off x="850225" y="779100"/>
            <a:ext cx="76746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FFB20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Nota: </a:t>
            </a:r>
            <a:r>
              <a:rPr lang="en" sz="1600">
                <a:solidFill>
                  <a:srgbClr val="2F48A7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Una vez que hayas creado subáreas, podrás asignar cargos directamente. </a:t>
            </a:r>
            <a:endParaRPr sz="1600"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8" name="Google Shape;238;p37"/>
          <p:cNvSpPr txBox="1"/>
          <p:nvPr/>
        </p:nvSpPr>
        <p:spPr>
          <a:xfrm>
            <a:off x="5853913" y="2809388"/>
            <a:ext cx="1019400" cy="9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9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Aquí puedes ver todos los cargos creados previamente.</a:t>
            </a:r>
            <a:endParaRPr i="0" sz="900" u="none" cap="none" strike="noStrike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0"/>
            <a:ext cx="736575" cy="2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8"/>
          <p:cNvSpPr txBox="1"/>
          <p:nvPr/>
        </p:nvSpPr>
        <p:spPr>
          <a:xfrm>
            <a:off x="938125" y="1005125"/>
            <a:ext cx="74133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02. </a:t>
            </a: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Cargos o Posiciones</a:t>
            </a:r>
            <a:endParaRPr sz="3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8" name="Google Shape;248;p38" title="to do lis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0400" y="1530550"/>
            <a:ext cx="3168924" cy="353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9"/>
          <p:cNvSpPr txBox="1"/>
          <p:nvPr/>
        </p:nvSpPr>
        <p:spPr>
          <a:xfrm>
            <a:off x="1127000" y="563575"/>
            <a:ext cx="7705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Cargos y posiciones, ¿qué son?</a:t>
            </a:r>
            <a:endParaRPr i="0" sz="16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6" name="Google Shape;256;p39"/>
          <p:cNvSpPr txBox="1"/>
          <p:nvPr/>
        </p:nvSpPr>
        <p:spPr>
          <a:xfrm>
            <a:off x="1098500" y="1401600"/>
            <a:ext cx="4779600" cy="28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2F48A7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Es un puesto específico dentro de la estructura organizacional de la compañía.</a:t>
            </a:r>
            <a:endParaRPr sz="1600"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2F48A7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Este puesto viene con un conjunto particular de responsabilidades, tareas y deberes que el empleado debe cumplir.</a:t>
            </a:r>
            <a:endParaRPr sz="1600"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2F48A7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Los cargos suelen tener títulos específicos, como "Gerente de Ventas", "Asistente Administrativo" o "Director de Recursos Humanos".</a:t>
            </a:r>
            <a:endParaRPr sz="1600"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D0D0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0500" y="1146775"/>
            <a:ext cx="2961100" cy="29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0"/>
          <p:cNvSpPr txBox="1"/>
          <p:nvPr/>
        </p:nvSpPr>
        <p:spPr>
          <a:xfrm>
            <a:off x="1702350" y="456575"/>
            <a:ext cx="602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¿Qué debo considerar al crear un cargo?</a:t>
            </a:r>
            <a:endParaRPr i="0" sz="16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5" name="Google Shape;265;p40"/>
          <p:cNvSpPr txBox="1"/>
          <p:nvPr/>
        </p:nvSpPr>
        <p:spPr>
          <a:xfrm>
            <a:off x="1409000" y="1094950"/>
            <a:ext cx="6990300" cy="37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 importante conocer y definir puntos clave al crear un cargo, con la finalidad de darle un uso y gestión correctos:</a:t>
            </a:r>
            <a:endParaRPr sz="1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B202"/>
              </a:buClr>
              <a:buSzPts val="1600"/>
              <a:buChar char="●"/>
            </a:pPr>
            <a:r>
              <a:rPr b="1"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Nombre:</a:t>
            </a: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 nombre que se le desea asignar.</a:t>
            </a:r>
            <a:b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202"/>
              </a:buClr>
              <a:buSzPts val="1600"/>
              <a:buChar char="●"/>
            </a:pPr>
            <a:r>
              <a:rPr b="1"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Código</a:t>
            </a: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la manera con la cual el sistema conocerá dicha posición.</a:t>
            </a:r>
            <a:b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202"/>
              </a:buClr>
              <a:buSzPts val="1600"/>
              <a:buChar char="●"/>
            </a:pPr>
            <a:r>
              <a:rPr b="1"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Requerimientos:</a:t>
            </a: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los requisitos que debe tener una persona para ocupar esa posición.</a:t>
            </a:r>
            <a:b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202"/>
              </a:buClr>
              <a:buSzPts val="1600"/>
              <a:buChar char="●"/>
            </a:pPr>
            <a:r>
              <a:rPr b="1"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Descripción</a:t>
            </a: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las actividades a realizar en dicha posición.]</a:t>
            </a:r>
            <a:b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B202"/>
              </a:buClr>
              <a:buSzPts val="1600"/>
              <a:buChar char="●"/>
            </a:pPr>
            <a:r>
              <a:rPr b="1"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Área o subáreas:</a:t>
            </a: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las áreas a las cuales se podrá asociar esta posición</a:t>
            </a:r>
            <a:endParaRPr sz="23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1"/>
          <p:cNvSpPr txBox="1"/>
          <p:nvPr/>
        </p:nvSpPr>
        <p:spPr>
          <a:xfrm>
            <a:off x="1076154" y="121850"/>
            <a:ext cx="7978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crear un cargo?</a:t>
            </a:r>
            <a:endParaRPr i="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3" name="Google Shape;273;p41"/>
          <p:cNvSpPr txBox="1"/>
          <p:nvPr/>
        </p:nvSpPr>
        <p:spPr>
          <a:xfrm>
            <a:off x="1076148" y="843650"/>
            <a:ext cx="7411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Ruta:</a:t>
            </a:r>
            <a:r>
              <a:rPr i="0" lang="en" sz="1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Administrativo </a:t>
            </a:r>
            <a:r>
              <a:rPr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&gt;&gt; </a:t>
            </a: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Organización</a:t>
            </a:r>
            <a:r>
              <a:rPr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&gt;&gt;</a:t>
            </a:r>
            <a:r>
              <a:rPr i="0" lang="en" sz="1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Cargos</a:t>
            </a:r>
            <a:endParaRPr i="0" sz="1600" u="none" cap="none" strike="noStrike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4" name="Google Shape;274;p41"/>
          <p:cNvSpPr txBox="1"/>
          <p:nvPr/>
        </p:nvSpPr>
        <p:spPr>
          <a:xfrm>
            <a:off x="1132075" y="4544975"/>
            <a:ext cx="67956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225" y="1351063"/>
            <a:ext cx="7443547" cy="305782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1"/>
          <p:cNvSpPr/>
          <p:nvPr/>
        </p:nvSpPr>
        <p:spPr>
          <a:xfrm>
            <a:off x="797725" y="1915925"/>
            <a:ext cx="302700" cy="289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7" name="Google Shape;277;p41"/>
          <p:cNvCxnSpPr/>
          <p:nvPr/>
        </p:nvCxnSpPr>
        <p:spPr>
          <a:xfrm flipH="1">
            <a:off x="1902300" y="2728125"/>
            <a:ext cx="397200" cy="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8" name="Google Shape;278;p41"/>
          <p:cNvSpPr/>
          <p:nvPr/>
        </p:nvSpPr>
        <p:spPr>
          <a:xfrm>
            <a:off x="1076150" y="2427150"/>
            <a:ext cx="897300" cy="222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2497" y="4710859"/>
            <a:ext cx="685726" cy="28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4525" y="882650"/>
            <a:ext cx="7433450" cy="3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2"/>
          <p:cNvSpPr txBox="1"/>
          <p:nvPr/>
        </p:nvSpPr>
        <p:spPr>
          <a:xfrm>
            <a:off x="1257300" y="153625"/>
            <a:ext cx="69825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siguiente  ventana muestra información de los cargos creados, así como el botón para crear los cargos que necesites</a:t>
            </a:r>
            <a:r>
              <a:rPr i="0" lang="en" sz="1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i="0" sz="1600" u="none" cap="none" strike="noStrike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3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2497" y="471085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3"/>
          <p:cNvSpPr txBox="1"/>
          <p:nvPr/>
        </p:nvSpPr>
        <p:spPr>
          <a:xfrm>
            <a:off x="1257300" y="3615950"/>
            <a:ext cx="7106400" cy="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 crear tu cargo, siempre podrás definir los parámetros necesarios según tu organización. Recuerda que “Buk Copilot” te ayuda, mediante inteligencia artificial, a crear una descripción o los requerimientos basados en la información del mercado. Después de esto, siempre podrás editar dicha información.</a:t>
            </a:r>
            <a:endParaRPr i="0" sz="1500" u="none" cap="none" strike="noStrike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94" name="Google Shape;29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425" y="152400"/>
            <a:ext cx="5310704" cy="326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6" title="celebra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4625" y="1495525"/>
            <a:ext cx="2791005" cy="195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6"/>
          <p:cNvSpPr txBox="1"/>
          <p:nvPr/>
        </p:nvSpPr>
        <p:spPr>
          <a:xfrm>
            <a:off x="661475" y="1650300"/>
            <a:ext cx="5453100" cy="2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¡Bienvenido a la capacitación!</a:t>
            </a:r>
            <a:endParaRPr b="1" sz="15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esta sesión, te mostraré cómo crear la estructura de una empresa según tus necesidades. Es importante tener en cuenta que esta configuración impactará directamente en la reportería y en la forma en que se organiza y visualiza tu compañía. Por ello, comprender este proceso a fondo será clave para una gestión efectiva.</a:t>
            </a:r>
            <a:endParaRPr sz="20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6172" y="477925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4"/>
          <p:cNvSpPr txBox="1"/>
          <p:nvPr/>
        </p:nvSpPr>
        <p:spPr>
          <a:xfrm>
            <a:off x="954625" y="4134050"/>
            <a:ext cx="75399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 finalizar la creación de tu cargo, siempre puedes editar los parámetros de este, así como visualizar las competencias específicas asignadas al cargo, las compensaciones y los colaboradores que cuentan con dicho cargo.</a:t>
            </a:r>
            <a:endParaRPr i="0" sz="1500" u="none" cap="none" strike="noStrike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02" name="Google Shape;30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4625" y="165000"/>
            <a:ext cx="7672552" cy="388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0"/>
            <a:ext cx="736575" cy="2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5" title="escritori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0" y="258300"/>
            <a:ext cx="3247151" cy="48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5"/>
          <p:cNvSpPr txBox="1"/>
          <p:nvPr/>
        </p:nvSpPr>
        <p:spPr>
          <a:xfrm>
            <a:off x="938125" y="1005125"/>
            <a:ext cx="74133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03. </a:t>
            </a: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Gestión Masiva </a:t>
            </a:r>
            <a:r>
              <a:rPr lang="en" sz="33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(importadores)</a:t>
            </a:r>
            <a:endParaRPr sz="33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6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6"/>
          <p:cNvSpPr txBox="1"/>
          <p:nvPr/>
        </p:nvSpPr>
        <p:spPr>
          <a:xfrm>
            <a:off x="1127000" y="563575"/>
            <a:ext cx="7705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¿Qué </a:t>
            </a: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son los importadores y sus tipos</a:t>
            </a:r>
            <a:r>
              <a:rPr b="1" i="0" lang="en" sz="2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i="0" sz="16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7" name="Google Shape;317;p46"/>
          <p:cNvSpPr txBox="1"/>
          <p:nvPr/>
        </p:nvSpPr>
        <p:spPr>
          <a:xfrm>
            <a:off x="1127000" y="1138950"/>
            <a:ext cx="4779600" cy="28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Sabemos que Buk permite la carga de información masiva mediante importadores, pero ¿sabes cuáles son los tipos y para qué sirven?</a:t>
            </a:r>
            <a:endParaRPr sz="15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Importador:</a:t>
            </a:r>
            <a:endParaRPr b="1" sz="15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B202"/>
              </a:buClr>
              <a:buSzPts val="1600"/>
              <a:buChar char="●"/>
            </a:pPr>
            <a:r>
              <a:rPr b="1" lang="en" sz="15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tipo Importador:</a:t>
            </a:r>
            <a:r>
              <a:rPr lang="en" sz="15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permite al usuario agregar nueva información a la plataforma. Este tipo de template permite crear cargos o cualquier tipo de apartado en tu plataforma.</a:t>
            </a:r>
            <a:endParaRPr sz="15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Importador:</a:t>
            </a:r>
            <a:endParaRPr b="1" sz="15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B202"/>
              </a:buClr>
              <a:buSzPts val="1600"/>
              <a:buChar char="●"/>
            </a:pPr>
            <a:r>
              <a:rPr b="1" lang="en" sz="15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Modificador:</a:t>
            </a:r>
            <a:r>
              <a:rPr lang="en" sz="15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permite extraer la información con la que se cuenta actualmente en la plataforma y decidir si modificarla o no.</a:t>
            </a:r>
            <a:endParaRPr sz="15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D0D0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D0D0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6600" y="1254263"/>
            <a:ext cx="2961100" cy="29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7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2497" y="471085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7"/>
          <p:cNvSpPr txBox="1"/>
          <p:nvPr/>
        </p:nvSpPr>
        <p:spPr>
          <a:xfrm>
            <a:off x="1648250" y="4489175"/>
            <a:ext cx="477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7"/>
          <p:cNvSpPr txBox="1"/>
          <p:nvPr/>
        </p:nvSpPr>
        <p:spPr>
          <a:xfrm>
            <a:off x="718575" y="211800"/>
            <a:ext cx="81993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" sz="2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creo </a:t>
            </a: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estructura </a:t>
            </a:r>
            <a:r>
              <a:rPr b="1" i="0" lang="en" sz="2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manera masiva?</a:t>
            </a:r>
            <a:endParaRPr i="0" sz="21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7" name="Google Shape;327;p47"/>
          <p:cNvSpPr txBox="1"/>
          <p:nvPr/>
        </p:nvSpPr>
        <p:spPr>
          <a:xfrm>
            <a:off x="718575" y="855350"/>
            <a:ext cx="801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Ruta</a:t>
            </a:r>
            <a:r>
              <a:rPr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i="0" lang="en" sz="1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Información </a:t>
            </a:r>
            <a:r>
              <a:rPr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&gt;&gt;</a:t>
            </a:r>
            <a:r>
              <a:rPr i="0" lang="en" sz="1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Importadores </a:t>
            </a:r>
            <a:r>
              <a:rPr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&gt;&gt; </a:t>
            </a:r>
            <a:r>
              <a:rPr i="0" lang="en" sz="1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Importadores </a:t>
            </a:r>
            <a:r>
              <a:rPr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&gt;&gt; </a:t>
            </a: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Organización</a:t>
            </a:r>
            <a:endParaRPr i="0" sz="1600" u="none" cap="none" strike="noStrike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28" name="Google Shape;328;p47"/>
          <p:cNvPicPr preferRelativeResize="0"/>
          <p:nvPr/>
        </p:nvPicPr>
        <p:blipFill rotWithShape="1">
          <a:blip r:embed="rId4">
            <a:alphaModFix/>
          </a:blip>
          <a:srcRect b="5232" l="0" r="0" t="1666"/>
          <a:stretch/>
        </p:blipFill>
        <p:spPr>
          <a:xfrm>
            <a:off x="696650" y="1245775"/>
            <a:ext cx="8265576" cy="317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7"/>
          <p:cNvSpPr/>
          <p:nvPr/>
        </p:nvSpPr>
        <p:spPr>
          <a:xfrm>
            <a:off x="696638" y="4044763"/>
            <a:ext cx="320100" cy="301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7"/>
          <p:cNvSpPr/>
          <p:nvPr/>
        </p:nvSpPr>
        <p:spPr>
          <a:xfrm>
            <a:off x="1021088" y="2904638"/>
            <a:ext cx="1063200" cy="301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7"/>
          <p:cNvSpPr/>
          <p:nvPr/>
        </p:nvSpPr>
        <p:spPr>
          <a:xfrm>
            <a:off x="2421325" y="2680425"/>
            <a:ext cx="1960800" cy="301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7"/>
          <p:cNvSpPr/>
          <p:nvPr/>
        </p:nvSpPr>
        <p:spPr>
          <a:xfrm>
            <a:off x="4367350" y="2132702"/>
            <a:ext cx="4516800" cy="401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7"/>
          <p:cNvSpPr/>
          <p:nvPr/>
        </p:nvSpPr>
        <p:spPr>
          <a:xfrm>
            <a:off x="4382138" y="2567538"/>
            <a:ext cx="4511100" cy="1190700"/>
          </a:xfrm>
          <a:prstGeom prst="rect">
            <a:avLst/>
          </a:prstGeom>
          <a:solidFill>
            <a:srgbClr val="F6F7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4" name="Google Shape;334;p47"/>
          <p:cNvCxnSpPr/>
          <p:nvPr/>
        </p:nvCxnSpPr>
        <p:spPr>
          <a:xfrm rot="10800000">
            <a:off x="5084938" y="2556025"/>
            <a:ext cx="6600" cy="628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5" name="Google Shape;335;p47"/>
          <p:cNvCxnSpPr/>
          <p:nvPr/>
        </p:nvCxnSpPr>
        <p:spPr>
          <a:xfrm rot="10800000">
            <a:off x="6510588" y="2556025"/>
            <a:ext cx="6600" cy="628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6" name="Google Shape;336;p47"/>
          <p:cNvSpPr txBox="1"/>
          <p:nvPr/>
        </p:nvSpPr>
        <p:spPr>
          <a:xfrm>
            <a:off x="4578538" y="3030575"/>
            <a:ext cx="1019400" cy="9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9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Este modificador permite vincular múltiples áreas a un cargo.</a:t>
            </a:r>
            <a:endParaRPr i="0" sz="900" u="none" cap="none" strike="noStrike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7" name="Google Shape;337;p47"/>
          <p:cNvSpPr txBox="1"/>
          <p:nvPr/>
        </p:nvSpPr>
        <p:spPr>
          <a:xfrm>
            <a:off x="5874588" y="3006175"/>
            <a:ext cx="1278600" cy="9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9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Este importador nos permite crear estructuras de forma masiva.</a:t>
            </a:r>
            <a:endParaRPr i="0" sz="900" u="none" cap="none" strike="noStrike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8" name="Google Shape;338;p47"/>
          <p:cNvSpPr txBox="1"/>
          <p:nvPr/>
        </p:nvSpPr>
        <p:spPr>
          <a:xfrm>
            <a:off x="7540963" y="3006175"/>
            <a:ext cx="1278600" cy="9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9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Este modificador nos permite actualizar información de las subáreas</a:t>
            </a:r>
            <a:endParaRPr i="0" sz="900" u="none" cap="none" strike="noStrike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39" name="Google Shape;339;p47"/>
          <p:cNvCxnSpPr/>
          <p:nvPr/>
        </p:nvCxnSpPr>
        <p:spPr>
          <a:xfrm rot="10800000">
            <a:off x="8092188" y="2556025"/>
            <a:ext cx="6600" cy="628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8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2497" y="471085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8"/>
          <p:cNvSpPr txBox="1"/>
          <p:nvPr/>
        </p:nvSpPr>
        <p:spPr>
          <a:xfrm>
            <a:off x="1648250" y="4489175"/>
            <a:ext cx="477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8"/>
          <p:cNvSpPr txBox="1"/>
          <p:nvPr/>
        </p:nvSpPr>
        <p:spPr>
          <a:xfrm>
            <a:off x="718575" y="211800"/>
            <a:ext cx="81993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" sz="2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creo </a:t>
            </a: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cargos</a:t>
            </a:r>
            <a:r>
              <a:rPr b="1" i="0" lang="en" sz="2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manera masiva?</a:t>
            </a:r>
            <a:endParaRPr i="0" sz="21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8" name="Google Shape;348;p48"/>
          <p:cNvSpPr txBox="1"/>
          <p:nvPr/>
        </p:nvSpPr>
        <p:spPr>
          <a:xfrm>
            <a:off x="718575" y="855350"/>
            <a:ext cx="801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Ruta</a:t>
            </a:r>
            <a:r>
              <a:rPr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i="0" lang="en" sz="1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Información </a:t>
            </a:r>
            <a:r>
              <a:rPr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&gt;&gt;</a:t>
            </a:r>
            <a:r>
              <a:rPr i="0" lang="en" sz="1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Importadores </a:t>
            </a:r>
            <a:r>
              <a:rPr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&gt;&gt; </a:t>
            </a:r>
            <a:r>
              <a:rPr i="0" lang="en" sz="1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Importadores </a:t>
            </a:r>
            <a:r>
              <a:rPr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&gt;&gt; </a:t>
            </a: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Organización</a:t>
            </a:r>
            <a:endParaRPr i="0" sz="1600" u="none" cap="none" strike="noStrike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49" name="Google Shape;34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650" y="1422388"/>
            <a:ext cx="8265573" cy="2938967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8"/>
          <p:cNvSpPr/>
          <p:nvPr/>
        </p:nvSpPr>
        <p:spPr>
          <a:xfrm>
            <a:off x="674238" y="3655888"/>
            <a:ext cx="320100" cy="301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8"/>
          <p:cNvSpPr/>
          <p:nvPr/>
        </p:nvSpPr>
        <p:spPr>
          <a:xfrm>
            <a:off x="914013" y="2741138"/>
            <a:ext cx="1063200" cy="301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8"/>
          <p:cNvSpPr/>
          <p:nvPr/>
        </p:nvSpPr>
        <p:spPr>
          <a:xfrm>
            <a:off x="2078438" y="2609088"/>
            <a:ext cx="2240100" cy="301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8"/>
          <p:cNvSpPr/>
          <p:nvPr/>
        </p:nvSpPr>
        <p:spPr>
          <a:xfrm>
            <a:off x="4367338" y="2199238"/>
            <a:ext cx="4516800" cy="335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8"/>
          <p:cNvSpPr/>
          <p:nvPr/>
        </p:nvSpPr>
        <p:spPr>
          <a:xfrm>
            <a:off x="4382138" y="2567538"/>
            <a:ext cx="4511100" cy="1190700"/>
          </a:xfrm>
          <a:prstGeom prst="rect">
            <a:avLst/>
          </a:prstGeom>
          <a:solidFill>
            <a:srgbClr val="F6F7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5" name="Google Shape;355;p48"/>
          <p:cNvCxnSpPr/>
          <p:nvPr/>
        </p:nvCxnSpPr>
        <p:spPr>
          <a:xfrm rot="10800000">
            <a:off x="4918263" y="2577625"/>
            <a:ext cx="6600" cy="628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6" name="Google Shape;356;p48"/>
          <p:cNvCxnSpPr/>
          <p:nvPr/>
        </p:nvCxnSpPr>
        <p:spPr>
          <a:xfrm rot="10800000">
            <a:off x="6430363" y="2577625"/>
            <a:ext cx="6600" cy="628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7" name="Google Shape;357;p48"/>
          <p:cNvSpPr txBox="1"/>
          <p:nvPr/>
        </p:nvSpPr>
        <p:spPr>
          <a:xfrm>
            <a:off x="4411863" y="3206138"/>
            <a:ext cx="1019400" cy="9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9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Este importador nos permite crear cargos que no estén en la plataforma.</a:t>
            </a:r>
            <a:endParaRPr i="0" sz="900" u="none" cap="none" strike="noStrike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8" name="Google Shape;358;p48"/>
          <p:cNvSpPr txBox="1"/>
          <p:nvPr/>
        </p:nvSpPr>
        <p:spPr>
          <a:xfrm>
            <a:off x="5794363" y="3166700"/>
            <a:ext cx="1278600" cy="9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9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Este importador nos permite modificar la información de los cargos ya existentes.</a:t>
            </a:r>
            <a:endParaRPr i="0" sz="900" u="none" cap="none" strike="noStrike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0"/>
            <a:ext cx="736575" cy="2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9"/>
          <p:cNvSpPr/>
          <p:nvPr/>
        </p:nvSpPr>
        <p:spPr>
          <a:xfrm>
            <a:off x="979625" y="1135725"/>
            <a:ext cx="3181200" cy="3181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5" name="Google Shape;365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0463" y="0"/>
            <a:ext cx="3339525" cy="422182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9"/>
          <p:cNvSpPr txBox="1"/>
          <p:nvPr/>
        </p:nvSpPr>
        <p:spPr>
          <a:xfrm>
            <a:off x="5700725" y="204000"/>
            <a:ext cx="3151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Presentación del módulo: </a:t>
            </a: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Nómina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7" name="Google Shape;367;p49"/>
          <p:cNvSpPr txBox="1"/>
          <p:nvPr/>
        </p:nvSpPr>
        <p:spPr>
          <a:xfrm>
            <a:off x="4569000" y="1710375"/>
            <a:ext cx="3845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“Una estructura bien hecha, no solo organiza, también impulsa. ¡Haz que cuente!”</a:t>
            </a:r>
            <a:endParaRPr sz="3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7706" y="4346750"/>
            <a:ext cx="1663489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3663" y="1953287"/>
            <a:ext cx="4996675" cy="8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/>
        </p:nvSpPr>
        <p:spPr>
          <a:xfrm>
            <a:off x="1052575" y="716700"/>
            <a:ext cx="1999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Contenido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5" name="Google Shape;1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0"/>
            <a:ext cx="736575" cy="2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7"/>
          <p:cNvSpPr/>
          <p:nvPr/>
        </p:nvSpPr>
        <p:spPr>
          <a:xfrm>
            <a:off x="1161250" y="12243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7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7"/>
          <p:cNvSpPr txBox="1"/>
          <p:nvPr/>
        </p:nvSpPr>
        <p:spPr>
          <a:xfrm>
            <a:off x="5624525" y="280200"/>
            <a:ext cx="3151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Presentación del módulo: </a:t>
            </a: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Nómina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" name="Google Shape;119;p27"/>
          <p:cNvSpPr txBox="1"/>
          <p:nvPr/>
        </p:nvSpPr>
        <p:spPr>
          <a:xfrm>
            <a:off x="1135831" y="2044575"/>
            <a:ext cx="4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01.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0" name="Google Shape;120;p27"/>
          <p:cNvSpPr txBox="1"/>
          <p:nvPr/>
        </p:nvSpPr>
        <p:spPr>
          <a:xfrm>
            <a:off x="1696425" y="2044575"/>
            <a:ext cx="592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Divisiones, áreas y Subáreas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1" name="Google Shape;121;p27"/>
          <p:cNvSpPr txBox="1"/>
          <p:nvPr/>
        </p:nvSpPr>
        <p:spPr>
          <a:xfrm>
            <a:off x="1135831" y="2508548"/>
            <a:ext cx="4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02.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" name="Google Shape;122;p27"/>
          <p:cNvSpPr txBox="1"/>
          <p:nvPr/>
        </p:nvSpPr>
        <p:spPr>
          <a:xfrm>
            <a:off x="1696425" y="2508550"/>
            <a:ext cx="5564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Cargos o Posiciones 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" name="Google Shape;123;p27"/>
          <p:cNvSpPr txBox="1"/>
          <p:nvPr/>
        </p:nvSpPr>
        <p:spPr>
          <a:xfrm>
            <a:off x="1135831" y="2972523"/>
            <a:ext cx="4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03.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Google Shape;124;p27"/>
          <p:cNvSpPr txBox="1"/>
          <p:nvPr/>
        </p:nvSpPr>
        <p:spPr>
          <a:xfrm>
            <a:off x="1696425" y="2972525"/>
            <a:ext cx="578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Gestión masiva (importadores y modificadores)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5" name="Google Shape;12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6774275" y="1951448"/>
            <a:ext cx="2068450" cy="15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/>
        </p:nvSpPr>
        <p:spPr>
          <a:xfrm>
            <a:off x="1090525" y="1309925"/>
            <a:ext cx="74133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</a:t>
            </a:r>
            <a:r>
              <a:rPr lang="en" sz="4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" sz="41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Divisiones , Areas y Cargos</a:t>
            </a:r>
            <a:endParaRPr sz="41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1" name="Google Shape;13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0"/>
            <a:ext cx="736575" cy="2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8" title="escritori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1326" y="726000"/>
            <a:ext cx="2741125" cy="411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9"/>
          <p:cNvSpPr txBox="1"/>
          <p:nvPr/>
        </p:nvSpPr>
        <p:spPr>
          <a:xfrm>
            <a:off x="1127000" y="563575"/>
            <a:ext cx="7705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Definir una estructura organizacional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" name="Google Shape;140;p29"/>
          <p:cNvSpPr txBox="1"/>
          <p:nvPr/>
        </p:nvSpPr>
        <p:spPr>
          <a:xfrm>
            <a:off x="1189825" y="1196025"/>
            <a:ext cx="4779600" cy="31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2F48A7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¿Qué es una estructura organizacional?</a:t>
            </a:r>
            <a:r>
              <a:rPr lang="en" sz="1600">
                <a:solidFill>
                  <a:srgbClr val="2F48A7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600"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2F48A7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Es la forma en la que una organización se organiza en términos de roles, jerarquías y departamentos, estableciendo cómo interactúan las diferentes áreas.</a:t>
            </a:r>
            <a:endParaRPr sz="1600"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2F48A7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¿Por qué es importante en Buk?</a:t>
            </a:r>
            <a:r>
              <a:rPr lang="en" sz="1600">
                <a:solidFill>
                  <a:srgbClr val="2F48A7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600"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2F48A7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Una estructura organizacional bien definida en la plataforma Buk permite que los equipos y departamentos estén alineados y que los flujos de trabajo sean más eficientes, logrando una mejor colaboración.</a:t>
            </a:r>
            <a:endParaRPr sz="1600"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1" name="Google Shape;14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0500" y="1146775"/>
            <a:ext cx="2961100" cy="29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150" y="1380650"/>
            <a:ext cx="6975448" cy="316365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0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0"/>
          <p:cNvSpPr txBox="1"/>
          <p:nvPr/>
        </p:nvSpPr>
        <p:spPr>
          <a:xfrm>
            <a:off x="1076154" y="121850"/>
            <a:ext cx="7978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Define el nombre de los niveles organizacionales</a:t>
            </a:r>
            <a:endParaRPr i="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0" name="Google Shape;150;p30"/>
          <p:cNvSpPr txBox="1"/>
          <p:nvPr/>
        </p:nvSpPr>
        <p:spPr>
          <a:xfrm>
            <a:off x="1076148" y="843650"/>
            <a:ext cx="7411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Ruta:</a:t>
            </a:r>
            <a:r>
              <a:rPr i="0" lang="en" sz="1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Administración </a:t>
            </a:r>
            <a:r>
              <a:rPr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&gt;&gt; </a:t>
            </a: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Parámetros Generales </a:t>
            </a:r>
            <a:r>
              <a:rPr i="0" lang="en" sz="1600" u="none" cap="none" strike="noStrike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&gt;&gt;</a:t>
            </a:r>
            <a:r>
              <a:rPr i="0" lang="en" sz="1600" u="none" cap="none" strike="noStrike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Organización</a:t>
            </a:r>
            <a:endParaRPr i="0" sz="1600" u="none" cap="none" strike="noStrike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1132075" y="4544975"/>
            <a:ext cx="67956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30"/>
          <p:cNvCxnSpPr/>
          <p:nvPr/>
        </p:nvCxnSpPr>
        <p:spPr>
          <a:xfrm>
            <a:off x="6581075" y="1182350"/>
            <a:ext cx="0" cy="177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3" name="Google Shape;153;p30"/>
          <p:cNvSpPr/>
          <p:nvPr/>
        </p:nvSpPr>
        <p:spPr>
          <a:xfrm>
            <a:off x="4332400" y="2800300"/>
            <a:ext cx="3595200" cy="530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0"/>
          <p:cNvSpPr/>
          <p:nvPr/>
        </p:nvSpPr>
        <p:spPr>
          <a:xfrm>
            <a:off x="2549075" y="3394600"/>
            <a:ext cx="1783200" cy="476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1"/>
          <p:cNvSpPr txBox="1"/>
          <p:nvPr/>
        </p:nvSpPr>
        <p:spPr>
          <a:xfrm>
            <a:off x="1127000" y="563575"/>
            <a:ext cx="696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Ejemplos de estructuras organizacionales 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2" name="Google Shape;162;p31"/>
          <p:cNvSpPr txBox="1"/>
          <p:nvPr/>
        </p:nvSpPr>
        <p:spPr>
          <a:xfrm>
            <a:off x="1127000" y="1185600"/>
            <a:ext cx="7722000" cy="12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FFB20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Estructura Funcional:</a:t>
            </a:r>
            <a:r>
              <a:rPr lang="en" sz="1600">
                <a:solidFill>
                  <a:srgbClr val="2F48A7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Si tu empresa se organiza por departamentos (por ejemplo, Finanzas, Marketing y Operaciones), en Buk puedes configurar cada departamento como una división.</a:t>
            </a:r>
            <a:endParaRPr b="0" i="0" sz="1600" u="none" cap="none" strike="noStrike">
              <a:solidFill>
                <a:srgbClr val="0D0D0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31"/>
          <p:cNvPicPr preferRelativeResize="0"/>
          <p:nvPr/>
        </p:nvPicPr>
        <p:blipFill rotWithShape="1">
          <a:blip r:embed="rId4">
            <a:alphaModFix/>
          </a:blip>
          <a:srcRect b="29072" l="0" r="0" t="0"/>
          <a:stretch/>
        </p:blipFill>
        <p:spPr>
          <a:xfrm>
            <a:off x="4529113" y="2111150"/>
            <a:ext cx="2247404" cy="3032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31"/>
          <p:cNvCxnSpPr>
            <a:stCxn id="165" idx="3"/>
          </p:cNvCxnSpPr>
          <p:nvPr/>
        </p:nvCxnSpPr>
        <p:spPr>
          <a:xfrm flipH="1" rot="10800000">
            <a:off x="3136911" y="2484300"/>
            <a:ext cx="1266900" cy="7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5" name="Google Shape;165;p31"/>
          <p:cNvSpPr txBox="1"/>
          <p:nvPr/>
        </p:nvSpPr>
        <p:spPr>
          <a:xfrm>
            <a:off x="2392311" y="2254800"/>
            <a:ext cx="7446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9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División</a:t>
            </a:r>
            <a:endParaRPr i="0" sz="900" u="none" cap="none" strike="noStrike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6" name="Google Shape;166;p31"/>
          <p:cNvSpPr txBox="1"/>
          <p:nvPr/>
        </p:nvSpPr>
        <p:spPr>
          <a:xfrm>
            <a:off x="2367486" y="2659000"/>
            <a:ext cx="7446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9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Área</a:t>
            </a:r>
            <a:endParaRPr i="0" sz="900" u="none" cap="none" strike="noStrike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7" name="Google Shape;167;p31"/>
          <p:cNvSpPr txBox="1"/>
          <p:nvPr/>
        </p:nvSpPr>
        <p:spPr>
          <a:xfrm>
            <a:off x="2392311" y="2891150"/>
            <a:ext cx="7446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9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Subárea</a:t>
            </a:r>
            <a:endParaRPr i="0" sz="900" u="none" cap="none" strike="noStrike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68" name="Google Shape;168;p31"/>
          <p:cNvCxnSpPr/>
          <p:nvPr/>
        </p:nvCxnSpPr>
        <p:spPr>
          <a:xfrm flipH="1" rot="10800000">
            <a:off x="3112086" y="2892400"/>
            <a:ext cx="1266900" cy="7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Google Shape;169;p31"/>
          <p:cNvCxnSpPr/>
          <p:nvPr/>
        </p:nvCxnSpPr>
        <p:spPr>
          <a:xfrm flipH="1" rot="10800000">
            <a:off x="3136911" y="3124550"/>
            <a:ext cx="1266900" cy="7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/>
          <p:cNvSpPr txBox="1"/>
          <p:nvPr/>
        </p:nvSpPr>
        <p:spPr>
          <a:xfrm>
            <a:off x="1127000" y="563575"/>
            <a:ext cx="696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Ejemplos de estructuras organizacionales 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7" name="Google Shape;177;p32"/>
          <p:cNvSpPr txBox="1"/>
          <p:nvPr/>
        </p:nvSpPr>
        <p:spPr>
          <a:xfrm>
            <a:off x="1127000" y="1185600"/>
            <a:ext cx="77220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FFB20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Estructura Regional:</a:t>
            </a:r>
            <a:r>
              <a:rPr b="1" lang="en" sz="1600">
                <a:solidFill>
                  <a:srgbClr val="2F48A7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600">
                <a:solidFill>
                  <a:srgbClr val="2F48A7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Si tu empresa tiene operaciones en diferentes regiones o países, Buk permite configurar divisiones o subáreas específicas por ubicación geográfica, lo cual es ideal para organizaciones multinacionales o con sucursales en diversas zonas.</a:t>
            </a:r>
            <a:endParaRPr sz="1600"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8" name="Google Shape;17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5575" y="2288700"/>
            <a:ext cx="4392857" cy="25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3"/>
          <p:cNvSpPr txBox="1"/>
          <p:nvPr/>
        </p:nvSpPr>
        <p:spPr>
          <a:xfrm>
            <a:off x="1127000" y="563575"/>
            <a:ext cx="696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Ejemplos de estructuras organizacionales 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6" name="Google Shape;186;p33"/>
          <p:cNvSpPr txBox="1"/>
          <p:nvPr/>
        </p:nvSpPr>
        <p:spPr>
          <a:xfrm>
            <a:off x="1127000" y="1185600"/>
            <a:ext cx="77220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FFB20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Estructura Divisional: </a:t>
            </a:r>
            <a:r>
              <a:rPr lang="en" sz="1600">
                <a:solidFill>
                  <a:srgbClr val="2F48A7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Si tu empresa maneja múltiples líneas de negocio (por ejemplo, productos, servicios o unidades operativas distintas), Buk permite organizar cada línea como una división separada.</a:t>
            </a:r>
            <a:endParaRPr sz="1600"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2F48A7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7" name="Google Shape;187;p33"/>
          <p:cNvPicPr preferRelativeResize="0"/>
          <p:nvPr/>
        </p:nvPicPr>
        <p:blipFill rotWithShape="1">
          <a:blip r:embed="rId4">
            <a:alphaModFix/>
          </a:blip>
          <a:srcRect b="2052" l="0" r="0" t="2052"/>
          <a:stretch/>
        </p:blipFill>
        <p:spPr>
          <a:xfrm>
            <a:off x="2375575" y="2288700"/>
            <a:ext cx="4392858" cy="254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