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Source Sans 3"/>
      <p:regular r:id="rId33"/>
      <p:bold r:id="rId34"/>
      <p:italic r:id="rId35"/>
      <p:boldItalic r:id="rId36"/>
    </p:embeddedFont>
    <p:embeddedFont>
      <p:font typeface="Source Sans 3 Black"/>
      <p:bold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30">
          <p15:clr>
            <a:srgbClr val="747775"/>
          </p15:clr>
        </p15:guide>
        <p15:guide id="2" pos="6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0"/>
        <p:guide pos="6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SourceSans3-regular.fntdata"/><Relationship Id="rId32" Type="http://schemas.openxmlformats.org/officeDocument/2006/relationships/slide" Target="slides/slide27.xml"/><Relationship Id="rId35" Type="http://schemas.openxmlformats.org/officeDocument/2006/relationships/font" Target="fonts/SourceSans3-italic.fntdata"/><Relationship Id="rId34" Type="http://schemas.openxmlformats.org/officeDocument/2006/relationships/font" Target="fonts/SourceSans3-bold.fntdata"/><Relationship Id="rId37" Type="http://schemas.openxmlformats.org/officeDocument/2006/relationships/font" Target="fonts/SourceSans3Black-bold.fntdata"/><Relationship Id="rId36" Type="http://schemas.openxmlformats.org/officeDocument/2006/relationships/font" Target="fonts/SourceSans3-boldItalic.fntdata"/><Relationship Id="rId38" Type="http://schemas.openxmlformats.org/officeDocument/2006/relationships/font" Target="fonts/SourceSans3Black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dc4fdb66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dc4fdb66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7a3209b6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7a3209b6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dc4fdb66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dc4fdb66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dc4fdb66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3dc4fdb66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3b399f9123_2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3b399f9123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4f7a5c5b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4f7a5c5b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4f7a5c5b0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4f7a5c5b0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4f7a5c5b0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4f7a5c5b0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41d9209d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41d9209d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60b48e0953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60b48e095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3dc4fdb6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3dc4fdb6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60b48e0953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60b48e0953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3dc4fdb66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3dc4fdb66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3dc4fdb66e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3dc4fdb66e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3dc4fdb66e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3dc4fdb66e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3b399f9123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3b399f9123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3b399f9123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3b399f9123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430fb9443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430fb9443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430fb9443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430fb9443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f6efe654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f6efe654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f6efe654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f6efe654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30fb9443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30fb9443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b399f9123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3b399f9123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3dc4fdb66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3dc4fdb66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dc4fdb66e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dc4fdb66e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dc4fdb66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3dc4fdb66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30.png"/><Relationship Id="rId7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40" Type="http://schemas.openxmlformats.org/officeDocument/2006/relationships/image" Target="../media/image78.png"/><Relationship Id="rId42" Type="http://schemas.openxmlformats.org/officeDocument/2006/relationships/image" Target="../media/image74.png"/><Relationship Id="rId41" Type="http://schemas.openxmlformats.org/officeDocument/2006/relationships/image" Target="../media/image76.png"/><Relationship Id="rId44" Type="http://schemas.openxmlformats.org/officeDocument/2006/relationships/image" Target="../media/image93.png"/><Relationship Id="rId43" Type="http://schemas.openxmlformats.org/officeDocument/2006/relationships/image" Target="../media/image91.png"/><Relationship Id="rId46" Type="http://schemas.openxmlformats.org/officeDocument/2006/relationships/image" Target="../media/image68.png"/><Relationship Id="rId4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Relationship Id="rId48" Type="http://schemas.openxmlformats.org/officeDocument/2006/relationships/image" Target="../media/image83.png"/><Relationship Id="rId47" Type="http://schemas.openxmlformats.org/officeDocument/2006/relationships/image" Target="../media/image26.png"/><Relationship Id="rId49" Type="http://schemas.openxmlformats.org/officeDocument/2006/relationships/image" Target="../media/image85.png"/><Relationship Id="rId5" Type="http://schemas.openxmlformats.org/officeDocument/2006/relationships/image" Target="../media/image41.png"/><Relationship Id="rId6" Type="http://schemas.openxmlformats.org/officeDocument/2006/relationships/image" Target="../media/image31.png"/><Relationship Id="rId7" Type="http://schemas.openxmlformats.org/officeDocument/2006/relationships/image" Target="../media/image28.png"/><Relationship Id="rId8" Type="http://schemas.openxmlformats.org/officeDocument/2006/relationships/image" Target="../media/image40.png"/><Relationship Id="rId31" Type="http://schemas.openxmlformats.org/officeDocument/2006/relationships/image" Target="../media/image65.png"/><Relationship Id="rId30" Type="http://schemas.openxmlformats.org/officeDocument/2006/relationships/image" Target="../media/image57.png"/><Relationship Id="rId33" Type="http://schemas.openxmlformats.org/officeDocument/2006/relationships/image" Target="../media/image77.png"/><Relationship Id="rId32" Type="http://schemas.openxmlformats.org/officeDocument/2006/relationships/image" Target="../media/image63.png"/><Relationship Id="rId35" Type="http://schemas.openxmlformats.org/officeDocument/2006/relationships/image" Target="../media/image75.png"/><Relationship Id="rId34" Type="http://schemas.openxmlformats.org/officeDocument/2006/relationships/image" Target="../media/image71.png"/><Relationship Id="rId37" Type="http://schemas.openxmlformats.org/officeDocument/2006/relationships/image" Target="../media/image64.png"/><Relationship Id="rId36" Type="http://schemas.openxmlformats.org/officeDocument/2006/relationships/image" Target="../media/image73.png"/><Relationship Id="rId39" Type="http://schemas.openxmlformats.org/officeDocument/2006/relationships/image" Target="../media/image70.png"/><Relationship Id="rId38" Type="http://schemas.openxmlformats.org/officeDocument/2006/relationships/image" Target="../media/image88.png"/><Relationship Id="rId20" Type="http://schemas.openxmlformats.org/officeDocument/2006/relationships/image" Target="../media/image53.png"/><Relationship Id="rId22" Type="http://schemas.openxmlformats.org/officeDocument/2006/relationships/image" Target="../media/image67.png"/><Relationship Id="rId21" Type="http://schemas.openxmlformats.org/officeDocument/2006/relationships/image" Target="../media/image50.png"/><Relationship Id="rId24" Type="http://schemas.openxmlformats.org/officeDocument/2006/relationships/image" Target="../media/image51.png"/><Relationship Id="rId23" Type="http://schemas.openxmlformats.org/officeDocument/2006/relationships/image" Target="../media/image54.png"/><Relationship Id="rId26" Type="http://schemas.openxmlformats.org/officeDocument/2006/relationships/image" Target="../media/image59.png"/><Relationship Id="rId25" Type="http://schemas.openxmlformats.org/officeDocument/2006/relationships/image" Target="../media/image58.png"/><Relationship Id="rId28" Type="http://schemas.openxmlformats.org/officeDocument/2006/relationships/image" Target="../media/image55.png"/><Relationship Id="rId27" Type="http://schemas.openxmlformats.org/officeDocument/2006/relationships/image" Target="../media/image56.png"/><Relationship Id="rId29" Type="http://schemas.openxmlformats.org/officeDocument/2006/relationships/image" Target="../media/image66.png"/><Relationship Id="rId51" Type="http://schemas.openxmlformats.org/officeDocument/2006/relationships/image" Target="../media/image81.png"/><Relationship Id="rId50" Type="http://schemas.openxmlformats.org/officeDocument/2006/relationships/image" Target="../media/image82.png"/><Relationship Id="rId53" Type="http://schemas.openxmlformats.org/officeDocument/2006/relationships/image" Target="../media/image7.png"/><Relationship Id="rId52" Type="http://schemas.openxmlformats.org/officeDocument/2006/relationships/image" Target="../media/image79.png"/><Relationship Id="rId11" Type="http://schemas.openxmlformats.org/officeDocument/2006/relationships/image" Target="../media/image39.png"/><Relationship Id="rId55" Type="http://schemas.openxmlformats.org/officeDocument/2006/relationships/image" Target="../media/image80.png"/><Relationship Id="rId10" Type="http://schemas.openxmlformats.org/officeDocument/2006/relationships/image" Target="../media/image36.png"/><Relationship Id="rId54" Type="http://schemas.openxmlformats.org/officeDocument/2006/relationships/image" Target="../media/image84.png"/><Relationship Id="rId13" Type="http://schemas.openxmlformats.org/officeDocument/2006/relationships/image" Target="../media/image49.png"/><Relationship Id="rId12" Type="http://schemas.openxmlformats.org/officeDocument/2006/relationships/image" Target="../media/image60.png"/><Relationship Id="rId15" Type="http://schemas.openxmlformats.org/officeDocument/2006/relationships/image" Target="../media/image44.png"/><Relationship Id="rId14" Type="http://schemas.openxmlformats.org/officeDocument/2006/relationships/image" Target="../media/image46.png"/><Relationship Id="rId17" Type="http://schemas.openxmlformats.org/officeDocument/2006/relationships/image" Target="../media/image48.png"/><Relationship Id="rId16" Type="http://schemas.openxmlformats.org/officeDocument/2006/relationships/image" Target="../media/image45.png"/><Relationship Id="rId19" Type="http://schemas.openxmlformats.org/officeDocument/2006/relationships/image" Target="../media/image61.png"/><Relationship Id="rId18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rive.google.com/drive/u/1/folders/1qtBvVW3fZIJCcj6Zcd_t-fzs5VNMDFdb" TargetMode="External"/><Relationship Id="rId4" Type="http://schemas.openxmlformats.org/officeDocument/2006/relationships/image" Target="../media/image86.png"/><Relationship Id="rId9" Type="http://schemas.openxmlformats.org/officeDocument/2006/relationships/image" Target="../media/image99.pn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11" Type="http://schemas.openxmlformats.org/officeDocument/2006/relationships/image" Target="../media/image90.png"/><Relationship Id="rId10" Type="http://schemas.openxmlformats.org/officeDocument/2006/relationships/image" Target="../media/image89.png"/><Relationship Id="rId12" Type="http://schemas.openxmlformats.org/officeDocument/2006/relationships/image" Target="../media/image8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2.pn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5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25.png"/><Relationship Id="rId8" Type="http://schemas.openxmlformats.org/officeDocument/2006/relationships/image" Target="../media/image22.png"/><Relationship Id="rId11" Type="http://schemas.openxmlformats.org/officeDocument/2006/relationships/image" Target="../media/image100.png"/><Relationship Id="rId10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5.png"/><Relationship Id="rId4" Type="http://schemas.openxmlformats.org/officeDocument/2006/relationships/image" Target="../media/image96.jpg"/><Relationship Id="rId5" Type="http://schemas.openxmlformats.org/officeDocument/2006/relationships/image" Target="../media/image94.png"/><Relationship Id="rId6" Type="http://schemas.openxmlformats.org/officeDocument/2006/relationships/image" Target="../media/image8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jp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8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26.png"/><Relationship Id="rId7" Type="http://schemas.openxmlformats.org/officeDocument/2006/relationships/image" Target="../media/image7.png"/><Relationship Id="rId8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50" y="4173100"/>
            <a:ext cx="1694849" cy="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673550" y="1857283"/>
            <a:ext cx="609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Nómina</a:t>
            </a:r>
            <a:endParaRPr sz="48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37050" y="2542125"/>
            <a:ext cx="642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Cálculo de ISN por estado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13" title="mexi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254" y="190410"/>
            <a:ext cx="505553" cy="51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6450300" y="1813598"/>
            <a:ext cx="2068450" cy="15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404200" y="402525"/>
            <a:ext cx="8083800" cy="24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🆕 Cambios en el proceso del ISN en Buk</a:t>
            </a:r>
            <a:endParaRPr b="1"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Ahora Buk te permite una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gestión más flexible y automatizada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del ISN.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Hemos creado un nuevo proceso que te permitirá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editar el factor del ISN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 mayor facilidad, a través de variables automatizadas que solo deberás configurar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una única vez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🔧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puedes hacer ahora?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1️⃣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Revisar tu tabla de factores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Consulta y valida los factores de ISN para cada estado.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Asegúrate de que el porcentaje aplicado sea el correcto según la ubicación de tus colaboradores.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2️⃣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Formulación de ítems (si aplica)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Buk ya incluye configuraciones por defecto.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Sin embargo, para estados con reglas específicas como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CDMX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donde el factor puede cambiar según el tamaño de la empresa, podrás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modificar fácilmente la fórmula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cuando sea necesario.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💡 Este nuevo proceso reduce errores y mejora el control del cumplimiento fiscal.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2" title="Computador Portal Buk_Beneficio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1600" y="3478676"/>
            <a:ext cx="2114674" cy="13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388850" y="381800"/>
            <a:ext cx="7073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Maestro de Tablas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025" y="1586950"/>
            <a:ext cx="2362300" cy="14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95" y="1586950"/>
            <a:ext cx="2330160" cy="46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1625" y="969476"/>
            <a:ext cx="5479775" cy="279245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530075" y="3670850"/>
            <a:ext cx="73881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⚠️ Nota importante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maestro de tablas siempre podrá ser editado por ti como administrador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Esto implica tener especial cuidado al modificar cualquier valor, ya que impacta directamente en el cálculo del ISN.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Buk te notificará oportunamente sobre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actualizaciones necesarias conforme a la normativa vigente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para que siempre estés al día y en cumplimiento.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/>
        </p:nvSpPr>
        <p:spPr>
          <a:xfrm>
            <a:off x="465050" y="3258375"/>
            <a:ext cx="7962300" cy="1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🧮 Importancia del ítem "Factor ISN"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ítem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"Factor ISN"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 clave en el cálculo del impuesto, ya que se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multiplica por la base gravable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obtener el monto que debes pagar a la dependencia correspondiente.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Este ítem se asigna automáticamente a los nuevos colaboradores.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✅ Puedes verificar si el ítem está formulado y a quiénes está asignado.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✅ Dependiendo de si tu plataforma es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multiperiodo o uniperiodo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podrás visualizar el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periodo específico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el que el colaborador tiene asignado este ítem.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5" name="Google Shape;185;p2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6948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428575" y="250825"/>
            <a:ext cx="720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Item Factor ISN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675" y="804925"/>
            <a:ext cx="6748065" cy="245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/>
        </p:nvSpPr>
        <p:spPr>
          <a:xfrm>
            <a:off x="4650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7" name="Google Shape;197;p25"/>
          <p:cNvSpPr txBox="1"/>
          <p:nvPr/>
        </p:nvSpPr>
        <p:spPr>
          <a:xfrm>
            <a:off x="465050" y="419775"/>
            <a:ext cx="576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Formulario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75" y="1050075"/>
            <a:ext cx="8574627" cy="27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/>
        </p:nvSpPr>
        <p:spPr>
          <a:xfrm>
            <a:off x="501800" y="3901100"/>
            <a:ext cx="77211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formulación del ítem es completamente opcional y personalizable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existe una normativa que obligue a su uso, por lo que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cliente puede decidir si desea aplicarla o no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según las necesidades de su operación.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⚙️ Buk deja esta herramienta disponible para que la utilices con la flexibilidad que requiera tu empresa.</a:t>
            </a:r>
            <a:endParaRPr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6"/>
          <p:cNvSpPr txBox="1"/>
          <p:nvPr/>
        </p:nvSpPr>
        <p:spPr>
          <a:xfrm>
            <a:off x="428575" y="250827"/>
            <a:ext cx="353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🧮 ¿Cómo se calcula el ISN?</a:t>
            </a:r>
            <a:endParaRPr sz="32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6" name="Google Shape;2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182200" y="705700"/>
            <a:ext cx="83322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ISN (Impuesto Sobre Nómina)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 calcula tomando la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suma total de percepciones gravables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cada colaborador y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multiplicándola por el porcentaje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establecido por el estado donde labora.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🧾 Fórmula general: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Base gravable × Factor ISN del estado = Monto a pagar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Ejemplo práctico: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Supongamos que un colaborador recibió este mes: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Sueldo base: $20,000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Bono de productividad: $3,000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Prima vacacional: $1,000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Total de percepciones gravables: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$24,000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el estado aplica un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ISN del 3%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el cálculo sería: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$24,000 × 0.03 = $720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Ese sería el monto que debes reportar y pagar por este colaborador.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09" name="Google Shape;209;p26"/>
          <p:cNvGrpSpPr/>
          <p:nvPr/>
        </p:nvGrpSpPr>
        <p:grpSpPr>
          <a:xfrm>
            <a:off x="4443498" y="1515738"/>
            <a:ext cx="3905353" cy="2906560"/>
            <a:chOff x="3787800" y="2927838"/>
            <a:chExt cx="2677650" cy="2133725"/>
          </a:xfrm>
        </p:grpSpPr>
        <p:pic>
          <p:nvPicPr>
            <p:cNvPr id="210" name="Google Shape;210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7800" y="3558683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01599" y="3361662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07215" y="318262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220234" y="292783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/>
          <p:nvPr/>
        </p:nvSpPr>
        <p:spPr>
          <a:xfrm>
            <a:off x="356050" y="1001775"/>
            <a:ext cx="5142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Descarga tu información para pago.</a:t>
            </a:r>
            <a:endParaRPr sz="3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432250" y="22930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3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0" name="Google Shape;220;p27" title="Computador Portal Buk_Beneficio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3625" y="1465200"/>
            <a:ext cx="4598824" cy="296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8"/>
          <p:cNvSpPr txBox="1"/>
          <p:nvPr/>
        </p:nvSpPr>
        <p:spPr>
          <a:xfrm>
            <a:off x="199975" y="479425"/>
            <a:ext cx="8049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📚Detalles Aportes y Otros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4754225" y="508550"/>
            <a:ext cx="3959100" cy="21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🔍 Visualiza el cálculo del ISN en cada colaborador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 queremos darte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mayor visibilidad y control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ahora puedes consultar directamente las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variables utilizadas para calcular el ISN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desde la ficha de cada colaborador.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📄 En cada recibo encontrarás un apartado llamado: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"Detalles, aportes y otros"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Desde ahí podrás revisar: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monto base utilizado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factor aplicado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cálculo final del ISN individual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🧑‍💼 Este apartado está diseñado para analizar el cálculo de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forma individual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por colaborador.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👉 Si lo que necesitas es revisar esta información de manera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general o masiva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no te preocupes: en la siguiente slide te mostramos cómo hacerlo.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75" y="1179350"/>
            <a:ext cx="4366887" cy="21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0487" y="2645050"/>
            <a:ext cx="1967961" cy="213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9"/>
          <p:cNvSpPr txBox="1"/>
          <p:nvPr/>
        </p:nvSpPr>
        <p:spPr>
          <a:xfrm>
            <a:off x="323025" y="447250"/>
            <a:ext cx="84564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ISN En proceso de Pago</a:t>
            </a:r>
            <a:endParaRPr sz="2000"/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3875" y="1059975"/>
            <a:ext cx="7379901" cy="272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 txBox="1"/>
          <p:nvPr/>
        </p:nvSpPr>
        <p:spPr>
          <a:xfrm>
            <a:off x="998450" y="3796750"/>
            <a:ext cx="74613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procesos de pago también incluyen información del ISN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ya que muestran el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monto total a pagar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por este concepto.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⚠️ </a:t>
            </a: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Importante: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Esta información solo considera a los colaboradores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incluidos en ese proceso de pago específico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Esto te permite realizar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validaciones segmentadas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útiles para revisar cálculos por grupo, sucursal o periodo.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/>
          <p:nvPr/>
        </p:nvSpPr>
        <p:spPr>
          <a:xfrm>
            <a:off x="3888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9" name="Google Shape;2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0"/>
          <p:cNvSpPr txBox="1"/>
          <p:nvPr/>
        </p:nvSpPr>
        <p:spPr>
          <a:xfrm>
            <a:off x="352375" y="250825"/>
            <a:ext cx="5220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Reporte Personalizado de ISN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3" name="Google Shape;253;p30"/>
          <p:cNvSpPr txBox="1"/>
          <p:nvPr/>
        </p:nvSpPr>
        <p:spPr>
          <a:xfrm>
            <a:off x="524400" y="853100"/>
            <a:ext cx="37188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📊 Recomendación: Usa un reporte personalizado</a:t>
            </a:r>
            <a:endParaRPr b="1"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Aunque los apartados anteriores te permiten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revisar los montos a pagar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lo más recomendable es generar un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reporte personalizado de nómina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Este reporte te permitirá: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Ver toda la información del ISN de forma global y detallada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Realizar validaciones más precisas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Programarlo para que se envíe automáticamente a tu correo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🔁 Puedes dejarlo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configurado una sola vez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Buk lo enviará con la frecuencia que necesites.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📍Ruta: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Información → Exportadores → Personalizados → Crear reporte → Nómina</a:t>
            </a:r>
            <a:endParaRPr/>
          </a:p>
        </p:txBody>
      </p:sp>
      <p:pic>
        <p:nvPicPr>
          <p:cNvPr id="254" name="Google Shape;25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5600" y="1231225"/>
            <a:ext cx="4595998" cy="2802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/>
          <p:nvPr/>
        </p:nvSpPr>
        <p:spPr>
          <a:xfrm>
            <a:off x="3888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0" name="Google Shape;2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1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1"/>
          <p:cNvSpPr txBox="1"/>
          <p:nvPr/>
        </p:nvSpPr>
        <p:spPr>
          <a:xfrm>
            <a:off x="352375" y="250825"/>
            <a:ext cx="5220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Reporte Personalizado de ISN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4" name="Google Shape;264;p31"/>
          <p:cNvSpPr txBox="1"/>
          <p:nvPr/>
        </p:nvSpPr>
        <p:spPr>
          <a:xfrm>
            <a:off x="524400" y="853100"/>
            <a:ext cx="31116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📥 Reporte personalizado para el cálculo del ISN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reporte personalizado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te permite seleccionar exactamente las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variables que deseas visualizar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un Excel, creando así un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repositorio a tu medida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Beneficios: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Tú decides qué información incluir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Puedes aplicar filtros según tus necesidades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descarga incluye información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global de toda tu plataforma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Este reporte es ideal para la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gestión y validación del ISN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y para cumplir con el proceso de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pago ante las dependencias correspondientes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5" name="Google Shape;26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750" y="1231225"/>
            <a:ext cx="5181850" cy="29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05350" y="586900"/>
            <a:ext cx="199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5244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008799" y="1623925"/>
            <a:ext cx="227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Impuesto Sobre Nómina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406" y="2849898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008798" y="2849900"/>
            <a:ext cx="277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de ISN en Buk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859750" y="1854375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es el ISN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Quien Recibe este pago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Donde realizar este pago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Conceptos que Gravan para el ISN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859750" y="3132350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Cambios en ISN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Maestro de Tablas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Ítem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Factor ISN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Formulación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Ítem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 se Calcula el ISN en tu Plataforma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8270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311397" y="1623925"/>
            <a:ext cx="314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Descarga tu Información para pagar ISN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162350" y="1854375"/>
            <a:ext cx="30768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Detalles, aportes y otros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Pago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Descarga de ISN por Reporte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2"/>
          <p:cNvSpPr txBox="1"/>
          <p:nvPr/>
        </p:nvSpPr>
        <p:spPr>
          <a:xfrm>
            <a:off x="3888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1" name="Google Shape;2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2"/>
          <p:cNvSpPr txBox="1"/>
          <p:nvPr/>
        </p:nvSpPr>
        <p:spPr>
          <a:xfrm>
            <a:off x="453300" y="469225"/>
            <a:ext cx="8085000" cy="4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🎉 ¡Gracias por participar!</a:t>
            </a:r>
            <a:endParaRPr b="1"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Llegamos al final de nuestra capacitación sobre el </a:t>
            </a: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Impuesto Sobre Nómina (ISN)</a:t>
            </a: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Esperamos que este espacio te haya permitido </a:t>
            </a: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entender el concepto, su cálculo y cómo gestionarlo correctamente desde Buk.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Hoy aprendiste:</a:t>
            </a:r>
            <a:endParaRPr b="1"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Qué es el ISN y a quién se le paga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Qué conceptos lo integran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 configurarlo y revisarlo en la plataforma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Buenas prácticas para evitar errores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Herramientas para su monitoreo y reporte</a:t>
            </a: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👏 </a:t>
            </a: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¡Gracias por tu participación y compromiso!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llegaste hasta aquí, ya eres oficialmente más experto en ISN que muchas personas 😉</a:t>
            </a:r>
            <a:br>
              <a:rPr lang="en" sz="1100">
                <a:solidFill>
                  <a:srgbClr val="314F9D"/>
                </a:solidFill>
              </a:rPr>
            </a:br>
            <a:r>
              <a:rPr lang="en" sz="1100">
                <a:solidFill>
                  <a:srgbClr val="314F9D"/>
                </a:solidFill>
              </a:rPr>
              <a:t> Sigue aprovechando estos espacios de aprendizaje: tú haces la diferencia en la gestión de tu empresa.</a:t>
            </a:r>
            <a:endParaRPr sz="1100">
              <a:solidFill>
                <a:srgbClr val="314F9D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084" y="4066325"/>
            <a:ext cx="2096426" cy="5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2925" y="2151900"/>
            <a:ext cx="5118152" cy="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Emojis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87" name="Google Shape;2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00" y="1580381"/>
            <a:ext cx="402450" cy="40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9581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432" y="1571684"/>
            <a:ext cx="419797" cy="4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257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5319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2614" y="2392519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3995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701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8982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1200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69669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10374" y="2380648"/>
            <a:ext cx="476182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09256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08138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511492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3426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1943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87860" y="2424168"/>
            <a:ext cx="389147" cy="3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687725" y="2404328"/>
            <a:ext cx="428833" cy="42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241494" y="2408029"/>
            <a:ext cx="421431" cy="4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172567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25483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276911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690879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222371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226072" y="2450384"/>
            <a:ext cx="336718" cy="33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4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753863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719652" y="3264796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903065" y="2412424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918232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836048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377140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6294956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4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510965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4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4068224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4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2953706" y="3225471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688506" y="2412424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18845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4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31200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4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302978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4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74571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4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7966674" y="3299886"/>
            <a:ext cx="412626" cy="412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OS 11.2" id="330" name="Google Shape;330;p34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640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31" name="Google Shape;331;p34" title="cross-mark_274c-1.png"/>
          <p:cNvPicPr preferRelativeResize="0"/>
          <p:nvPr/>
        </p:nvPicPr>
        <p:blipFill rotWithShape="1">
          <a:blip r:embed="rId46">
            <a:alphaModFix/>
          </a:blip>
          <a:srcRect b="0" l="39" r="39" t="0"/>
          <a:stretch/>
        </p:blipFill>
        <p:spPr>
          <a:xfrm>
            <a:off x="12249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32" name="Google Shape;332;p34" title="bell_1f514.png"/>
          <p:cNvPicPr preferRelativeResize="0"/>
          <p:nvPr/>
        </p:nvPicPr>
        <p:blipFill rotWithShape="1">
          <a:blip r:embed="rId47">
            <a:alphaModFix/>
          </a:blip>
          <a:srcRect b="0" l="39" r="39" t="0"/>
          <a:stretch/>
        </p:blipFill>
        <p:spPr>
          <a:xfrm>
            <a:off x="17964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33" name="Google Shape;333;p34" title="briefcase_1f4bc.png"/>
          <p:cNvPicPr preferRelativeResize="0"/>
          <p:nvPr/>
        </p:nvPicPr>
        <p:blipFill rotWithShape="1">
          <a:blip r:embed="rId48">
            <a:alphaModFix/>
          </a:blip>
          <a:srcRect b="0" l="39" r="39" t="0"/>
          <a:stretch/>
        </p:blipFill>
        <p:spPr>
          <a:xfrm>
            <a:off x="2357361" y="3996643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34" name="Google Shape;334;p34" title="card-index-dividers_1f5c2-fe0f.png"/>
          <p:cNvPicPr preferRelativeResize="0"/>
          <p:nvPr/>
        </p:nvPicPr>
        <p:blipFill rotWithShape="1">
          <a:blip r:embed="rId49">
            <a:alphaModFix/>
          </a:blip>
          <a:srcRect b="0" l="39" r="39" t="0"/>
          <a:stretch/>
        </p:blipFill>
        <p:spPr>
          <a:xfrm>
            <a:off x="29923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35" name="Google Shape;335;p34" title="magnifying-glass-tilted-right_1f50e.png"/>
          <p:cNvPicPr preferRelativeResize="0"/>
          <p:nvPr/>
        </p:nvPicPr>
        <p:blipFill rotWithShape="1">
          <a:blip r:embed="rId50">
            <a:alphaModFix/>
          </a:blip>
          <a:srcRect b="0" l="39" r="39" t="0"/>
          <a:stretch/>
        </p:blipFill>
        <p:spPr>
          <a:xfrm>
            <a:off x="35426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36" name="Google Shape;336;p34" title="megaphone_1f4e3.png"/>
          <p:cNvPicPr preferRelativeResize="0"/>
          <p:nvPr/>
        </p:nvPicPr>
        <p:blipFill rotWithShape="1">
          <a:blip r:embed="rId51">
            <a:alphaModFix/>
          </a:blip>
          <a:srcRect b="0" l="39" r="39" t="0"/>
          <a:stretch/>
        </p:blipFill>
        <p:spPr>
          <a:xfrm>
            <a:off x="41035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37" name="Google Shape;337;p34" title="laptop_1f4bb.png"/>
          <p:cNvPicPr preferRelativeResize="0"/>
          <p:nvPr/>
        </p:nvPicPr>
        <p:blipFill rotWithShape="1">
          <a:blip r:embed="rId52">
            <a:alphaModFix/>
          </a:blip>
          <a:srcRect b="0" l="39" r="39" t="0"/>
          <a:stretch/>
        </p:blipFill>
        <p:spPr>
          <a:xfrm>
            <a:off x="465391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38" name="Google Shape;338;p34" title="warning_26a0-fe0f.png"/>
          <p:cNvPicPr preferRelativeResize="0"/>
          <p:nvPr/>
        </p:nvPicPr>
        <p:blipFill rotWithShape="1">
          <a:blip r:embed="rId53">
            <a:alphaModFix/>
          </a:blip>
          <a:srcRect b="0" l="39" r="39" t="0"/>
          <a:stretch/>
        </p:blipFill>
        <p:spPr>
          <a:xfrm>
            <a:off x="52042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39" name="Google Shape;339;p34" title="stopwatch_23f1-fe0f.png"/>
          <p:cNvPicPr preferRelativeResize="0"/>
          <p:nvPr/>
        </p:nvPicPr>
        <p:blipFill rotWithShape="1">
          <a:blip r:embed="rId54">
            <a:alphaModFix/>
          </a:blip>
          <a:srcRect b="0" l="39" r="39" t="0"/>
          <a:stretch/>
        </p:blipFill>
        <p:spPr>
          <a:xfrm>
            <a:off x="57757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0" name="Google Shape;340;p34" title="backhand-index-pointing-right_1f449.png"/>
          <p:cNvPicPr preferRelativeResize="0"/>
          <p:nvPr/>
        </p:nvPicPr>
        <p:blipFill rotWithShape="1">
          <a:blip r:embed="rId55">
            <a:alphaModFix/>
          </a:blip>
          <a:srcRect b="0" l="39" r="39" t="0"/>
          <a:stretch/>
        </p:blipFill>
        <p:spPr>
          <a:xfrm>
            <a:off x="62920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5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Imagenes a color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47" name="Google Shape;347;p35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48" name="Google Shape;348;p35"/>
          <p:cNvSpPr txBox="1"/>
          <p:nvPr/>
        </p:nvSpPr>
        <p:spPr>
          <a:xfrm>
            <a:off x="821332" y="1221484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Fotos a color</a:t>
            </a:r>
            <a:endParaRPr b="1" i="0" u="sng" cap="none" strike="noStrike">
              <a:solidFill>
                <a:srgbClr val="4A86E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49" name="Google Shape;349;p35" title="dine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816" y="3381561"/>
            <a:ext cx="2053391" cy="16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5" title="chanchito con lente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065" y="1842632"/>
            <a:ext cx="1510559" cy="151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5" title="megaphonehan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947211">
            <a:off x="2599863" y="1654697"/>
            <a:ext cx="2252434" cy="163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5" title="lupa2.png"/>
          <p:cNvPicPr preferRelativeResize="0"/>
          <p:nvPr/>
        </p:nvPicPr>
        <p:blipFill rotWithShape="1">
          <a:blip r:embed="rId7">
            <a:alphaModFix/>
          </a:blip>
          <a:srcRect b="4215" l="0" r="15533" t="12638"/>
          <a:stretch/>
        </p:blipFill>
        <p:spPr>
          <a:xfrm>
            <a:off x="295800" y="3383703"/>
            <a:ext cx="2503205" cy="164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5" title="binoculares.png"/>
          <p:cNvPicPr preferRelativeResize="0"/>
          <p:nvPr/>
        </p:nvPicPr>
        <p:blipFill rotWithShape="1">
          <a:blip r:embed="rId8">
            <a:alphaModFix/>
          </a:blip>
          <a:srcRect b="23139" l="29047" r="0" t="14524"/>
          <a:stretch/>
        </p:blipFill>
        <p:spPr>
          <a:xfrm>
            <a:off x="6610658" y="1777982"/>
            <a:ext cx="236604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 title="ampolleta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936" y="2885077"/>
            <a:ext cx="1814900" cy="22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 title="calc.png"/>
          <p:cNvPicPr preferRelativeResize="0"/>
          <p:nvPr/>
        </p:nvPicPr>
        <p:blipFill rotWithShape="1">
          <a:blip r:embed="rId10">
            <a:alphaModFix/>
          </a:blip>
          <a:srcRect b="0" l="50888" r="0" t="0"/>
          <a:stretch/>
        </p:blipFill>
        <p:spPr>
          <a:xfrm>
            <a:off x="7102531" y="2929526"/>
            <a:ext cx="1636525" cy="222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5" title="Cellphone.png"/>
          <p:cNvPicPr preferRelativeResize="0"/>
          <p:nvPr/>
        </p:nvPicPr>
        <p:blipFill rotWithShape="1">
          <a:blip r:embed="rId11">
            <a:alphaModFix/>
          </a:blip>
          <a:srcRect b="8" l="0" r="0" t="14206"/>
          <a:stretch/>
        </p:blipFill>
        <p:spPr>
          <a:xfrm>
            <a:off x="557100" y="1919026"/>
            <a:ext cx="1814899" cy="151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5" title="backhand-index-pointing-right_1f449.png"/>
          <p:cNvPicPr preferRelativeResize="0"/>
          <p:nvPr/>
        </p:nvPicPr>
        <p:blipFill rotWithShape="1">
          <a:blip r:embed="rId12">
            <a:alphaModFix/>
          </a:blip>
          <a:srcRect b="0" l="39" r="39" t="0"/>
          <a:stretch/>
        </p:blipFill>
        <p:spPr>
          <a:xfrm>
            <a:off x="601610" y="1287425"/>
            <a:ext cx="226275" cy="22645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36" title="plataforma buk_.png"/>
          <p:cNvPicPr preferRelativeResize="0"/>
          <p:nvPr/>
        </p:nvPicPr>
        <p:blipFill rotWithShape="1">
          <a:blip r:embed="rId3">
            <a:alphaModFix/>
          </a:blip>
          <a:srcRect b="12199" l="14082" r="24874" t="25045"/>
          <a:stretch/>
        </p:blipFill>
        <p:spPr>
          <a:xfrm>
            <a:off x="295800" y="1419350"/>
            <a:ext cx="2658780" cy="182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6" title="Mesa de trabajo 1 copia 3.png"/>
          <p:cNvPicPr preferRelativeResize="0"/>
          <p:nvPr/>
        </p:nvPicPr>
        <p:blipFill rotWithShape="1">
          <a:blip r:embed="rId4">
            <a:alphaModFix/>
          </a:blip>
          <a:srcRect b="4489" l="11839" r="11877" t="5719"/>
          <a:stretch/>
        </p:blipFill>
        <p:spPr>
          <a:xfrm>
            <a:off x="5575447" y="1592240"/>
            <a:ext cx="2658780" cy="176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 title="Portal-del-Colaborador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3725" y="3020045"/>
            <a:ext cx="1893078" cy="212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 title="Computador Portal Buk_Beneficio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227" y="3276319"/>
            <a:ext cx="2621959" cy="168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7" name="Google Shape;367;p36"/>
          <p:cNvGrpSpPr/>
          <p:nvPr/>
        </p:nvGrpSpPr>
        <p:grpSpPr>
          <a:xfrm>
            <a:off x="3805761" y="3097889"/>
            <a:ext cx="2566260" cy="2044962"/>
            <a:chOff x="3787800" y="2927838"/>
            <a:chExt cx="2677650" cy="2133725"/>
          </a:xfrm>
        </p:grpSpPr>
        <p:pic>
          <p:nvPicPr>
            <p:cNvPr id="368" name="Google Shape;368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87800" y="3558683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3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01599" y="3361662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3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07215" y="318262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20234" y="292783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2" name="Google Shape;372;p36"/>
          <p:cNvPicPr preferRelativeResize="0"/>
          <p:nvPr/>
        </p:nvPicPr>
        <p:blipFill rotWithShape="1">
          <a:blip r:embed="rId11">
            <a:alphaModFix/>
          </a:blip>
          <a:srcRect b="0" l="-1318" r="3652" t="0"/>
          <a:stretch/>
        </p:blipFill>
        <p:spPr>
          <a:xfrm>
            <a:off x="2856755" y="1525647"/>
            <a:ext cx="2566292" cy="174108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Producto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74" name="Google Shape;374;p36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99" y="2398953"/>
            <a:ext cx="3479988" cy="229696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/>
          <p:nvPr/>
        </p:nvSpPr>
        <p:spPr>
          <a:xfrm>
            <a:off x="384675" y="1638700"/>
            <a:ext cx="33771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7"/>
          <p:cNvSpPr/>
          <p:nvPr/>
        </p:nvSpPr>
        <p:spPr>
          <a:xfrm>
            <a:off x="3922650" y="1638700"/>
            <a:ext cx="20709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7"/>
          <p:cNvSpPr/>
          <p:nvPr/>
        </p:nvSpPr>
        <p:spPr>
          <a:xfrm>
            <a:off x="6175875" y="1638700"/>
            <a:ext cx="27090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7"/>
          <p:cNvSpPr txBox="1"/>
          <p:nvPr/>
        </p:nvSpPr>
        <p:spPr>
          <a:xfrm>
            <a:off x="437950" y="982900"/>
            <a:ext cx="73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esta ppt encontrarás un marco de foto blanco que puedes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copiar y pegar sobre la imagen 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selecciones</a:t>
            </a:r>
            <a:endParaRPr sz="1100"/>
          </a:p>
        </p:txBody>
      </p:sp>
      <p:sp>
        <p:nvSpPr>
          <p:cNvPr id="386" name="Google Shape;386;p37"/>
          <p:cNvSpPr txBox="1"/>
          <p:nvPr/>
        </p:nvSpPr>
        <p:spPr>
          <a:xfrm>
            <a:off x="621076" y="1739574"/>
            <a:ext cx="243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Imagen seleccionada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doble click sobre la imagen y regula los bordes para que quede cuadrada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87" name="Google Shape;387;p37" title="IMG_6416-Mejorado-NR copia.jpg"/>
          <p:cNvPicPr preferRelativeResize="0"/>
          <p:nvPr/>
        </p:nvPicPr>
        <p:blipFill rotWithShape="1">
          <a:blip r:embed="rId4">
            <a:alphaModFix/>
          </a:blip>
          <a:srcRect b="0" l="22614" r="19130" t="0"/>
          <a:stretch/>
        </p:blipFill>
        <p:spPr>
          <a:xfrm>
            <a:off x="4079198" y="2604855"/>
            <a:ext cx="1801513" cy="180761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pic>
        <p:nvPicPr>
          <p:cNvPr id="388" name="Google Shape;388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215" y="2557700"/>
            <a:ext cx="2506077" cy="16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 title="polaroi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3760" y="2163896"/>
            <a:ext cx="2709050" cy="270903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390" name="Google Shape;390;p37"/>
          <p:cNvSpPr txBox="1"/>
          <p:nvPr/>
        </p:nvSpPr>
        <p:spPr>
          <a:xfrm>
            <a:off x="4046194" y="1699835"/>
            <a:ext cx="188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y pega sobre la imagen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el cuadro de la slide 18 y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pegalo sobre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imagen ya recortada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1" name="Google Shape;391;p37"/>
          <p:cNvSpPr txBox="1"/>
          <p:nvPr/>
        </p:nvSpPr>
        <p:spPr>
          <a:xfrm>
            <a:off x="6324880" y="1714092"/>
            <a:ext cx="243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al pegarlo queda abajo de la foto,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click derecho y selecciona esta opción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2" name="Google Shape;392;p37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Cómo cambiar la imagen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Google Shape;398;p38" title="polaroid.png"/>
          <p:cNvPicPr preferRelativeResize="0"/>
          <p:nvPr/>
        </p:nvPicPr>
        <p:blipFill rotWithShape="1">
          <a:blip r:embed="rId3">
            <a:alphaModFix/>
          </a:blip>
          <a:srcRect b="10537" l="8922" r="4196" t="9270"/>
          <a:stretch/>
        </p:blipFill>
        <p:spPr>
          <a:xfrm>
            <a:off x="417325" y="1494450"/>
            <a:ext cx="3008850" cy="2777375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399" name="Google Shape;399;p38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Marco de foto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400" name="Google Shape;400;p38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9"/>
          <p:cNvSpPr txBox="1"/>
          <p:nvPr/>
        </p:nvSpPr>
        <p:spPr>
          <a:xfrm>
            <a:off x="715475" y="586788"/>
            <a:ext cx="4124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Indicaciones 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7" name="Google Shape;407;p39"/>
          <p:cNvSpPr txBox="1"/>
          <p:nvPr/>
        </p:nvSpPr>
        <p:spPr>
          <a:xfrm>
            <a:off x="811525" y="1282513"/>
            <a:ext cx="65367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Basarse en el diseño de la presentación existente.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Intentar seguirlo lo más parecido posible, si es necesario separar la información por el espacio,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duden en hacerlo.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Asegurarse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terminen antes de que topen con el logo BUK.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Revisar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vayan justificados y alineados.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Uso de imágenes o emojis: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Utilizar estos recursos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si es necesario,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explotar o abusar de los recursos gráficos.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Tipografías a usar: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títulos de las presentaciones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Source Sans Pro Bold.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cuerpos de texto: Source Sans Pro Normal.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portadas va el logo Buk + Gestión de Personas.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diapositivas que no son portadas va solo el logo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557125" y="645900"/>
            <a:ext cx="77502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Bienvenid@ al curso de Nómina en Buk</a:t>
            </a:r>
            <a:endParaRPr sz="64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966275" y="1421700"/>
            <a:ext cx="5453100" cy="3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400"/>
              <a:buFont typeface="Source Sans Pro"/>
              <a:buChar char="●"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(Impuesto Sobre Nómina)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400"/>
              <a:buFont typeface="Source Sans Pro"/>
              <a:buChar char="●"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este espacio diseñado para el aprendizaje, exploraremos todo lo que necesitas saber sobre el ISN: desde su concepto y funcionamiento, hasta aspectos clave para gestionarlo correctamente en Buk.</a:t>
            </a: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finalizar esta sesión podrás:</a:t>
            </a: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400"/>
              <a:buFont typeface="Source Sans Pro"/>
              <a:buChar char="●"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Comprender qué es el ISN y cómo funciona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✅ Identificar qué conceptos integran este impuesto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✅ Saber quién recibe el pago del ISN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✅ Configurar correctamente Buk para cumplir con esta obligación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✅ Reconocer riesgos derivados de una mala gestión</a:t>
            </a:r>
            <a:b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✅ Acceder a repositorios actualizados con toda la información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8" name="Google Shape;78;p15" title="megaphoneha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47211">
            <a:off x="6136975" y="1514755"/>
            <a:ext cx="2863353" cy="2074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735002" y="1964209"/>
            <a:ext cx="609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el ISN?</a:t>
            </a:r>
            <a:endParaRPr sz="36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1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5" name="Google Shape;85;p16" title="Mesa de trabajo 1 copia 3.png"/>
          <p:cNvPicPr preferRelativeResize="0"/>
          <p:nvPr/>
        </p:nvPicPr>
        <p:blipFill rotWithShape="1">
          <a:blip r:embed="rId4">
            <a:alphaModFix/>
          </a:blip>
          <a:srcRect b="4489" l="11839" r="11877" t="5719"/>
          <a:stretch/>
        </p:blipFill>
        <p:spPr>
          <a:xfrm>
            <a:off x="4579877" y="1086100"/>
            <a:ext cx="4487926" cy="297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428575" y="631825"/>
            <a:ext cx="451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es el ISN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6" name="Google Shape;96;p17" title="smilin woman p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2708" y="0"/>
            <a:ext cx="527538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705725" y="1338700"/>
            <a:ext cx="3678900" cy="3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ISN es un impuesto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las empresas deben pagar al estado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por el simple hecho de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tener trabajadores y pagarles un sueldo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📌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lo paga el trabajador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— lo paga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empresa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📌 Se calcula como un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porcentaje del total de los sueldos y pagos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que se hacen a los colaboradores.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📌 Cada estado en México tiene su propio porcentaje y reglas.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💡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Ejemplo simple: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una empresa paga $100,000 pesos en sueldos en un mes y el ISN de su estado es del 3%,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entonces deberá pagar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$3,000 pesos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al gobierno estatal por ese mes.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712538" y="1369200"/>
            <a:ext cx="2883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💰 ¿A quién se le paga?</a:t>
            </a:r>
            <a:endParaRPr b="1" sz="18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4" name="Google Shape;104;p18"/>
          <p:cNvCxnSpPr>
            <a:stCxn id="105" idx="4"/>
            <a:endCxn id="106" idx="4"/>
          </p:cNvCxnSpPr>
          <p:nvPr/>
        </p:nvCxnSpPr>
        <p:spPr>
          <a:xfrm>
            <a:off x="578378" y="1543169"/>
            <a:ext cx="0" cy="18825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5" name="Google Shape;105;p18"/>
          <p:cNvSpPr/>
          <p:nvPr/>
        </p:nvSpPr>
        <p:spPr>
          <a:xfrm>
            <a:off x="551678" y="148976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551678" y="2430944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/>
          <p:nvPr/>
        </p:nvSpPr>
        <p:spPr>
          <a:xfrm>
            <a:off x="551678" y="337211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 txBox="1"/>
          <p:nvPr/>
        </p:nvSpPr>
        <p:spPr>
          <a:xfrm>
            <a:off x="712550" y="2204450"/>
            <a:ext cx="38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🏛️ </a:t>
            </a: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¿Por qué se paga?</a:t>
            </a:r>
            <a:endParaRPr sz="18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712550" y="3221825"/>
            <a:ext cx="400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🧾 </a:t>
            </a: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es un impuesto federal</a:t>
            </a:r>
            <a:r>
              <a:rPr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como el IVA o el ISR.</a:t>
            </a:r>
            <a:endParaRPr sz="18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712550" y="24605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una forma en que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 estados obtienen recursos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financiar servicios públicos como: Seguridad, Infraestructura, Programas Sociales y Servicios Administrativos.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¿Quién Recibe este pago?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712550" y="1647090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ISN se paga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gobierno del estado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donde la empresa tiene registrados a sus trabajadores.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712550" y="34692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100% estatal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y cada estado decide el porcentaje, los plazos y cómo se debe reportar.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📌 Por eso,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puede variar de un estado a otro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Algunas empresas incluso deben hacer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varios pagos si tienen empleados en distintos estados.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7" name="Google Shape;117;p18" title="calc.png"/>
          <p:cNvPicPr preferRelativeResize="0"/>
          <p:nvPr/>
        </p:nvPicPr>
        <p:blipFill rotWithShape="1">
          <a:blip r:embed="rId4">
            <a:alphaModFix/>
          </a:blip>
          <a:srcRect b="0" l="50888" r="0" t="0"/>
          <a:stretch/>
        </p:blipFill>
        <p:spPr>
          <a:xfrm>
            <a:off x="5730921" y="974931"/>
            <a:ext cx="2795200" cy="37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/>
          <p:nvPr/>
        </p:nvSpPr>
        <p:spPr>
          <a:xfrm>
            <a:off x="372000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/>
          <p:nvPr/>
        </p:nvSpPr>
        <p:spPr>
          <a:xfrm>
            <a:off x="3611009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372000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3611009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OS 11.2"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50" y="1339462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1" name="Google Shape;131;p19" title="rocket_1f680.png"/>
          <p:cNvPicPr preferRelativeResize="0"/>
          <p:nvPr/>
        </p:nvPicPr>
        <p:blipFill rotWithShape="1">
          <a:blip r:embed="rId5">
            <a:alphaModFix/>
          </a:blip>
          <a:srcRect b="0" l="29" r="29" t="0"/>
          <a:stretch/>
        </p:blipFill>
        <p:spPr>
          <a:xfrm>
            <a:off x="3834558" y="1339474"/>
            <a:ext cx="161761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2" name="Google Shape;132;p19" title="bell_1f514.png"/>
          <p:cNvPicPr preferRelativeResize="0"/>
          <p:nvPr/>
        </p:nvPicPr>
        <p:blipFill rotWithShape="1">
          <a:blip r:embed="rId6">
            <a:alphaModFix/>
          </a:blip>
          <a:srcRect b="0" l="29" r="29" t="0"/>
          <a:stretch/>
        </p:blipFill>
        <p:spPr>
          <a:xfrm>
            <a:off x="595550" y="2880958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3" name="Google Shape;133;p19" title="warning_26a0-fe0f.png"/>
          <p:cNvPicPr preferRelativeResize="0"/>
          <p:nvPr/>
        </p:nvPicPr>
        <p:blipFill rotWithShape="1">
          <a:blip r:embed="rId7">
            <a:alphaModFix/>
          </a:blip>
          <a:srcRect b="0" l="29" r="29" t="0"/>
          <a:stretch/>
        </p:blipFill>
        <p:spPr>
          <a:xfrm>
            <a:off x="3834558" y="2880969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34" name="Google Shape;134;p1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428575" y="631825"/>
            <a:ext cx="469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Donde realizar este pago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519350" y="1625779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🟢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Calcula la base gravable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Suma todos los pagos que integran el ISN (sueldos, bonos, comisiones, etc.).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 lo puedes ver desde Buk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3732836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🟢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4. Realiza el pago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 la línea de captura, haz el pago vía SPEI, banca en línea o ventanilla bancaria.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¡Guarda tu comprobante!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519350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🟢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Ingresa al portal del estado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estado tiene su propio portal de recaudación (como Hacienda Estatal o Finanzas).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Ahí puedes declarar el monto y generar la línea de captura.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3732825" y="1501325"/>
            <a:ext cx="28215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🟢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Aplica el porcentaje del estado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Consulta el porcentaje vigente del ISN en el estado donde están tus empleados.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Ejemplo: 2.5%, 3%, etc.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2" name="Google Shape;142;p19" title="chanchito con lentes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42283" y="1538907"/>
            <a:ext cx="2652477" cy="2652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1515725" y="99400"/>
            <a:ext cx="63279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conceptos integran el ISN?</a:t>
            </a:r>
            <a:endParaRPr b="1" sz="20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475425" y="600900"/>
            <a:ext cx="4414500" cy="3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Todo lo que sea un pago al trabajador... ¡cuenta!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🔍 El ISN se calcula sobre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todo pago en dinero o especie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que haga la empresa a sus colaboradores.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📌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Principales conceptos que sí gravan: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Sueldos y salarios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Bonos y comisiones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Horas extras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Aguinaldo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Prima vacacional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Vales de despensa (en algunos estados)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Pago de días festivos o descansos trabajados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5229625" y="1103700"/>
            <a:ext cx="3340500" cy="22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⚠️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Consideraciones importantes: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estado define qué conceptos sí o no se incluyen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Algunos estados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exentan ciertos pagos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como indemnizaciones o becas.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10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siempre lo que grava ISR, graba ISN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(¡ojo con eso!).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💡 Siempre revisa la legislación local de tu estado para evitar errores y multas.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/>
        </p:nvSpPr>
        <p:spPr>
          <a:xfrm>
            <a:off x="735002" y="1659409"/>
            <a:ext cx="6099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de ISN en Buk</a:t>
            </a:r>
            <a:endParaRPr sz="37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737050" y="2902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2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8" name="Google Shape;158;p21" title="Portal-del-Colaborador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475" y="458225"/>
            <a:ext cx="4186751" cy="46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