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 uri="GoogleSlidesCustomDataVersion2">
      <go:slidesCustomData xmlns:go="http://customooxmlschemas.google.com/" r:id="rId22" roundtripDataSignature="AMtx7mgmbZcIf+BqLH62LvZVAT90H9I+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36f1578d5d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336f1578d5d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2845a28a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32845a28a1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2e15f2b43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2e15f2b43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32e15f2b4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32e15f2b4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32e15f2b43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32e15f2b43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4468ff1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04468ff1d8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376bc1f9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3376bc1f9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3376bc1f9f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3376bc1f9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376bc1f9f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33376bc1f9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3376bc1f9f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33376bc1f9f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376bc1f9f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3376bc1f9f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7ea66a2f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327ea66a2f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6f1578d5d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36f1578d5d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g332e15f2b43_0_26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g332e15f2b43_0_26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g332e15f2b43_0_2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g332e15f2b43_0_26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g332e15f2b43_0_2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g332e15f2b43_0_26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g332e15f2b43_0_2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4" name="Google Shape;64;g332e15f2b43_0_2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g332e15f2b43_0_27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g332e15f2b43_0_27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g332e15f2b43_0_27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g332e15f2b43_0_2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g332e15f2b43_0_27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g332e15f2b43_0_2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g332e15f2b43_0_28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g332e15f2b43_0_28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g332e15f2b43_0_2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g332e15f2b43_0_28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g332e15f2b43_0_2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g332e15f2b43_0_28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32e15f2b43_0_28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g332e15f2b43_0_28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g332e15f2b43_0_28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g332e15f2b43_0_2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g332e15f2b43_0_29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8" name="Google Shape;88;g332e15f2b43_0_2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g332e15f2b43_0_29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g332e15f2b43_0_29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2" name="Google Shape;92;g332e15f2b43_0_2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g332e15f2b43_0_3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g332e15f2b43_0_2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g332e15f2b43_0_2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g332e15f2b43_0_2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s://forms.gle/JVK1b7F311eXUHsu9" TargetMode="External"/><Relationship Id="rId5" Type="http://schemas.openxmlformats.org/officeDocument/2006/relationships/image" Target="../media/image19.png"/><Relationship Id="rId6"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6.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rot="-5400000">
            <a:off x="6537875" y="1637723"/>
            <a:ext cx="2068450" cy="1516300"/>
          </a:xfrm>
          <a:prstGeom prst="rect">
            <a:avLst/>
          </a:prstGeom>
          <a:noFill/>
          <a:ln>
            <a:noFill/>
          </a:ln>
        </p:spPr>
      </p:pic>
      <p:sp>
        <p:nvSpPr>
          <p:cNvPr id="101" name="Google Shape;101;p2"/>
          <p:cNvSpPr txBox="1"/>
          <p:nvPr/>
        </p:nvSpPr>
        <p:spPr>
          <a:xfrm>
            <a:off x="581125" y="1557450"/>
            <a:ext cx="5477700" cy="17661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800"/>
              <a:buFont typeface="Arial"/>
              <a:buNone/>
            </a:pPr>
            <a:r>
              <a:rPr b="1" lang="es-ES" sz="3400">
                <a:solidFill>
                  <a:srgbClr val="FFB202"/>
                </a:solidFill>
                <a:latin typeface="Source Sans Pro"/>
                <a:ea typeface="Source Sans Pro"/>
                <a:cs typeface="Source Sans Pro"/>
                <a:sym typeface="Source Sans Pro"/>
              </a:rPr>
              <a:t>Ítems: Configuración y Asignación Paso a Paso</a:t>
            </a:r>
            <a:endParaRPr b="1" i="0" sz="3400" u="none" cap="none" strike="noStrike">
              <a:solidFill>
                <a:srgbClr val="FFB202"/>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b="1" i="0" sz="2000" u="none" cap="none" strike="noStrike">
              <a:solidFill>
                <a:srgbClr val="FFB202"/>
              </a:solidFill>
              <a:latin typeface="Source Sans Pro"/>
              <a:ea typeface="Source Sans Pro"/>
              <a:cs typeface="Source Sans Pro"/>
              <a:sym typeface="Source Sans Pro"/>
            </a:endParaRPr>
          </a:p>
          <a:p>
            <a:pPr indent="0" lvl="0" marL="0" marR="0" rtl="0" algn="ctr">
              <a:lnSpc>
                <a:spcPct val="80000"/>
              </a:lnSpc>
              <a:spcBef>
                <a:spcPts val="1000"/>
              </a:spcBef>
              <a:spcAft>
                <a:spcPts val="0"/>
              </a:spcAft>
              <a:buNone/>
            </a:pPr>
            <a:r>
              <a:rPr b="1" lang="es-ES" sz="1550">
                <a:solidFill>
                  <a:schemeClr val="lt1"/>
                </a:solidFill>
                <a:latin typeface="Source Sans Pro"/>
                <a:ea typeface="Source Sans Pro"/>
                <a:cs typeface="Source Sans Pro"/>
                <a:sym typeface="Source Sans Pro"/>
              </a:rPr>
              <a:t>Todo lo que necesitas saber sobre los procesos de Ítems</a:t>
            </a:r>
            <a:endParaRPr b="1" i="0" sz="1550" u="none" cap="none" strike="noStrike">
              <a:solidFill>
                <a:schemeClr val="lt1"/>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b="0" i="0" sz="145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36f1578d5d_0_7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g336f1578d5d_0_78"/>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85" name="Google Shape;185;g336f1578d5d_0_78"/>
          <p:cNvSpPr txBox="1"/>
          <p:nvPr/>
        </p:nvSpPr>
        <p:spPr>
          <a:xfrm>
            <a:off x="938225" y="739888"/>
            <a:ext cx="7546800" cy="338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t/>
            </a:r>
            <a:endParaRPr b="0" i="0" sz="1000" u="none" cap="none" strike="noStrike">
              <a:solidFill>
                <a:srgbClr val="2F48A7"/>
              </a:solidFill>
              <a:highlight>
                <a:schemeClr val="lt1"/>
              </a:highlight>
              <a:latin typeface="Arial"/>
              <a:ea typeface="Arial"/>
              <a:cs typeface="Arial"/>
              <a:sym typeface="Arial"/>
            </a:endParaRPr>
          </a:p>
        </p:txBody>
      </p:sp>
      <p:sp>
        <p:nvSpPr>
          <p:cNvPr id="186" name="Google Shape;186;g336f1578d5d_0_78"/>
          <p:cNvSpPr/>
          <p:nvPr/>
        </p:nvSpPr>
        <p:spPr>
          <a:xfrm>
            <a:off x="1019750" y="524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87" name="Google Shape;187;g336f1578d5d_0_78"/>
          <p:cNvSpPr txBox="1"/>
          <p:nvPr/>
        </p:nvSpPr>
        <p:spPr>
          <a:xfrm>
            <a:off x="932650" y="0"/>
            <a:ext cx="784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Asignación Masiva</a:t>
            </a:r>
            <a:endParaRPr b="1" i="0" sz="2600" u="none" cap="none" strike="noStrike">
              <a:solidFill>
                <a:srgbClr val="2F48A7"/>
              </a:solidFill>
              <a:latin typeface="Source Sans Pro"/>
              <a:ea typeface="Source Sans Pro"/>
              <a:cs typeface="Source Sans Pro"/>
              <a:sym typeface="Source Sans Pro"/>
            </a:endParaRPr>
          </a:p>
        </p:txBody>
      </p:sp>
      <p:pic>
        <p:nvPicPr>
          <p:cNvPr id="188" name="Google Shape;188;g336f1578d5d_0_78"/>
          <p:cNvPicPr preferRelativeResize="0"/>
          <p:nvPr/>
        </p:nvPicPr>
        <p:blipFill>
          <a:blip r:embed="rId4">
            <a:alphaModFix/>
          </a:blip>
          <a:stretch>
            <a:fillRect/>
          </a:stretch>
        </p:blipFill>
        <p:spPr>
          <a:xfrm>
            <a:off x="2173825" y="685250"/>
            <a:ext cx="5046949" cy="3467650"/>
          </a:xfrm>
          <a:prstGeom prst="rect">
            <a:avLst/>
          </a:prstGeom>
          <a:noFill/>
          <a:ln>
            <a:noFill/>
          </a:ln>
        </p:spPr>
      </p:pic>
      <p:sp>
        <p:nvSpPr>
          <p:cNvPr id="189" name="Google Shape;189;g336f1578d5d_0_78"/>
          <p:cNvSpPr txBox="1"/>
          <p:nvPr/>
        </p:nvSpPr>
        <p:spPr>
          <a:xfrm>
            <a:off x="1162875" y="4128050"/>
            <a:ext cx="6974100" cy="612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300">
                <a:solidFill>
                  <a:srgbClr val="2F48A7"/>
                </a:solidFill>
                <a:latin typeface="Source Sans Pro"/>
                <a:ea typeface="Source Sans Pro"/>
                <a:cs typeface="Source Sans Pro"/>
                <a:sym typeface="Source Sans Pro"/>
              </a:rPr>
              <a:t>Como mencionamos anteriormente, también es posible realizar la carga masiva de ítems. Puedes elegir si deseas asignar un ítem de percepción o deducción a un colaborador en específico, o bien, cargar múltiples ítems a varios colaboradores, combinando percepciones y deducciones en un mismo proceso.</a:t>
            </a:r>
            <a:endParaRPr sz="1300">
              <a:solidFill>
                <a:srgbClr val="2F48A7"/>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2845a28a19_1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195" name="Google Shape;195;g32845a28a19_1_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196" name="Google Shape;196;g32845a28a19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g332e15f2b43_0_150"/>
          <p:cNvSpPr txBox="1"/>
          <p:nvPr/>
        </p:nvSpPr>
        <p:spPr>
          <a:xfrm>
            <a:off x="576775" y="2245500"/>
            <a:ext cx="78378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s-ES" sz="3800">
                <a:solidFill>
                  <a:srgbClr val="2F48A7"/>
                </a:solidFill>
                <a:latin typeface="Source Sans Pro"/>
                <a:ea typeface="Source Sans Pro"/>
                <a:cs typeface="Source Sans Pro"/>
                <a:sym typeface="Source Sans Pro"/>
              </a:rPr>
              <a:t>¡Vamos a la plataforma!</a:t>
            </a:r>
            <a:endParaRPr sz="3800">
              <a:solidFill>
                <a:srgbClr val="2F48A7"/>
              </a:solidFill>
              <a:latin typeface="Source Sans Pro"/>
              <a:ea typeface="Source Sans Pro"/>
              <a:cs typeface="Source Sans Pro"/>
              <a:sym typeface="Source Sans Pro"/>
            </a:endParaRPr>
          </a:p>
        </p:txBody>
      </p:sp>
      <p:pic>
        <p:nvPicPr>
          <p:cNvPr id="202" name="Google Shape;202;g332e15f2b43_0_150"/>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203" name="Google Shape;203;g332e15f2b43_0_150"/>
          <p:cNvPicPr preferRelativeResize="0"/>
          <p:nvPr/>
        </p:nvPicPr>
        <p:blipFill>
          <a:blip r:embed="rId5">
            <a:alphaModFix/>
          </a:blip>
          <a:stretch>
            <a:fillRect/>
          </a:stretch>
        </p:blipFill>
        <p:spPr>
          <a:xfrm>
            <a:off x="5973326" y="1489400"/>
            <a:ext cx="3589350" cy="31722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g332e15f2b43_0_48"/>
          <p:cNvSpPr txBox="1"/>
          <p:nvPr/>
        </p:nvSpPr>
        <p:spPr>
          <a:xfrm>
            <a:off x="861225" y="2356200"/>
            <a:ext cx="7495800" cy="4311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s-ES" sz="2000">
                <a:solidFill>
                  <a:srgbClr val="2F48A7"/>
                </a:solidFill>
                <a:latin typeface="Source Sans Pro"/>
                <a:ea typeface="Source Sans Pro"/>
                <a:cs typeface="Source Sans Pro"/>
                <a:sym typeface="Source Sans Pro"/>
              </a:rPr>
              <a:t>Espacio para dudas o comentarios</a:t>
            </a:r>
            <a:endParaRPr sz="2000">
              <a:solidFill>
                <a:srgbClr val="2F48A7"/>
              </a:solidFill>
              <a:latin typeface="Source Sans Pro"/>
              <a:ea typeface="Source Sans Pro"/>
              <a:cs typeface="Source Sans Pro"/>
              <a:sym typeface="Source Sans Pro"/>
            </a:endParaRPr>
          </a:p>
        </p:txBody>
      </p:sp>
      <p:pic>
        <p:nvPicPr>
          <p:cNvPr id="209" name="Google Shape;209;g332e15f2b43_0_48"/>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210" name="Google Shape;210;g332e15f2b43_0_48"/>
          <p:cNvPicPr preferRelativeResize="0"/>
          <p:nvPr/>
        </p:nvPicPr>
        <p:blipFill>
          <a:blip r:embed="rId5">
            <a:alphaModFix/>
          </a:blip>
          <a:stretch>
            <a:fillRect/>
          </a:stretch>
        </p:blipFill>
        <p:spPr>
          <a:xfrm>
            <a:off x="5237200" y="1285500"/>
            <a:ext cx="3290675" cy="2193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g332e15f2b43_0_252"/>
          <p:cNvSpPr txBox="1"/>
          <p:nvPr/>
        </p:nvSpPr>
        <p:spPr>
          <a:xfrm>
            <a:off x="4104025" y="1349625"/>
            <a:ext cx="4121700" cy="16623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s-ES" sz="1500">
                <a:solidFill>
                  <a:srgbClr val="2F48A7"/>
                </a:solidFill>
                <a:latin typeface="Source Sans Pro"/>
                <a:ea typeface="Source Sans Pro"/>
                <a:cs typeface="Source Sans Pro"/>
                <a:sym typeface="Source Sans Pro"/>
              </a:rPr>
              <a:t>Gracias por acompañarnos en esta sesión </a:t>
            </a:r>
            <a:r>
              <a:rPr lang="es-ES" sz="1500">
                <a:solidFill>
                  <a:srgbClr val="FBBF3D"/>
                </a:solidFill>
                <a:latin typeface="Source Sans Pro"/>
                <a:ea typeface="Source Sans Pro"/>
                <a:cs typeface="Source Sans Pro"/>
                <a:sym typeface="Source Sans Pro"/>
              </a:rPr>
              <a:t>;)</a:t>
            </a:r>
            <a:endParaRPr sz="1500">
              <a:solidFill>
                <a:srgbClr val="FBBF3D"/>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s-ES" sz="1500">
                <a:solidFill>
                  <a:srgbClr val="2F48A7"/>
                </a:solidFill>
                <a:latin typeface="Source Sans Pro"/>
                <a:ea typeface="Source Sans Pro"/>
                <a:cs typeface="Source Sans Pro"/>
                <a:sym typeface="Source Sans Pro"/>
              </a:rPr>
              <a:t>Tu opinión es muy importante para nosotros 💙.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s-ES" sz="1500">
                <a:solidFill>
                  <a:srgbClr val="2F48A7"/>
                </a:solidFill>
                <a:latin typeface="Source Sans Pro"/>
                <a:ea typeface="Source Sans Pro"/>
                <a:cs typeface="Source Sans Pro"/>
                <a:sym typeface="Source Sans Pro"/>
              </a:rPr>
              <a:t>¡Cada feedback nos ayuda a seguir mejorando juntos!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FFD966"/>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s-ES" sz="1500" u="sng">
                <a:solidFill>
                  <a:srgbClr val="FFD966"/>
                </a:solidFill>
                <a:latin typeface="Source Sans Pro"/>
                <a:ea typeface="Source Sans Pro"/>
                <a:cs typeface="Source Sans Pro"/>
                <a:sym typeface="Source Sans Pro"/>
                <a:hlinkClick r:id="rId4">
                  <a:extLst>
                    <a:ext uri="{A12FA001-AC4F-418D-AE19-62706E023703}">
                      <ahyp:hlinkClr val="tx"/>
                    </a:ext>
                  </a:extLst>
                </a:hlinkClick>
              </a:rPr>
              <a:t>https://forms.gle/JVK1b7F311eXUHsu9</a:t>
            </a:r>
            <a:endParaRPr sz="1500">
              <a:solidFill>
                <a:srgbClr val="FFD966"/>
              </a:solidFill>
              <a:latin typeface="Source Sans Pro"/>
              <a:ea typeface="Source Sans Pro"/>
              <a:cs typeface="Source Sans Pro"/>
              <a:sym typeface="Source Sans Pro"/>
            </a:endParaRPr>
          </a:p>
        </p:txBody>
      </p:sp>
      <p:pic>
        <p:nvPicPr>
          <p:cNvPr id="216" name="Google Shape;216;g332e15f2b43_0_252"/>
          <p:cNvPicPr preferRelativeResize="0"/>
          <p:nvPr/>
        </p:nvPicPr>
        <p:blipFill>
          <a:blip r:embed="rId5">
            <a:alphaModFix/>
          </a:blip>
          <a:stretch>
            <a:fillRect/>
          </a:stretch>
        </p:blipFill>
        <p:spPr>
          <a:xfrm>
            <a:off x="8090225" y="4577609"/>
            <a:ext cx="685726" cy="289091"/>
          </a:xfrm>
          <a:prstGeom prst="rect">
            <a:avLst/>
          </a:prstGeom>
          <a:noFill/>
          <a:ln>
            <a:noFill/>
          </a:ln>
        </p:spPr>
      </p:pic>
      <p:pic>
        <p:nvPicPr>
          <p:cNvPr id="217" name="Google Shape;217;g332e15f2b43_0_252"/>
          <p:cNvPicPr preferRelativeResize="0"/>
          <p:nvPr/>
        </p:nvPicPr>
        <p:blipFill rotWithShape="1">
          <a:blip r:embed="rId6">
            <a:alphaModFix/>
          </a:blip>
          <a:srcRect b="0" l="0" r="0" t="0"/>
          <a:stretch/>
        </p:blipFill>
        <p:spPr>
          <a:xfrm>
            <a:off x="0" y="1239450"/>
            <a:ext cx="6167500" cy="3904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pic>
        <p:nvPicPr>
          <p:cNvPr id="222" name="Google Shape;222;p32"/>
          <p:cNvPicPr preferRelativeResize="0"/>
          <p:nvPr/>
        </p:nvPicPr>
        <p:blipFill rotWithShape="1">
          <a:blip r:embed="rId4">
            <a:alphaModFix/>
          </a:blip>
          <a:srcRect b="0" l="0" r="0" t="0"/>
          <a:stretch/>
        </p:blipFill>
        <p:spPr>
          <a:xfrm>
            <a:off x="3740256" y="4405000"/>
            <a:ext cx="1663489" cy="461700"/>
          </a:xfrm>
          <a:prstGeom prst="rect">
            <a:avLst/>
          </a:prstGeom>
          <a:noFill/>
          <a:ln>
            <a:noFill/>
          </a:ln>
        </p:spPr>
      </p:pic>
      <p:pic>
        <p:nvPicPr>
          <p:cNvPr id="223" name="Google Shape;223;p32"/>
          <p:cNvPicPr preferRelativeResize="0"/>
          <p:nvPr/>
        </p:nvPicPr>
        <p:blipFill rotWithShape="1">
          <a:blip r:embed="rId5">
            <a:alphaModFix/>
          </a:blip>
          <a:srcRect b="0" l="0" r="0" t="0"/>
          <a:stretch/>
        </p:blipFill>
        <p:spPr>
          <a:xfrm>
            <a:off x="2073663" y="2161862"/>
            <a:ext cx="4996675" cy="819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g304468ff1d8_0_79"/>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sp>
        <p:nvSpPr>
          <p:cNvPr id="107" name="Google Shape;107;g304468ff1d8_0_79"/>
          <p:cNvSpPr txBox="1"/>
          <p:nvPr/>
        </p:nvSpPr>
        <p:spPr>
          <a:xfrm>
            <a:off x="498200" y="285751"/>
            <a:ext cx="5612700" cy="436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dk1"/>
              </a:buClr>
              <a:buSzPts val="1100"/>
              <a:buFont typeface="Arial"/>
              <a:buNone/>
            </a:pPr>
            <a:r>
              <a:rPr b="1" i="0" lang="es-ES" sz="2300" u="none" cap="none" strike="noStrike">
                <a:solidFill>
                  <a:srgbClr val="FFB202"/>
                </a:solidFill>
                <a:latin typeface="Source Sans Pro"/>
                <a:ea typeface="Source Sans Pro"/>
                <a:cs typeface="Source Sans Pro"/>
                <a:sym typeface="Source Sans Pro"/>
              </a:rPr>
              <a:t>Objetivo de la Capacitación</a:t>
            </a:r>
            <a:endParaRPr b="1" i="0" sz="2300" u="none" cap="none" strike="noStrike">
              <a:solidFill>
                <a:srgbClr val="FFB202"/>
              </a:solidFill>
              <a:latin typeface="Source Sans Pro"/>
              <a:ea typeface="Source Sans Pro"/>
              <a:cs typeface="Source Sans Pro"/>
              <a:sym typeface="Source Sans Pro"/>
            </a:endParaRPr>
          </a:p>
          <a:p>
            <a:pPr indent="0" lvl="0" marL="0" marR="0" rtl="0" algn="l">
              <a:lnSpc>
                <a:spcPct val="115000"/>
              </a:lnSpc>
              <a:spcBef>
                <a:spcPts val="1200"/>
              </a:spcBef>
              <a:spcAft>
                <a:spcPts val="0"/>
              </a:spcAft>
              <a:buClr>
                <a:schemeClr val="dk1"/>
              </a:buClr>
              <a:buSzPts val="1100"/>
              <a:buFont typeface="Arial"/>
              <a:buNone/>
            </a:pPr>
            <a:r>
              <a:rPr lang="es-ES" sz="1300">
                <a:solidFill>
                  <a:schemeClr val="lt1"/>
                </a:solidFill>
                <a:latin typeface="Source Sans Pro"/>
                <a:ea typeface="Source Sans Pro"/>
                <a:cs typeface="Source Sans Pro"/>
                <a:sym typeface="Source Sans Pro"/>
              </a:rPr>
              <a:t>Al finalizar esta capacitación, los participantes comprenderán a fondo el proceso de configuración y asignación de ítems dentro de la plataforma. Aprenderán a gestionar ítems de manera eficiente, asegurando su correcta aplicación en los diferentes módulos y procesos. Además, conocerán las mejores prácticas para optimizar su uso y garantizar una administración efectiva.</a:t>
            </a:r>
            <a:endParaRPr sz="1300">
              <a:solidFill>
                <a:schemeClr val="lt1"/>
              </a:solidFill>
              <a:latin typeface="Source Sans Pro"/>
              <a:ea typeface="Source Sans Pro"/>
              <a:cs typeface="Source Sans Pro"/>
              <a:sym typeface="Source Sans Pro"/>
            </a:endParaRPr>
          </a:p>
          <a:p>
            <a:pPr indent="0" lvl="0" marL="0" marR="0" rtl="0" algn="l">
              <a:lnSpc>
                <a:spcPct val="115000"/>
              </a:lnSpc>
              <a:spcBef>
                <a:spcPts val="1200"/>
              </a:spcBef>
              <a:spcAft>
                <a:spcPts val="0"/>
              </a:spcAft>
              <a:buClr>
                <a:schemeClr val="dk1"/>
              </a:buClr>
              <a:buSzPts val="1100"/>
              <a:buFont typeface="Arial"/>
              <a:buNone/>
            </a:pPr>
            <a:r>
              <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120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Tipos de Ítems</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Creación de Ítems</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Configuración de Ítems</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Tipos de Ítems, formulaciones y fijos</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Asignación manual y masiva </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Ejercicios</a:t>
            </a:r>
            <a:endParaRPr sz="1300">
              <a:solidFill>
                <a:schemeClr val="lt1"/>
              </a:solidFill>
              <a:latin typeface="Source Sans Pro"/>
              <a:ea typeface="Source Sans Pro"/>
              <a:cs typeface="Source Sans Pro"/>
              <a:sym typeface="Source Sans Pro"/>
            </a:endParaRPr>
          </a:p>
          <a:p>
            <a:pPr indent="-311150" lvl="0" marL="457200" marR="0" rtl="0" algn="l">
              <a:lnSpc>
                <a:spcPct val="115000"/>
              </a:lnSpc>
              <a:spcBef>
                <a:spcPts val="0"/>
              </a:spcBef>
              <a:spcAft>
                <a:spcPts val="0"/>
              </a:spcAft>
              <a:buClr>
                <a:schemeClr val="lt1"/>
              </a:buClr>
              <a:buSzPts val="1300"/>
              <a:buFont typeface="Source Sans Pro"/>
              <a:buChar char="●"/>
            </a:pPr>
            <a:r>
              <a:rPr lang="es-ES" sz="1300">
                <a:solidFill>
                  <a:schemeClr val="lt1"/>
                </a:solidFill>
                <a:latin typeface="Source Sans Pro"/>
                <a:ea typeface="Source Sans Pro"/>
                <a:cs typeface="Source Sans Pro"/>
                <a:sym typeface="Source Sans Pro"/>
              </a:rPr>
              <a:t>Preguntas y respuestas</a:t>
            </a:r>
            <a:endParaRPr sz="1300">
              <a:solidFill>
                <a:schemeClr val="lt1"/>
              </a:solidFill>
              <a:latin typeface="Source Sans Pro"/>
              <a:ea typeface="Source Sans Pro"/>
              <a:cs typeface="Source Sans Pro"/>
              <a:sym typeface="Source Sans Pro"/>
            </a:endParaRPr>
          </a:p>
        </p:txBody>
      </p:sp>
      <p:pic>
        <p:nvPicPr>
          <p:cNvPr id="108" name="Google Shape;108;g304468ff1d8_0_79"/>
          <p:cNvPicPr preferRelativeResize="0"/>
          <p:nvPr/>
        </p:nvPicPr>
        <p:blipFill rotWithShape="1">
          <a:blip r:embed="rId5">
            <a:alphaModFix/>
          </a:blip>
          <a:srcRect b="0" l="0" r="0" t="0"/>
          <a:stretch/>
        </p:blipFill>
        <p:spPr>
          <a:xfrm>
            <a:off x="6110900" y="1219200"/>
            <a:ext cx="2728300" cy="2728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g33376bc1f9f_0_0"/>
          <p:cNvSpPr txBox="1"/>
          <p:nvPr/>
        </p:nvSpPr>
        <p:spPr>
          <a:xfrm>
            <a:off x="785825" y="840114"/>
            <a:ext cx="44721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Ítems</a:t>
            </a:r>
            <a:endParaRPr b="1" i="0" sz="3800" u="none" cap="none" strike="noStrike">
              <a:solidFill>
                <a:srgbClr val="2B3E72"/>
              </a:solidFill>
              <a:latin typeface="Source Sans Pro"/>
              <a:ea typeface="Source Sans Pro"/>
              <a:cs typeface="Source Sans Pro"/>
              <a:sym typeface="Source Sans Pro"/>
            </a:endParaRPr>
          </a:p>
        </p:txBody>
      </p:sp>
      <p:pic>
        <p:nvPicPr>
          <p:cNvPr id="114" name="Google Shape;114;g33376bc1f9f_0_0"/>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115" name="Google Shape;115;g33376bc1f9f_0_0"/>
          <p:cNvSpPr txBox="1"/>
          <p:nvPr/>
        </p:nvSpPr>
        <p:spPr>
          <a:xfrm>
            <a:off x="785825" y="1572823"/>
            <a:ext cx="4357800" cy="22164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15000"/>
              </a:lnSpc>
              <a:spcBef>
                <a:spcPts val="0"/>
              </a:spcBef>
              <a:spcAft>
                <a:spcPts val="0"/>
              </a:spcAft>
              <a:buClr>
                <a:srgbClr val="FFB202"/>
              </a:buClr>
              <a:buSzPts val="1800"/>
              <a:buFont typeface="Source Sans Pro"/>
              <a:buChar char="●"/>
            </a:pPr>
            <a:r>
              <a:rPr lang="es-ES" sz="2000">
                <a:solidFill>
                  <a:srgbClr val="2B3E72"/>
                </a:solidFill>
                <a:latin typeface="Source Sans Pro"/>
                <a:ea typeface="Source Sans Pro"/>
                <a:cs typeface="Source Sans Pro"/>
                <a:sym typeface="Source Sans Pro"/>
              </a:rPr>
              <a:t>Tipos de Ítems</a:t>
            </a:r>
            <a:br>
              <a:rPr i="0" lang="es-ES" sz="2000" u="none" cap="none" strike="noStrike">
                <a:solidFill>
                  <a:srgbClr val="2B3E72"/>
                </a:solidFill>
                <a:latin typeface="Source Sans Pro"/>
                <a:ea typeface="Source Sans Pro"/>
                <a:cs typeface="Source Sans Pro"/>
                <a:sym typeface="Source Sans Pro"/>
              </a:rPr>
            </a:br>
            <a:endParaRPr i="0" sz="2000" u="none" cap="none" strike="noStrike">
              <a:solidFill>
                <a:srgbClr val="2B3E72"/>
              </a:solidFill>
              <a:latin typeface="Source Sans Pro"/>
              <a:ea typeface="Source Sans Pro"/>
              <a:cs typeface="Source Sans Pro"/>
              <a:sym typeface="Source Sans Pro"/>
            </a:endParaRPr>
          </a:p>
          <a:p>
            <a:pPr indent="-342900" lvl="0" marL="457200" marR="0" rtl="0" algn="just">
              <a:lnSpc>
                <a:spcPct val="115000"/>
              </a:lnSpc>
              <a:spcBef>
                <a:spcPts val="1200"/>
              </a:spcBef>
              <a:spcAft>
                <a:spcPts val="0"/>
              </a:spcAft>
              <a:buClr>
                <a:srgbClr val="FFB202"/>
              </a:buClr>
              <a:buSzPts val="1800"/>
              <a:buFont typeface="Source Sans Pro"/>
              <a:buChar char="●"/>
            </a:pPr>
            <a:r>
              <a:rPr lang="es-ES" sz="2000">
                <a:solidFill>
                  <a:srgbClr val="2B3E72"/>
                </a:solidFill>
                <a:latin typeface="Source Sans Pro"/>
                <a:ea typeface="Source Sans Pro"/>
                <a:cs typeface="Source Sans Pro"/>
                <a:sym typeface="Source Sans Pro"/>
              </a:rPr>
              <a:t>Creación y Configuración</a:t>
            </a:r>
            <a:br>
              <a:rPr i="0" lang="es-ES" sz="2000" u="none" cap="none" strike="noStrike">
                <a:solidFill>
                  <a:srgbClr val="2B3E72"/>
                </a:solidFill>
                <a:latin typeface="Source Sans Pro"/>
                <a:ea typeface="Source Sans Pro"/>
                <a:cs typeface="Source Sans Pro"/>
                <a:sym typeface="Source Sans Pro"/>
              </a:rPr>
            </a:br>
            <a:endParaRPr i="0" sz="2000" u="none" cap="none" strike="noStrike">
              <a:solidFill>
                <a:srgbClr val="2B3E72"/>
              </a:solidFill>
              <a:latin typeface="Source Sans Pro"/>
              <a:ea typeface="Source Sans Pro"/>
              <a:cs typeface="Source Sans Pro"/>
              <a:sym typeface="Source Sans Pro"/>
            </a:endParaRPr>
          </a:p>
          <a:p>
            <a:pPr indent="-355600" lvl="0" marL="457200" marR="0" rtl="0" algn="just">
              <a:lnSpc>
                <a:spcPct val="115000"/>
              </a:lnSpc>
              <a:spcBef>
                <a:spcPts val="1200"/>
              </a:spcBef>
              <a:spcAft>
                <a:spcPts val="0"/>
              </a:spcAft>
              <a:buClr>
                <a:srgbClr val="FFB202"/>
              </a:buClr>
              <a:buSzPts val="2000"/>
              <a:buFont typeface="Source Sans Pro"/>
              <a:buChar char="●"/>
            </a:pPr>
            <a:r>
              <a:rPr lang="es-ES" sz="2000">
                <a:solidFill>
                  <a:srgbClr val="2B3E72"/>
                </a:solidFill>
                <a:latin typeface="Source Sans Pro"/>
                <a:ea typeface="Source Sans Pro"/>
                <a:cs typeface="Source Sans Pro"/>
                <a:sym typeface="Source Sans Pro"/>
              </a:rPr>
              <a:t>Ítems Formulados y Fijos</a:t>
            </a:r>
            <a:endParaRPr i="0" sz="2000" u="none" cap="none" strike="noStrike">
              <a:solidFill>
                <a:srgbClr val="2B3E72"/>
              </a:solidFill>
              <a:latin typeface="Source Sans Pro"/>
              <a:ea typeface="Source Sans Pro"/>
              <a:cs typeface="Source Sans Pro"/>
              <a:sym typeface="Source Sans Pro"/>
            </a:endParaRPr>
          </a:p>
        </p:txBody>
      </p:sp>
      <p:pic>
        <p:nvPicPr>
          <p:cNvPr id="116" name="Google Shape;116;g33376bc1f9f_0_0"/>
          <p:cNvPicPr preferRelativeResize="0"/>
          <p:nvPr/>
        </p:nvPicPr>
        <p:blipFill>
          <a:blip r:embed="rId5">
            <a:alphaModFix/>
          </a:blip>
          <a:stretch>
            <a:fillRect/>
          </a:stretch>
        </p:blipFill>
        <p:spPr>
          <a:xfrm>
            <a:off x="4953125" y="762000"/>
            <a:ext cx="3581275" cy="3581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3376bc1f9f_0_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g33376bc1f9f_0_7"/>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23" name="Google Shape;123;g33376bc1f9f_0_7"/>
          <p:cNvSpPr txBox="1"/>
          <p:nvPr/>
        </p:nvSpPr>
        <p:spPr>
          <a:xfrm>
            <a:off x="854225" y="218275"/>
            <a:ext cx="7236000" cy="6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1" lang="es-ES" sz="2800">
                <a:solidFill>
                  <a:srgbClr val="2F48A7"/>
                </a:solidFill>
                <a:latin typeface="Source Sans Pro"/>
                <a:ea typeface="Source Sans Pro"/>
                <a:cs typeface="Source Sans Pro"/>
                <a:sym typeface="Source Sans Pro"/>
              </a:rPr>
              <a:t>Tipos de Ítems</a:t>
            </a:r>
            <a:endParaRPr i="0" sz="1800" u="none" cap="none" strike="noStrike">
              <a:solidFill>
                <a:schemeClr val="dk1"/>
              </a:solidFill>
              <a:latin typeface="Source Sans Pro"/>
              <a:ea typeface="Source Sans Pro"/>
              <a:cs typeface="Source Sans Pro"/>
              <a:sym typeface="Source Sans Pro"/>
            </a:endParaRPr>
          </a:p>
        </p:txBody>
      </p:sp>
      <p:sp>
        <p:nvSpPr>
          <p:cNvPr id="124" name="Google Shape;124;g33376bc1f9f_0_7"/>
          <p:cNvSpPr/>
          <p:nvPr/>
        </p:nvSpPr>
        <p:spPr>
          <a:xfrm>
            <a:off x="938225" y="8314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25" name="Google Shape;125;g33376bc1f9f_0_7"/>
          <p:cNvPicPr preferRelativeResize="0"/>
          <p:nvPr/>
        </p:nvPicPr>
        <p:blipFill>
          <a:blip r:embed="rId4">
            <a:alphaModFix/>
          </a:blip>
          <a:stretch>
            <a:fillRect/>
          </a:stretch>
        </p:blipFill>
        <p:spPr>
          <a:xfrm>
            <a:off x="3697825" y="2901250"/>
            <a:ext cx="2357779" cy="2089850"/>
          </a:xfrm>
          <a:prstGeom prst="rect">
            <a:avLst/>
          </a:prstGeom>
          <a:noFill/>
          <a:ln>
            <a:noFill/>
          </a:ln>
        </p:spPr>
      </p:pic>
      <p:sp>
        <p:nvSpPr>
          <p:cNvPr id="126" name="Google Shape;126;g33376bc1f9f_0_7"/>
          <p:cNvSpPr txBox="1"/>
          <p:nvPr/>
        </p:nvSpPr>
        <p:spPr>
          <a:xfrm>
            <a:off x="933050" y="875650"/>
            <a:ext cx="7614600" cy="187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a:solidFill>
                  <a:srgbClr val="2F48A7"/>
                </a:solidFill>
                <a:latin typeface="Source Sans Pro"/>
                <a:ea typeface="Source Sans Pro"/>
                <a:cs typeface="Source Sans Pro"/>
                <a:sym typeface="Source Sans Pro"/>
              </a:rPr>
              <a:t>Buk cuenta con tres tipos de ítems:</a:t>
            </a:r>
            <a:endParaRPr sz="1700">
              <a:solidFill>
                <a:srgbClr val="2F48A7"/>
              </a:solidFill>
              <a:latin typeface="Source Sans Pro"/>
              <a:ea typeface="Source Sans Pro"/>
              <a:cs typeface="Source Sans Pro"/>
              <a:sym typeface="Source Sans Pro"/>
            </a:endParaRPr>
          </a:p>
          <a:p>
            <a:pPr indent="-317500" lvl="0" marL="457200" rtl="0" algn="just">
              <a:lnSpc>
                <a:spcPct val="115000"/>
              </a:lnSpc>
              <a:spcBef>
                <a:spcPts val="1200"/>
              </a:spcBef>
              <a:spcAft>
                <a:spcPts val="0"/>
              </a:spcAft>
              <a:buClr>
                <a:srgbClr val="FFB202"/>
              </a:buClr>
              <a:buSzPts val="1400"/>
              <a:buChar char="●"/>
            </a:pPr>
            <a:r>
              <a:rPr b="1" lang="es-ES">
                <a:solidFill>
                  <a:srgbClr val="2F48A7"/>
                </a:solidFill>
                <a:latin typeface="Source Sans Pro"/>
                <a:ea typeface="Source Sans Pro"/>
                <a:cs typeface="Source Sans Pro"/>
                <a:sym typeface="Source Sans Pro"/>
              </a:rPr>
              <a:t>Percepciones:</a:t>
            </a:r>
            <a:r>
              <a:rPr lang="es-ES">
                <a:solidFill>
                  <a:srgbClr val="2F48A7"/>
                </a:solidFill>
                <a:latin typeface="Source Sans Pro"/>
                <a:ea typeface="Source Sans Pro"/>
                <a:cs typeface="Source Sans Pro"/>
                <a:sym typeface="Source Sans Pro"/>
              </a:rPr>
              <a:t> Son aquellos conceptos que se reflejan como un haber o una suma dentro del recibo de nómina del colaborador.</a:t>
            </a:r>
            <a:endParaRPr>
              <a:solidFill>
                <a:srgbClr val="2F48A7"/>
              </a:solidFill>
              <a:latin typeface="Source Sans Pro"/>
              <a:ea typeface="Source Sans Pro"/>
              <a:cs typeface="Source Sans Pro"/>
              <a:sym typeface="Source Sans Pro"/>
            </a:endParaRPr>
          </a:p>
          <a:p>
            <a:pPr indent="-317500" lvl="0" marL="457200" rtl="0" algn="just">
              <a:lnSpc>
                <a:spcPct val="115000"/>
              </a:lnSpc>
              <a:spcBef>
                <a:spcPts val="0"/>
              </a:spcBef>
              <a:spcAft>
                <a:spcPts val="0"/>
              </a:spcAft>
              <a:buClr>
                <a:srgbClr val="FFB202"/>
              </a:buClr>
              <a:buSzPts val="1400"/>
              <a:buChar char="●"/>
            </a:pPr>
            <a:r>
              <a:rPr b="1" lang="es-ES">
                <a:solidFill>
                  <a:srgbClr val="2F48A7"/>
                </a:solidFill>
                <a:latin typeface="Source Sans Pro"/>
                <a:ea typeface="Source Sans Pro"/>
                <a:cs typeface="Source Sans Pro"/>
                <a:sym typeface="Source Sans Pro"/>
              </a:rPr>
              <a:t>Deducciones:</a:t>
            </a:r>
            <a:r>
              <a:rPr lang="es-ES">
                <a:solidFill>
                  <a:srgbClr val="2F48A7"/>
                </a:solidFill>
                <a:latin typeface="Source Sans Pro"/>
                <a:ea typeface="Source Sans Pro"/>
                <a:cs typeface="Source Sans Pro"/>
                <a:sym typeface="Source Sans Pro"/>
              </a:rPr>
              <a:t> Representan una disminución en el pago de los colaboradores.</a:t>
            </a:r>
            <a:endParaRPr>
              <a:solidFill>
                <a:srgbClr val="2F48A7"/>
              </a:solidFill>
              <a:latin typeface="Source Sans Pro"/>
              <a:ea typeface="Source Sans Pro"/>
              <a:cs typeface="Source Sans Pro"/>
              <a:sym typeface="Source Sans Pro"/>
            </a:endParaRPr>
          </a:p>
          <a:p>
            <a:pPr indent="-317500" lvl="0" marL="457200" rtl="0" algn="just">
              <a:lnSpc>
                <a:spcPct val="115000"/>
              </a:lnSpc>
              <a:spcBef>
                <a:spcPts val="0"/>
              </a:spcBef>
              <a:spcAft>
                <a:spcPts val="0"/>
              </a:spcAft>
              <a:buClr>
                <a:srgbClr val="FFB202"/>
              </a:buClr>
              <a:buSzPts val="1400"/>
              <a:buChar char="●"/>
            </a:pPr>
            <a:r>
              <a:rPr b="1" lang="es-ES">
                <a:solidFill>
                  <a:srgbClr val="2F48A7"/>
                </a:solidFill>
                <a:latin typeface="Source Sans Pro"/>
                <a:ea typeface="Source Sans Pro"/>
                <a:cs typeface="Source Sans Pro"/>
                <a:sym typeface="Source Sans Pro"/>
              </a:rPr>
              <a:t>Informativos u otros:</a:t>
            </a:r>
            <a:r>
              <a:rPr lang="es-ES">
                <a:solidFill>
                  <a:srgbClr val="2F48A7"/>
                </a:solidFill>
                <a:latin typeface="Source Sans Pro"/>
                <a:ea typeface="Source Sans Pro"/>
                <a:cs typeface="Source Sans Pro"/>
                <a:sym typeface="Source Sans Pro"/>
              </a:rPr>
              <a:t> Se utilizan para la formulación de cálculos o como información de referencia para el administrador.</a:t>
            </a:r>
            <a:endParaRPr sz="1700">
              <a:solidFill>
                <a:srgbClr val="2F48A7"/>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3376bc1f9f_0_1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g33376bc1f9f_0_1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33" name="Google Shape;133;g33376bc1f9f_0_16"/>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34" name="Google Shape;134;g33376bc1f9f_0_16"/>
          <p:cNvSpPr txBox="1"/>
          <p:nvPr/>
        </p:nvSpPr>
        <p:spPr>
          <a:xfrm>
            <a:off x="932650" y="153888"/>
            <a:ext cx="61314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700">
                <a:solidFill>
                  <a:srgbClr val="2F48A7"/>
                </a:solidFill>
                <a:latin typeface="Source Sans Pro"/>
                <a:ea typeface="Source Sans Pro"/>
                <a:cs typeface="Source Sans Pro"/>
                <a:sym typeface="Source Sans Pro"/>
              </a:rPr>
              <a:t>Creación y configuración de Ítems</a:t>
            </a:r>
            <a:endParaRPr b="1" i="0" sz="2700" u="none" cap="none" strike="noStrike">
              <a:solidFill>
                <a:srgbClr val="2F48A7"/>
              </a:solidFill>
              <a:latin typeface="Source Sans Pro"/>
              <a:ea typeface="Source Sans Pro"/>
              <a:cs typeface="Source Sans Pro"/>
              <a:sym typeface="Source Sans Pro"/>
            </a:endParaRPr>
          </a:p>
        </p:txBody>
      </p:sp>
      <p:pic>
        <p:nvPicPr>
          <p:cNvPr id="135" name="Google Shape;135;g33376bc1f9f_0_16"/>
          <p:cNvPicPr preferRelativeResize="0"/>
          <p:nvPr/>
        </p:nvPicPr>
        <p:blipFill>
          <a:blip r:embed="rId4">
            <a:alphaModFix/>
          </a:blip>
          <a:stretch>
            <a:fillRect/>
          </a:stretch>
        </p:blipFill>
        <p:spPr>
          <a:xfrm>
            <a:off x="1085050" y="918200"/>
            <a:ext cx="2893475" cy="1717325"/>
          </a:xfrm>
          <a:prstGeom prst="rect">
            <a:avLst/>
          </a:prstGeom>
          <a:noFill/>
          <a:ln>
            <a:noFill/>
          </a:ln>
        </p:spPr>
      </p:pic>
      <p:pic>
        <p:nvPicPr>
          <p:cNvPr id="136" name="Google Shape;136;g33376bc1f9f_0_16"/>
          <p:cNvPicPr preferRelativeResize="0"/>
          <p:nvPr/>
        </p:nvPicPr>
        <p:blipFill>
          <a:blip r:embed="rId5">
            <a:alphaModFix/>
          </a:blip>
          <a:stretch>
            <a:fillRect/>
          </a:stretch>
        </p:blipFill>
        <p:spPr>
          <a:xfrm>
            <a:off x="3317225" y="2153500"/>
            <a:ext cx="2509525" cy="2515025"/>
          </a:xfrm>
          <a:prstGeom prst="rect">
            <a:avLst/>
          </a:prstGeom>
          <a:noFill/>
          <a:ln>
            <a:noFill/>
          </a:ln>
        </p:spPr>
      </p:pic>
      <p:pic>
        <p:nvPicPr>
          <p:cNvPr id="137" name="Google Shape;137;g33376bc1f9f_0_16"/>
          <p:cNvPicPr preferRelativeResize="0"/>
          <p:nvPr/>
        </p:nvPicPr>
        <p:blipFill>
          <a:blip r:embed="rId6">
            <a:alphaModFix/>
          </a:blip>
          <a:stretch>
            <a:fillRect/>
          </a:stretch>
        </p:blipFill>
        <p:spPr>
          <a:xfrm>
            <a:off x="4494348" y="918198"/>
            <a:ext cx="3364714" cy="1717325"/>
          </a:xfrm>
          <a:prstGeom prst="rect">
            <a:avLst/>
          </a:prstGeom>
          <a:noFill/>
          <a:ln cap="flat" cmpd="sng" w="9525">
            <a:solidFill>
              <a:srgbClr val="2F48A7"/>
            </a:solidFill>
            <a:prstDash val="solid"/>
            <a:round/>
            <a:headEnd len="sm" w="sm" type="none"/>
            <a:tailEnd len="sm" w="sm" type="none"/>
          </a:ln>
        </p:spPr>
      </p:pic>
      <p:pic>
        <p:nvPicPr>
          <p:cNvPr id="138" name="Google Shape;138;g33376bc1f9f_0_16"/>
          <p:cNvPicPr preferRelativeResize="0"/>
          <p:nvPr/>
        </p:nvPicPr>
        <p:blipFill>
          <a:blip r:embed="rId4">
            <a:alphaModFix/>
          </a:blip>
          <a:stretch>
            <a:fillRect/>
          </a:stretch>
        </p:blipFill>
        <p:spPr>
          <a:xfrm>
            <a:off x="1085050" y="876775"/>
            <a:ext cx="2893475" cy="1717325"/>
          </a:xfrm>
          <a:prstGeom prst="rect">
            <a:avLst/>
          </a:prstGeom>
          <a:noFill/>
          <a:ln cap="flat" cmpd="sng" w="9525">
            <a:solidFill>
              <a:srgbClr val="2F48A7"/>
            </a:solidFill>
            <a:prstDash val="solid"/>
            <a:round/>
            <a:headEnd len="sm" w="sm" type="none"/>
            <a:tailEnd len="sm" w="sm" type="none"/>
          </a:ln>
        </p:spPr>
      </p:pic>
      <p:pic>
        <p:nvPicPr>
          <p:cNvPr id="139" name="Google Shape;139;g33376bc1f9f_0_16"/>
          <p:cNvPicPr preferRelativeResize="0"/>
          <p:nvPr/>
        </p:nvPicPr>
        <p:blipFill>
          <a:blip r:embed="rId5">
            <a:alphaModFix/>
          </a:blip>
          <a:stretch>
            <a:fillRect/>
          </a:stretch>
        </p:blipFill>
        <p:spPr>
          <a:xfrm>
            <a:off x="3317225" y="2112075"/>
            <a:ext cx="2509525" cy="2515025"/>
          </a:xfrm>
          <a:prstGeom prst="rect">
            <a:avLst/>
          </a:prstGeom>
          <a:noFill/>
          <a:ln cap="flat" cmpd="sng" w="9525">
            <a:solidFill>
              <a:srgbClr val="2F48A7"/>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3376bc1f9f_0_2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g33376bc1f9f_0_25"/>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46" name="Google Shape;146;g33376bc1f9f_0_25"/>
          <p:cNvSpPr txBox="1"/>
          <p:nvPr/>
        </p:nvSpPr>
        <p:spPr>
          <a:xfrm>
            <a:off x="938225" y="55813"/>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Configuración de Ítems</a:t>
            </a:r>
            <a:endParaRPr b="1" i="0" sz="2600" u="none" cap="none" strike="noStrike">
              <a:solidFill>
                <a:srgbClr val="2F48A7"/>
              </a:solidFill>
              <a:latin typeface="Source Sans Pro"/>
              <a:ea typeface="Source Sans Pro"/>
              <a:cs typeface="Source Sans Pro"/>
              <a:sym typeface="Source Sans Pro"/>
            </a:endParaRPr>
          </a:p>
        </p:txBody>
      </p:sp>
      <p:sp>
        <p:nvSpPr>
          <p:cNvPr id="147" name="Google Shape;147;g33376bc1f9f_0_25"/>
          <p:cNvSpPr/>
          <p:nvPr/>
        </p:nvSpPr>
        <p:spPr>
          <a:xfrm>
            <a:off x="1008850" y="5635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48" name="Google Shape;148;g33376bc1f9f_0_25"/>
          <p:cNvPicPr preferRelativeResize="0"/>
          <p:nvPr/>
        </p:nvPicPr>
        <p:blipFill>
          <a:blip r:embed="rId4">
            <a:alphaModFix/>
          </a:blip>
          <a:stretch>
            <a:fillRect/>
          </a:stretch>
        </p:blipFill>
        <p:spPr>
          <a:xfrm>
            <a:off x="726025" y="793375"/>
            <a:ext cx="8265573" cy="2593228"/>
          </a:xfrm>
          <a:prstGeom prst="rect">
            <a:avLst/>
          </a:prstGeom>
          <a:noFill/>
          <a:ln cap="flat" cmpd="sng" w="9525">
            <a:solidFill>
              <a:srgbClr val="2F48A7"/>
            </a:solidFill>
            <a:prstDash val="solid"/>
            <a:round/>
            <a:headEnd len="sm" w="sm" type="none"/>
            <a:tailEnd len="sm" w="sm" type="none"/>
          </a:ln>
        </p:spPr>
      </p:pic>
      <p:sp>
        <p:nvSpPr>
          <p:cNvPr id="149" name="Google Shape;149;g33376bc1f9f_0_25"/>
          <p:cNvSpPr txBox="1"/>
          <p:nvPr/>
        </p:nvSpPr>
        <p:spPr>
          <a:xfrm>
            <a:off x="1374925" y="3607900"/>
            <a:ext cx="6866400" cy="962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800">
                <a:solidFill>
                  <a:srgbClr val="2F48A7"/>
                </a:solidFill>
                <a:latin typeface="Source Sans Pro"/>
                <a:ea typeface="Source Sans Pro"/>
                <a:cs typeface="Source Sans Pro"/>
                <a:sym typeface="Source Sans Pro"/>
              </a:rPr>
              <a:t>Cada ítem, según su naturaleza, puede configurarse de acuerdo con nuestras necesidades, desde la asignación básica hasta opciones avanzadas.</a:t>
            </a:r>
            <a:endParaRPr sz="1800">
              <a:solidFill>
                <a:srgbClr val="2F48A7"/>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3376bc1f9f_0_3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g33376bc1f9f_0_34"/>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56" name="Google Shape;156;g33376bc1f9f_0_34"/>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Ítems Fijos y Formulados</a:t>
            </a:r>
            <a:endParaRPr b="1" i="0" sz="2600" u="none" cap="none" strike="noStrike">
              <a:solidFill>
                <a:srgbClr val="2F48A7"/>
              </a:solidFill>
              <a:latin typeface="Source Sans Pro"/>
              <a:ea typeface="Source Sans Pro"/>
              <a:cs typeface="Source Sans Pro"/>
              <a:sym typeface="Source Sans Pro"/>
            </a:endParaRPr>
          </a:p>
        </p:txBody>
      </p:sp>
      <p:sp>
        <p:nvSpPr>
          <p:cNvPr id="157" name="Google Shape;157;g33376bc1f9f_0_34"/>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58" name="Google Shape;158;g33376bc1f9f_0_34"/>
          <p:cNvSpPr txBox="1"/>
          <p:nvPr/>
        </p:nvSpPr>
        <p:spPr>
          <a:xfrm>
            <a:off x="941550" y="886875"/>
            <a:ext cx="6803700" cy="1342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Buk cuenta con dos tipos de asignaciones:</a:t>
            </a:r>
            <a:endParaRPr sz="1300">
              <a:solidFill>
                <a:srgbClr val="2F48A7"/>
              </a:solidFill>
              <a:latin typeface="Source Sans Pro"/>
              <a:ea typeface="Source Sans Pro"/>
              <a:cs typeface="Source Sans Pro"/>
              <a:sym typeface="Source Sans Pro"/>
            </a:endParaRPr>
          </a:p>
          <a:p>
            <a:pPr indent="-311150" lvl="0" marL="457200" rtl="0" algn="just">
              <a:lnSpc>
                <a:spcPct val="115000"/>
              </a:lnSpc>
              <a:spcBef>
                <a:spcPts val="1200"/>
              </a:spcBef>
              <a:spcAft>
                <a:spcPts val="0"/>
              </a:spcAft>
              <a:buClr>
                <a:srgbClr val="FFB202"/>
              </a:buClr>
              <a:buSzPts val="1300"/>
              <a:buChar char="●"/>
            </a:pPr>
            <a:r>
              <a:rPr b="1" lang="es-ES" sz="1300">
                <a:solidFill>
                  <a:srgbClr val="2F48A7"/>
                </a:solidFill>
                <a:latin typeface="Source Sans Pro"/>
                <a:ea typeface="Source Sans Pro"/>
                <a:cs typeface="Source Sans Pro"/>
                <a:sym typeface="Source Sans Pro"/>
              </a:rPr>
              <a:t>Fijos:</a:t>
            </a:r>
            <a:r>
              <a:rPr lang="es-ES" sz="1300">
                <a:solidFill>
                  <a:srgbClr val="2F48A7"/>
                </a:solidFill>
                <a:latin typeface="Source Sans Pro"/>
                <a:ea typeface="Source Sans Pro"/>
                <a:cs typeface="Source Sans Pro"/>
                <a:sym typeface="Source Sans Pro"/>
              </a:rPr>
              <a:t> Son ítems que no dependen de una variable para su cálculo, es decir, se asignan de manera arbitraria. Estos pueden ser:</a:t>
            </a:r>
            <a:endParaRPr sz="1300">
              <a:solidFill>
                <a:srgbClr val="2F48A7"/>
              </a:solidFill>
              <a:latin typeface="Source Sans Pro"/>
              <a:ea typeface="Source Sans Pro"/>
              <a:cs typeface="Source Sans Pro"/>
              <a:sym typeface="Source Sans Pro"/>
            </a:endParaRPr>
          </a:p>
          <a:p>
            <a:pPr indent="-311150" lvl="1" marL="914400" rtl="0" algn="just">
              <a:lnSpc>
                <a:spcPct val="115000"/>
              </a:lnSpc>
              <a:spcBef>
                <a:spcPts val="0"/>
              </a:spcBef>
              <a:spcAft>
                <a:spcPts val="0"/>
              </a:spcAft>
              <a:buClr>
                <a:srgbClr val="2F48A7"/>
              </a:buClr>
              <a:buSzPts val="1300"/>
              <a:buFont typeface="Source Sans Pro"/>
              <a:buChar char="○"/>
            </a:pPr>
            <a:r>
              <a:rPr b="1" lang="es-ES" sz="1300">
                <a:solidFill>
                  <a:srgbClr val="2F48A7"/>
                </a:solidFill>
                <a:latin typeface="Source Sans Pro"/>
                <a:ea typeface="Source Sans Pro"/>
                <a:cs typeface="Source Sans Pro"/>
                <a:sym typeface="Source Sans Pro"/>
              </a:rPr>
              <a:t>Iguales para todos</a:t>
            </a:r>
            <a:endParaRPr b="1" sz="1300">
              <a:solidFill>
                <a:srgbClr val="2F48A7"/>
              </a:solidFill>
              <a:latin typeface="Source Sans Pro"/>
              <a:ea typeface="Source Sans Pro"/>
              <a:cs typeface="Source Sans Pro"/>
              <a:sym typeface="Source Sans Pro"/>
            </a:endParaRPr>
          </a:p>
          <a:p>
            <a:pPr indent="-311150" lvl="1" marL="914400" rtl="0" algn="just">
              <a:lnSpc>
                <a:spcPct val="115000"/>
              </a:lnSpc>
              <a:spcBef>
                <a:spcPts val="0"/>
              </a:spcBef>
              <a:spcAft>
                <a:spcPts val="0"/>
              </a:spcAft>
              <a:buClr>
                <a:srgbClr val="2F48A7"/>
              </a:buClr>
              <a:buSzPts val="1300"/>
              <a:buFont typeface="Source Sans Pro"/>
              <a:buChar char="○"/>
            </a:pPr>
            <a:r>
              <a:rPr b="1" lang="es-ES" sz="1300">
                <a:solidFill>
                  <a:srgbClr val="2F48A7"/>
                </a:solidFill>
                <a:latin typeface="Source Sans Pro"/>
                <a:ea typeface="Source Sans Pro"/>
                <a:cs typeface="Source Sans Pro"/>
                <a:sym typeface="Source Sans Pro"/>
              </a:rPr>
              <a:t>Distintos por persona</a:t>
            </a:r>
            <a:endParaRPr b="1" sz="1300">
              <a:solidFill>
                <a:srgbClr val="2F48A7"/>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FFB202"/>
              </a:buClr>
              <a:buSzPts val="1300"/>
              <a:buChar char="●"/>
            </a:pPr>
            <a:r>
              <a:rPr b="1" lang="es-ES" sz="1300">
                <a:solidFill>
                  <a:srgbClr val="2F48A7"/>
                </a:solidFill>
                <a:latin typeface="Source Sans Pro"/>
                <a:ea typeface="Source Sans Pro"/>
                <a:cs typeface="Source Sans Pro"/>
                <a:sym typeface="Source Sans Pro"/>
              </a:rPr>
              <a:t>Formulados:</a:t>
            </a:r>
            <a:r>
              <a:rPr lang="es-ES" sz="1300">
                <a:solidFill>
                  <a:srgbClr val="2F48A7"/>
                </a:solidFill>
                <a:latin typeface="Source Sans Pro"/>
                <a:ea typeface="Source Sans Pro"/>
                <a:cs typeface="Source Sans Pro"/>
                <a:sym typeface="Source Sans Pro"/>
              </a:rPr>
              <a:t> Son ítems que, a través de variables, permiten definir escenarios específicos que deben cumplirse para su asignación.</a:t>
            </a:r>
            <a:endParaRPr sz="1600">
              <a:solidFill>
                <a:srgbClr val="2F48A7"/>
              </a:solidFill>
              <a:latin typeface="Source Sans Pro"/>
              <a:ea typeface="Source Sans Pro"/>
              <a:cs typeface="Source Sans Pro"/>
              <a:sym typeface="Source Sans Pro"/>
            </a:endParaRPr>
          </a:p>
        </p:txBody>
      </p:sp>
      <p:pic>
        <p:nvPicPr>
          <p:cNvPr id="159" name="Google Shape;159;g33376bc1f9f_0_34"/>
          <p:cNvPicPr preferRelativeResize="0"/>
          <p:nvPr/>
        </p:nvPicPr>
        <p:blipFill>
          <a:blip r:embed="rId4">
            <a:alphaModFix/>
          </a:blip>
          <a:stretch>
            <a:fillRect/>
          </a:stretch>
        </p:blipFill>
        <p:spPr>
          <a:xfrm>
            <a:off x="2408609" y="2850875"/>
            <a:ext cx="4354966" cy="1370213"/>
          </a:xfrm>
          <a:prstGeom prst="rect">
            <a:avLst/>
          </a:prstGeom>
          <a:noFill/>
          <a:ln cap="flat" cmpd="sng" w="9525">
            <a:solidFill>
              <a:srgbClr val="2F48A7"/>
            </a:solidFill>
            <a:prstDash val="solid"/>
            <a:round/>
            <a:headEnd len="sm" w="sm" type="none"/>
            <a:tailEnd len="sm" w="sm" type="none"/>
          </a:ln>
        </p:spPr>
      </p:pic>
      <p:pic>
        <p:nvPicPr>
          <p:cNvPr id="160" name="Google Shape;160;g33376bc1f9f_0_34"/>
          <p:cNvPicPr preferRelativeResize="0"/>
          <p:nvPr/>
        </p:nvPicPr>
        <p:blipFill>
          <a:blip r:embed="rId5">
            <a:alphaModFix/>
          </a:blip>
          <a:stretch>
            <a:fillRect/>
          </a:stretch>
        </p:blipFill>
        <p:spPr>
          <a:xfrm>
            <a:off x="2364275" y="4403889"/>
            <a:ext cx="4354971" cy="5395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pic>
        <p:nvPicPr>
          <p:cNvPr id="165" name="Google Shape;165;g327ea66a2f6_0_16"/>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166" name="Google Shape;166;g327ea66a2f6_0_16"/>
          <p:cNvSpPr txBox="1"/>
          <p:nvPr/>
        </p:nvSpPr>
        <p:spPr>
          <a:xfrm>
            <a:off x="709625" y="600800"/>
            <a:ext cx="7682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500">
                <a:solidFill>
                  <a:srgbClr val="2B3E72"/>
                </a:solidFill>
                <a:latin typeface="Source Sans Pro"/>
                <a:ea typeface="Source Sans Pro"/>
                <a:cs typeface="Source Sans Pro"/>
                <a:sym typeface="Source Sans Pro"/>
              </a:rPr>
              <a:t>Uso de los Ítems</a:t>
            </a:r>
            <a:endParaRPr b="1" i="0" sz="3500" u="none" cap="none" strike="noStrike">
              <a:solidFill>
                <a:srgbClr val="2B3E72"/>
              </a:solidFill>
              <a:latin typeface="Source Sans Pro"/>
              <a:ea typeface="Source Sans Pro"/>
              <a:cs typeface="Source Sans Pro"/>
              <a:sym typeface="Source Sans Pro"/>
            </a:endParaRPr>
          </a:p>
        </p:txBody>
      </p:sp>
      <p:sp>
        <p:nvSpPr>
          <p:cNvPr id="167" name="Google Shape;167;g327ea66a2f6_0_16"/>
          <p:cNvSpPr txBox="1"/>
          <p:nvPr/>
        </p:nvSpPr>
        <p:spPr>
          <a:xfrm>
            <a:off x="938225" y="1631550"/>
            <a:ext cx="4461900" cy="19593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rgbClr val="FFB202"/>
              </a:buClr>
              <a:buSzPts val="2100"/>
              <a:buFont typeface="Source Sans Pro"/>
              <a:buChar char="●"/>
            </a:pPr>
            <a:r>
              <a:rPr lang="es-ES" sz="2000">
                <a:solidFill>
                  <a:srgbClr val="2B3E72"/>
                </a:solidFill>
                <a:latin typeface="Source Sans Pro"/>
                <a:ea typeface="Source Sans Pro"/>
                <a:cs typeface="Source Sans Pro"/>
                <a:sym typeface="Source Sans Pro"/>
              </a:rPr>
              <a:t>Asignación Manual y Masiva</a:t>
            </a:r>
            <a:br>
              <a:rPr lang="es-ES" sz="2000">
                <a:solidFill>
                  <a:srgbClr val="2B3E72"/>
                </a:solidFill>
                <a:latin typeface="Source Sans Pro"/>
                <a:ea typeface="Source Sans Pro"/>
                <a:cs typeface="Source Sans Pro"/>
                <a:sym typeface="Source Sans Pro"/>
              </a:rPr>
            </a:br>
            <a:endParaRPr i="0" sz="2000" u="none" cap="none" strike="noStrike">
              <a:solidFill>
                <a:srgbClr val="2B3E72"/>
              </a:solidFill>
              <a:latin typeface="Source Sans Pro"/>
              <a:ea typeface="Source Sans Pro"/>
              <a:cs typeface="Source Sans Pro"/>
              <a:sym typeface="Source Sans Pro"/>
            </a:endParaRPr>
          </a:p>
          <a:p>
            <a:pPr indent="-361950" lvl="0" marL="457200" marR="0" rtl="0" algn="l">
              <a:lnSpc>
                <a:spcPct val="115000"/>
              </a:lnSpc>
              <a:spcBef>
                <a:spcPts val="0"/>
              </a:spcBef>
              <a:spcAft>
                <a:spcPts val="0"/>
              </a:spcAft>
              <a:buClr>
                <a:srgbClr val="FFB202"/>
              </a:buClr>
              <a:buSzPts val="2100"/>
              <a:buFont typeface="Source Sans Pro"/>
              <a:buChar char="●"/>
            </a:pPr>
            <a:r>
              <a:rPr lang="es-ES" sz="2000">
                <a:solidFill>
                  <a:srgbClr val="2B3E72"/>
                </a:solidFill>
                <a:latin typeface="Source Sans Pro"/>
                <a:ea typeface="Source Sans Pro"/>
                <a:cs typeface="Source Sans Pro"/>
                <a:sym typeface="Source Sans Pro"/>
              </a:rPr>
              <a:t>Ejercicios</a:t>
            </a:r>
            <a:br>
              <a:rPr lang="es-ES" sz="2000">
                <a:solidFill>
                  <a:srgbClr val="2B3E72"/>
                </a:solidFill>
                <a:latin typeface="Source Sans Pro"/>
                <a:ea typeface="Source Sans Pro"/>
                <a:cs typeface="Source Sans Pro"/>
                <a:sym typeface="Source Sans Pro"/>
              </a:rPr>
            </a:br>
            <a:endParaRPr i="0" sz="2000" u="none" cap="none" strike="noStrike">
              <a:solidFill>
                <a:srgbClr val="2B3E72"/>
              </a:solidFill>
              <a:latin typeface="Source Sans Pro"/>
              <a:ea typeface="Source Sans Pro"/>
              <a:cs typeface="Source Sans Pro"/>
              <a:sym typeface="Source Sans Pro"/>
            </a:endParaRPr>
          </a:p>
          <a:p>
            <a:pPr indent="-361950" lvl="0" marL="457200" marR="0" rtl="0" algn="l">
              <a:lnSpc>
                <a:spcPct val="115000"/>
              </a:lnSpc>
              <a:spcBef>
                <a:spcPts val="0"/>
              </a:spcBef>
              <a:spcAft>
                <a:spcPts val="0"/>
              </a:spcAft>
              <a:buClr>
                <a:srgbClr val="FFB202"/>
              </a:buClr>
              <a:buSzPts val="2100"/>
              <a:buFont typeface="Source Sans Pro"/>
              <a:buChar char="●"/>
            </a:pPr>
            <a:r>
              <a:rPr lang="es-ES" sz="2000">
                <a:solidFill>
                  <a:srgbClr val="2B3E72"/>
                </a:solidFill>
                <a:latin typeface="Source Sans Pro"/>
                <a:ea typeface="Source Sans Pro"/>
                <a:cs typeface="Source Sans Pro"/>
                <a:sym typeface="Source Sans Pro"/>
              </a:rPr>
              <a:t>Preguntas y respuestas</a:t>
            </a:r>
            <a:endParaRPr i="0" sz="2000" u="none" cap="none" strike="noStrike">
              <a:solidFill>
                <a:srgbClr val="2B3E72"/>
              </a:solidFill>
              <a:latin typeface="Source Sans Pro"/>
              <a:ea typeface="Source Sans Pro"/>
              <a:cs typeface="Source Sans Pro"/>
              <a:sym typeface="Source Sans Pro"/>
            </a:endParaRPr>
          </a:p>
        </p:txBody>
      </p:sp>
      <p:pic>
        <p:nvPicPr>
          <p:cNvPr id="168" name="Google Shape;168;g327ea66a2f6_0_16"/>
          <p:cNvPicPr preferRelativeResize="0"/>
          <p:nvPr/>
        </p:nvPicPr>
        <p:blipFill>
          <a:blip r:embed="rId5">
            <a:alphaModFix/>
          </a:blip>
          <a:stretch>
            <a:fillRect/>
          </a:stretch>
        </p:blipFill>
        <p:spPr>
          <a:xfrm>
            <a:off x="5323925" y="1292600"/>
            <a:ext cx="3056408" cy="30564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36f1578d5d_0_17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g336f1578d5d_0_175"/>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75" name="Google Shape;175;g336f1578d5d_0_175"/>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Asignación Manual y Masiva</a:t>
            </a:r>
            <a:endParaRPr b="1" i="0" sz="2600" u="none" cap="none" strike="noStrike">
              <a:solidFill>
                <a:srgbClr val="2F48A7"/>
              </a:solidFill>
              <a:latin typeface="Source Sans Pro"/>
              <a:ea typeface="Source Sans Pro"/>
              <a:cs typeface="Source Sans Pro"/>
              <a:sym typeface="Source Sans Pro"/>
            </a:endParaRPr>
          </a:p>
        </p:txBody>
      </p:sp>
      <p:sp>
        <p:nvSpPr>
          <p:cNvPr id="176" name="Google Shape;176;g336f1578d5d_0_175"/>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77" name="Google Shape;177;g336f1578d5d_0_175"/>
          <p:cNvSpPr txBox="1"/>
          <p:nvPr/>
        </p:nvSpPr>
        <p:spPr>
          <a:xfrm>
            <a:off x="1051900" y="851450"/>
            <a:ext cx="7653000" cy="1176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600">
                <a:solidFill>
                  <a:srgbClr val="2F48A7"/>
                </a:solidFill>
                <a:latin typeface="Source Sans Pro"/>
                <a:ea typeface="Source Sans Pro"/>
                <a:cs typeface="Source Sans Pro"/>
                <a:sym typeface="Source Sans Pro"/>
              </a:rPr>
              <a:t>Buk permite gestionar nuestros ítems de acuerdo con nuestra experiencia y la cantidad de asignaciones necesarias. Esto significa que, si contamos con pocos ítems, podemos asignarlos de manera manual, mientras que, en caso de múltiples asignaciones, podemos realizar el proceso de forma masiva.</a:t>
            </a:r>
            <a:endParaRPr sz="1600">
              <a:solidFill>
                <a:srgbClr val="2F48A7"/>
              </a:solidFill>
              <a:latin typeface="Source Sans Pro"/>
              <a:ea typeface="Source Sans Pro"/>
              <a:cs typeface="Source Sans Pro"/>
              <a:sym typeface="Source Sans Pro"/>
            </a:endParaRPr>
          </a:p>
        </p:txBody>
      </p:sp>
      <p:pic>
        <p:nvPicPr>
          <p:cNvPr id="178" name="Google Shape;178;g336f1578d5d_0_175"/>
          <p:cNvPicPr preferRelativeResize="0"/>
          <p:nvPr/>
        </p:nvPicPr>
        <p:blipFill>
          <a:blip r:embed="rId4">
            <a:alphaModFix/>
          </a:blip>
          <a:stretch>
            <a:fillRect/>
          </a:stretch>
        </p:blipFill>
        <p:spPr>
          <a:xfrm>
            <a:off x="1411825" y="2034400"/>
            <a:ext cx="7055124" cy="256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