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embeddedFontLst>
    <p:embeddedFont>
      <p:font typeface="Source Sans 3"/>
      <p:regular r:id="rId31"/>
      <p:bold r:id="rId32"/>
      <p:italic r:id="rId33"/>
      <p:boldItalic r:id="rId34"/>
    </p:embeddedFont>
    <p:embeddedFont>
      <p:font typeface="Source Sans 3 Black"/>
      <p:bold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330">
          <p15:clr>
            <a:srgbClr val="747775"/>
          </p15:clr>
        </p15:guide>
        <p15:guide id="2" pos="648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30"/>
        <p:guide pos="64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SourceSans3-regular.fntdata"/><Relationship Id="rId30" Type="http://schemas.openxmlformats.org/officeDocument/2006/relationships/slide" Target="slides/slide25.xml"/><Relationship Id="rId33" Type="http://schemas.openxmlformats.org/officeDocument/2006/relationships/font" Target="fonts/SourceSans3-italic.fntdata"/><Relationship Id="rId32" Type="http://schemas.openxmlformats.org/officeDocument/2006/relationships/font" Target="fonts/SourceSans3-bold.fntdata"/><Relationship Id="rId35" Type="http://schemas.openxmlformats.org/officeDocument/2006/relationships/font" Target="fonts/SourceSans3Black-bold.fntdata"/><Relationship Id="rId34" Type="http://schemas.openxmlformats.org/officeDocument/2006/relationships/font" Target="fonts/SourceSans3-boldItalic.fntdata"/><Relationship Id="rId36" Type="http://schemas.openxmlformats.org/officeDocument/2006/relationships/font" Target="fonts/SourceSans3Black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Google Shape;4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3dc4fdb66e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3dc4fdb66e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3dc4fdb66e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3dc4fdb66e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3dc4fdb66e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3dc4fdb66e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3b399f9123_2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3b399f9123_2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4f7a5c5b0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4f7a5c5b0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4f7a5c5b0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4f7a5c5b0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4f7a5c5b00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4f7a5c5b00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4f7a5c5b00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4f7a5c5b00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541d9209df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541d9209df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3dc4fdb66e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3dc4fdb66e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3dc4fdb66e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33dc4fdb66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3dc4fdb66e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3dc4fdb66e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3dc4fdb66e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33dc4fdb66e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3b399f9123_2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3b399f9123_2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3b399f9123_2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3b399f9123_2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430fb94436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3430fb94436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430fb94436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3430fb94436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4f6efe6549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4f6efe6549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4f6efe6549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4f6efe6549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430fb94436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430fb94436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3b399f9123_2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3b399f9123_2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3dc4fdb66e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3dc4fdb66e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3dc4fdb66e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3dc4fdb66e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3dc4fdb66e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3dc4fdb66e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9pPr>
          </a:lstStyle>
          <a:p/>
        </p:txBody>
      </p:sp>
      <p:sp>
        <p:nvSpPr>
          <p:cNvPr id="9" name="Google Shape;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" name="Google Shape;1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" name="Google Shape;1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7" name="Google Shape;1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" name="Google Shape;1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24" name="Google Shape;2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9pPr>
          </a:lstStyle>
          <a:p/>
        </p:txBody>
      </p:sp>
      <p:sp>
        <p:nvSpPr>
          <p:cNvPr id="28" name="Google Shape;2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/>
        </p:txBody>
      </p:sp>
      <p:sp>
        <p:nvSpPr>
          <p:cNvPr id="32" name="Google Shape;32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3" name="Google Shape;33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" name="Google Shape;3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  <p:sp>
        <p:nvSpPr>
          <p:cNvPr id="37" name="Google Shape;3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7.png"/><Relationship Id="rId10" Type="http://schemas.openxmlformats.org/officeDocument/2006/relationships/image" Target="../media/image22.png"/><Relationship Id="rId9" Type="http://schemas.openxmlformats.org/officeDocument/2006/relationships/image" Target="../media/image23.png"/><Relationship Id="rId5" Type="http://schemas.openxmlformats.org/officeDocument/2006/relationships/image" Target="../media/image16.png"/><Relationship Id="rId6" Type="http://schemas.openxmlformats.org/officeDocument/2006/relationships/image" Target="../media/image26.png"/><Relationship Id="rId7" Type="http://schemas.openxmlformats.org/officeDocument/2006/relationships/image" Target="../media/image25.png"/><Relationship Id="rId8" Type="http://schemas.openxmlformats.org/officeDocument/2006/relationships/image" Target="../media/image3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Relationship Id="rId4" Type="http://schemas.openxmlformats.org/officeDocument/2006/relationships/image" Target="../media/image24.png"/><Relationship Id="rId5" Type="http://schemas.openxmlformats.org/officeDocument/2006/relationships/image" Target="../media/image29.png"/><Relationship Id="rId6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Relationship Id="rId4" Type="http://schemas.openxmlformats.org/officeDocument/2006/relationships/image" Target="../media/image4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Relationship Id="rId4" Type="http://schemas.openxmlformats.org/officeDocument/2006/relationships/image" Target="../media/image2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20.xml.rels><?xml version="1.0" encoding="UTF-8" standalone="yes"?><Relationships xmlns="http://schemas.openxmlformats.org/package/2006/relationships"><Relationship Id="rId40" Type="http://schemas.openxmlformats.org/officeDocument/2006/relationships/image" Target="../media/image71.png"/><Relationship Id="rId42" Type="http://schemas.openxmlformats.org/officeDocument/2006/relationships/image" Target="../media/image81.png"/><Relationship Id="rId41" Type="http://schemas.openxmlformats.org/officeDocument/2006/relationships/image" Target="../media/image75.png"/><Relationship Id="rId44" Type="http://schemas.openxmlformats.org/officeDocument/2006/relationships/image" Target="../media/image97.png"/><Relationship Id="rId43" Type="http://schemas.openxmlformats.org/officeDocument/2006/relationships/image" Target="../media/image85.png"/><Relationship Id="rId46" Type="http://schemas.openxmlformats.org/officeDocument/2006/relationships/image" Target="../media/image74.png"/><Relationship Id="rId4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48" Type="http://schemas.openxmlformats.org/officeDocument/2006/relationships/image" Target="../media/image77.png"/><Relationship Id="rId47" Type="http://schemas.openxmlformats.org/officeDocument/2006/relationships/image" Target="../media/image10.png"/><Relationship Id="rId49" Type="http://schemas.openxmlformats.org/officeDocument/2006/relationships/image" Target="../media/image78.png"/><Relationship Id="rId5" Type="http://schemas.openxmlformats.org/officeDocument/2006/relationships/image" Target="../media/image36.png"/><Relationship Id="rId6" Type="http://schemas.openxmlformats.org/officeDocument/2006/relationships/image" Target="../media/image29.png"/><Relationship Id="rId7" Type="http://schemas.openxmlformats.org/officeDocument/2006/relationships/image" Target="../media/image39.png"/><Relationship Id="rId8" Type="http://schemas.openxmlformats.org/officeDocument/2006/relationships/image" Target="../media/image42.png"/><Relationship Id="rId31" Type="http://schemas.openxmlformats.org/officeDocument/2006/relationships/image" Target="../media/image61.png"/><Relationship Id="rId30" Type="http://schemas.openxmlformats.org/officeDocument/2006/relationships/image" Target="../media/image60.png"/><Relationship Id="rId33" Type="http://schemas.openxmlformats.org/officeDocument/2006/relationships/image" Target="../media/image65.png"/><Relationship Id="rId32" Type="http://schemas.openxmlformats.org/officeDocument/2006/relationships/image" Target="../media/image27.png"/><Relationship Id="rId35" Type="http://schemas.openxmlformats.org/officeDocument/2006/relationships/image" Target="../media/image67.png"/><Relationship Id="rId34" Type="http://schemas.openxmlformats.org/officeDocument/2006/relationships/image" Target="../media/image72.png"/><Relationship Id="rId37" Type="http://schemas.openxmlformats.org/officeDocument/2006/relationships/image" Target="../media/image69.png"/><Relationship Id="rId36" Type="http://schemas.openxmlformats.org/officeDocument/2006/relationships/image" Target="../media/image64.png"/><Relationship Id="rId39" Type="http://schemas.openxmlformats.org/officeDocument/2006/relationships/image" Target="../media/image24.png"/><Relationship Id="rId38" Type="http://schemas.openxmlformats.org/officeDocument/2006/relationships/image" Target="../media/image70.png"/><Relationship Id="rId20" Type="http://schemas.openxmlformats.org/officeDocument/2006/relationships/image" Target="../media/image43.png"/><Relationship Id="rId22" Type="http://schemas.openxmlformats.org/officeDocument/2006/relationships/image" Target="../media/image52.png"/><Relationship Id="rId21" Type="http://schemas.openxmlformats.org/officeDocument/2006/relationships/image" Target="../media/image63.png"/><Relationship Id="rId24" Type="http://schemas.openxmlformats.org/officeDocument/2006/relationships/image" Target="../media/image57.png"/><Relationship Id="rId23" Type="http://schemas.openxmlformats.org/officeDocument/2006/relationships/image" Target="../media/image49.png"/><Relationship Id="rId26" Type="http://schemas.openxmlformats.org/officeDocument/2006/relationships/image" Target="../media/image59.png"/><Relationship Id="rId25" Type="http://schemas.openxmlformats.org/officeDocument/2006/relationships/image" Target="../media/image55.png"/><Relationship Id="rId28" Type="http://schemas.openxmlformats.org/officeDocument/2006/relationships/image" Target="../media/image56.png"/><Relationship Id="rId27" Type="http://schemas.openxmlformats.org/officeDocument/2006/relationships/image" Target="../media/image62.png"/><Relationship Id="rId29" Type="http://schemas.openxmlformats.org/officeDocument/2006/relationships/image" Target="../media/image58.png"/><Relationship Id="rId51" Type="http://schemas.openxmlformats.org/officeDocument/2006/relationships/image" Target="../media/image83.png"/><Relationship Id="rId50" Type="http://schemas.openxmlformats.org/officeDocument/2006/relationships/image" Target="../media/image73.png"/><Relationship Id="rId53" Type="http://schemas.openxmlformats.org/officeDocument/2006/relationships/image" Target="../media/image8.png"/><Relationship Id="rId52" Type="http://schemas.openxmlformats.org/officeDocument/2006/relationships/image" Target="../media/image80.png"/><Relationship Id="rId11" Type="http://schemas.openxmlformats.org/officeDocument/2006/relationships/image" Target="../media/image40.png"/><Relationship Id="rId55" Type="http://schemas.openxmlformats.org/officeDocument/2006/relationships/image" Target="../media/image84.png"/><Relationship Id="rId10" Type="http://schemas.openxmlformats.org/officeDocument/2006/relationships/image" Target="../media/image50.png"/><Relationship Id="rId54" Type="http://schemas.openxmlformats.org/officeDocument/2006/relationships/image" Target="../media/image79.png"/><Relationship Id="rId13" Type="http://schemas.openxmlformats.org/officeDocument/2006/relationships/image" Target="../media/image38.png"/><Relationship Id="rId12" Type="http://schemas.openxmlformats.org/officeDocument/2006/relationships/image" Target="../media/image51.png"/><Relationship Id="rId15" Type="http://schemas.openxmlformats.org/officeDocument/2006/relationships/image" Target="../media/image47.png"/><Relationship Id="rId14" Type="http://schemas.openxmlformats.org/officeDocument/2006/relationships/image" Target="../media/image45.png"/><Relationship Id="rId17" Type="http://schemas.openxmlformats.org/officeDocument/2006/relationships/image" Target="../media/image53.png"/><Relationship Id="rId16" Type="http://schemas.openxmlformats.org/officeDocument/2006/relationships/image" Target="../media/image44.png"/><Relationship Id="rId19" Type="http://schemas.openxmlformats.org/officeDocument/2006/relationships/image" Target="../media/image48.png"/><Relationship Id="rId18" Type="http://schemas.openxmlformats.org/officeDocument/2006/relationships/image" Target="../media/image4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drive.google.com/drive/u/1/folders/1qtBvVW3fZIJCcj6Zcd_t-fzs5VNMDFdb" TargetMode="External"/><Relationship Id="rId4" Type="http://schemas.openxmlformats.org/officeDocument/2006/relationships/image" Target="../media/image89.png"/><Relationship Id="rId9" Type="http://schemas.openxmlformats.org/officeDocument/2006/relationships/image" Target="../media/image104.png"/><Relationship Id="rId5" Type="http://schemas.openxmlformats.org/officeDocument/2006/relationships/image" Target="../media/image82.png"/><Relationship Id="rId6" Type="http://schemas.openxmlformats.org/officeDocument/2006/relationships/image" Target="../media/image76.png"/><Relationship Id="rId7" Type="http://schemas.openxmlformats.org/officeDocument/2006/relationships/image" Target="../media/image103.png"/><Relationship Id="rId8" Type="http://schemas.openxmlformats.org/officeDocument/2006/relationships/image" Target="../media/image101.png"/><Relationship Id="rId11" Type="http://schemas.openxmlformats.org/officeDocument/2006/relationships/image" Target="../media/image92.png"/><Relationship Id="rId10" Type="http://schemas.openxmlformats.org/officeDocument/2006/relationships/image" Target="../media/image102.png"/><Relationship Id="rId12" Type="http://schemas.openxmlformats.org/officeDocument/2006/relationships/image" Target="../media/image8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41.png"/><Relationship Id="rId7" Type="http://schemas.openxmlformats.org/officeDocument/2006/relationships/image" Target="../media/image86.png"/><Relationship Id="rId8" Type="http://schemas.openxmlformats.org/officeDocument/2006/relationships/image" Target="../media/image95.png"/><Relationship Id="rId11" Type="http://schemas.openxmlformats.org/officeDocument/2006/relationships/image" Target="../media/image105.png"/><Relationship Id="rId10" Type="http://schemas.openxmlformats.org/officeDocument/2006/relationships/image" Target="../media/image9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9.png"/><Relationship Id="rId4" Type="http://schemas.openxmlformats.org/officeDocument/2006/relationships/image" Target="../media/image100.jpg"/><Relationship Id="rId5" Type="http://schemas.openxmlformats.org/officeDocument/2006/relationships/image" Target="../media/image98.png"/><Relationship Id="rId6" Type="http://schemas.openxmlformats.org/officeDocument/2006/relationships/image" Target="../media/image9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g"/><Relationship Id="rId4" Type="http://schemas.openxmlformats.org/officeDocument/2006/relationships/image" Target="../media/image14.png"/><Relationship Id="rId5" Type="http://schemas.openxmlformats.org/officeDocument/2006/relationships/image" Target="../media/image5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10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9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2.png"/><Relationship Id="rId5" Type="http://schemas.openxmlformats.org/officeDocument/2006/relationships/image" Target="../media/image1.png"/><Relationship Id="rId6" Type="http://schemas.openxmlformats.org/officeDocument/2006/relationships/image" Target="../media/image10.png"/><Relationship Id="rId7" Type="http://schemas.openxmlformats.org/officeDocument/2006/relationships/image" Target="../media/image8.png"/><Relationship Id="rId8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10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8750" y="4173100"/>
            <a:ext cx="1694849" cy="4704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3"/>
          <p:cNvSpPr txBox="1"/>
          <p:nvPr/>
        </p:nvSpPr>
        <p:spPr>
          <a:xfrm>
            <a:off x="673550" y="1857283"/>
            <a:ext cx="6099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BBF3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Onboarding</a:t>
            </a:r>
            <a:endParaRPr sz="4800">
              <a:solidFill>
                <a:srgbClr val="FBBF3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0" name="Google Shape;50;p13"/>
          <p:cNvSpPr txBox="1"/>
          <p:nvPr/>
        </p:nvSpPr>
        <p:spPr>
          <a:xfrm>
            <a:off x="737050" y="2542125"/>
            <a:ext cx="6427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Cómo</a:t>
            </a:r>
            <a:r>
              <a:rPr lang="en" sz="3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realizar un proceso exitoso</a:t>
            </a:r>
            <a:endParaRPr sz="30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1" name="Google Shape;51;p13" title="mexic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82254" y="190410"/>
            <a:ext cx="505553" cy="51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5400000">
            <a:off x="6450300" y="1813598"/>
            <a:ext cx="2068450" cy="151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2"/>
          <p:cNvSpPr/>
          <p:nvPr/>
        </p:nvSpPr>
        <p:spPr>
          <a:xfrm>
            <a:off x="6291638" y="1263525"/>
            <a:ext cx="4151400" cy="41514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2"/>
          <p:cNvSpPr/>
          <p:nvPr/>
        </p:nvSpPr>
        <p:spPr>
          <a:xfrm>
            <a:off x="1372781" y="3201121"/>
            <a:ext cx="1726500" cy="919500"/>
          </a:xfrm>
          <a:prstGeom prst="roundRect">
            <a:avLst>
              <a:gd fmla="val 10049" name="adj"/>
            </a:avLst>
          </a:prstGeom>
          <a:noFill/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2"/>
          <p:cNvSpPr/>
          <p:nvPr/>
        </p:nvSpPr>
        <p:spPr>
          <a:xfrm>
            <a:off x="3211206" y="3201121"/>
            <a:ext cx="1726500" cy="919500"/>
          </a:xfrm>
          <a:prstGeom prst="roundRect">
            <a:avLst>
              <a:gd fmla="val 10049" name="adj"/>
            </a:avLst>
          </a:prstGeom>
          <a:noFill/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2"/>
          <p:cNvSpPr/>
          <p:nvPr/>
        </p:nvSpPr>
        <p:spPr>
          <a:xfrm>
            <a:off x="2378129" y="1864550"/>
            <a:ext cx="1726500" cy="919500"/>
          </a:xfrm>
          <a:prstGeom prst="roundRect">
            <a:avLst>
              <a:gd fmla="val 10049" name="adj"/>
            </a:avLst>
          </a:prstGeom>
          <a:noFill/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2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9" name="Google Shape;16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2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1" name="Google Shape;171;p22"/>
          <p:cNvSpPr/>
          <p:nvPr/>
        </p:nvSpPr>
        <p:spPr>
          <a:xfrm>
            <a:off x="549325" y="1864550"/>
            <a:ext cx="1726500" cy="919500"/>
          </a:xfrm>
          <a:prstGeom prst="roundRect">
            <a:avLst>
              <a:gd fmla="val 10049" name="adj"/>
            </a:avLst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2" name="Google Shape;17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8662" y="1592326"/>
            <a:ext cx="543725" cy="54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09039" y="1771486"/>
            <a:ext cx="182966" cy="182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5142" y="1592326"/>
            <a:ext cx="543725" cy="54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45519" y="1771486"/>
            <a:ext cx="182966" cy="182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3979" y="2935788"/>
            <a:ext cx="543725" cy="54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124357" y="3114948"/>
            <a:ext cx="182966" cy="182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9015" y="2935788"/>
            <a:ext cx="543725" cy="54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58811" y="3103598"/>
            <a:ext cx="204431" cy="20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2"/>
          <p:cNvSpPr/>
          <p:nvPr/>
        </p:nvSpPr>
        <p:spPr>
          <a:xfrm>
            <a:off x="4226185" y="1864550"/>
            <a:ext cx="1726500" cy="919500"/>
          </a:xfrm>
          <a:prstGeom prst="roundRect">
            <a:avLst>
              <a:gd fmla="val 10049" name="adj"/>
            </a:avLst>
          </a:prstGeom>
          <a:solidFill>
            <a:schemeClr val="lt1"/>
          </a:solidFill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1" name="Google Shape;18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8316" y="1592313"/>
            <a:ext cx="543725" cy="54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968693" y="1771473"/>
            <a:ext cx="182966" cy="182963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2"/>
          <p:cNvSpPr txBox="1"/>
          <p:nvPr/>
        </p:nvSpPr>
        <p:spPr>
          <a:xfrm>
            <a:off x="428575" y="631825"/>
            <a:ext cx="4151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Definición de Responsables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4" name="Google Shape;184;p22"/>
          <p:cNvSpPr txBox="1"/>
          <p:nvPr/>
        </p:nvSpPr>
        <p:spPr>
          <a:xfrm>
            <a:off x="4199010" y="1964800"/>
            <a:ext cx="17265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Responsable de tarea: Persona que se encarga de realizar la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acción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asignada.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5" name="Google Shape;185;p22"/>
          <p:cNvSpPr txBox="1"/>
          <p:nvPr/>
        </p:nvSpPr>
        <p:spPr>
          <a:xfrm>
            <a:off x="1345606" y="3301371"/>
            <a:ext cx="17265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Supervisor de tarea: Una tarea puede ser completada por dos o más personas.</a:t>
            </a:r>
            <a:endParaRPr b="1"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6" name="Google Shape;186;p22"/>
          <p:cNvSpPr txBox="1"/>
          <p:nvPr/>
        </p:nvSpPr>
        <p:spPr>
          <a:xfrm>
            <a:off x="3184031" y="3301371"/>
            <a:ext cx="17265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hay un límite de participantes en un proceso</a:t>
            </a:r>
            <a:endParaRPr b="1"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7" name="Google Shape;187;p22"/>
          <p:cNvSpPr txBox="1"/>
          <p:nvPr/>
        </p:nvSpPr>
        <p:spPr>
          <a:xfrm>
            <a:off x="522150" y="1964800"/>
            <a:ext cx="1726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Mapeo de procesos relevantes que queremos tener dentro de un Onboarding.</a:t>
            </a:r>
            <a:endParaRPr b="1" sz="10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8" name="Google Shape;188;p22"/>
          <p:cNvSpPr txBox="1"/>
          <p:nvPr/>
        </p:nvSpPr>
        <p:spPr>
          <a:xfrm>
            <a:off x="2350954" y="1888600"/>
            <a:ext cx="1726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Responsables de Onboarding: Persona que puede o no participar en el proceso de manera activa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89" name="Google Shape;189;p22" title="Checklist Azul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12700" y="2019625"/>
            <a:ext cx="1820277" cy="227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3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5" name="Google Shape;19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3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7" name="Google Shape;197;p23"/>
          <p:cNvSpPr/>
          <p:nvPr/>
        </p:nvSpPr>
        <p:spPr>
          <a:xfrm>
            <a:off x="667900" y="3809275"/>
            <a:ext cx="3443100" cy="1091100"/>
          </a:xfrm>
          <a:prstGeom prst="roundRect">
            <a:avLst>
              <a:gd fmla="val 4679" name="adj"/>
            </a:avLst>
          </a:prstGeom>
          <a:solidFill>
            <a:srgbClr val="2F4DAA"/>
          </a:solidFill>
          <a:ln>
            <a:noFill/>
          </a:ln>
          <a:effectLst>
            <a:outerShdw blurRad="114300" rotWithShape="0" algn="bl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8" name="Google Shape;19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127" y="2922949"/>
            <a:ext cx="513598" cy="511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3" title="warning_26a0-fe0f.png"/>
          <p:cNvPicPr preferRelativeResize="0"/>
          <p:nvPr/>
        </p:nvPicPr>
        <p:blipFill rotWithShape="1">
          <a:blip r:embed="rId5">
            <a:alphaModFix/>
          </a:blip>
          <a:srcRect b="0" l="29" r="29" t="0"/>
          <a:stretch/>
        </p:blipFill>
        <p:spPr>
          <a:xfrm>
            <a:off x="866932" y="3899794"/>
            <a:ext cx="161762" cy="161854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200" name="Google Shape;200;p23"/>
          <p:cNvSpPr txBox="1"/>
          <p:nvPr/>
        </p:nvSpPr>
        <p:spPr>
          <a:xfrm>
            <a:off x="428575" y="555627"/>
            <a:ext cx="353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Fechas de tareas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1" name="Google Shape;201;p23"/>
          <p:cNvSpPr txBox="1"/>
          <p:nvPr/>
        </p:nvSpPr>
        <p:spPr>
          <a:xfrm>
            <a:off x="524400" y="1165225"/>
            <a:ext cx="4400100" cy="24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⏱️ ¿Por qué definir inicio y término del onboarding?</a:t>
            </a:r>
            <a:endParaRPr b="1"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14F9D"/>
              </a:buClr>
              <a:buSzPts val="1100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Permite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mapear y administrar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los procesos en tiempo y forma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100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Facilita el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seguimiento y reporte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cada etapa del onboarding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100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Ayuda a evaluar si el proceso es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claro, conciso y está bien estructurado</a:t>
            </a:r>
            <a:b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b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14F9D"/>
              </a:buClr>
              <a:buSzPts val="1100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Permite identificar si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las personas involucradas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son las adecuadas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2" name="Google Shape;202;p23"/>
          <p:cNvSpPr txBox="1"/>
          <p:nvPr/>
        </p:nvSpPr>
        <p:spPr>
          <a:xfrm>
            <a:off x="769241" y="3899800"/>
            <a:ext cx="3530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279400" rtl="0" algn="just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</a:rPr>
              <a:t>      </a:t>
            </a:r>
            <a:r>
              <a:rPr b="1" lang="en" sz="1100">
                <a:solidFill>
                  <a:schemeClr val="lt1"/>
                </a:solidFill>
              </a:rPr>
              <a:t>Nota clave:</a:t>
            </a:r>
            <a:endParaRPr b="1" sz="1100">
              <a:solidFill>
                <a:schemeClr val="lt1"/>
              </a:solidFill>
            </a:endParaRPr>
          </a:p>
          <a:p>
            <a:pPr indent="0" lvl="0" marL="0" marR="279400" rtl="0" algn="just">
              <a:lnSpc>
                <a:spcPct val="100000"/>
              </a:lnSpc>
              <a:spcBef>
                <a:spcPts val="1900"/>
              </a:spcBef>
              <a:spcAft>
                <a:spcPts val="1900"/>
              </a:spcAft>
              <a:buNone/>
            </a:pPr>
            <a:r>
              <a:rPr i="1" lang="en" sz="1100">
                <a:solidFill>
                  <a:schemeClr val="lt1"/>
                </a:solidFill>
              </a:rPr>
              <a:t>Un onboarding sin fechas claras es solo una intención. Gestionar tiempos te permite medir, mejorar y garantizar una experiencia consistente.</a:t>
            </a:r>
            <a:endParaRPr b="1" sz="10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03" name="Google Shape;203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29199" y="239375"/>
            <a:ext cx="2904800" cy="47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4"/>
          <p:cNvSpPr/>
          <p:nvPr/>
        </p:nvSpPr>
        <p:spPr>
          <a:xfrm>
            <a:off x="605291" y="1383125"/>
            <a:ext cx="3087900" cy="1380000"/>
          </a:xfrm>
          <a:prstGeom prst="roundRect">
            <a:avLst>
              <a:gd fmla="val 4073" name="adj"/>
            </a:avLst>
          </a:prstGeom>
          <a:solidFill>
            <a:schemeClr val="lt1"/>
          </a:solidFill>
          <a:ln>
            <a:noFill/>
          </a:ln>
          <a:effectLst>
            <a:outerShdw blurRad="171450" rotWithShape="0" algn="bl">
              <a:srgbClr val="000000">
                <a:alpha val="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4"/>
          <p:cNvSpPr/>
          <p:nvPr/>
        </p:nvSpPr>
        <p:spPr>
          <a:xfrm>
            <a:off x="3970480" y="1383125"/>
            <a:ext cx="3087900" cy="1380000"/>
          </a:xfrm>
          <a:prstGeom prst="roundRect">
            <a:avLst>
              <a:gd fmla="val 4073" name="adj"/>
            </a:avLst>
          </a:prstGeom>
          <a:solidFill>
            <a:schemeClr val="lt1"/>
          </a:solidFill>
          <a:ln>
            <a:noFill/>
          </a:ln>
          <a:effectLst>
            <a:outerShdw blurRad="171450" rotWithShape="0" algn="bl">
              <a:srgbClr val="000000">
                <a:alpha val="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4"/>
          <p:cNvSpPr/>
          <p:nvPr/>
        </p:nvSpPr>
        <p:spPr>
          <a:xfrm>
            <a:off x="600600" y="2921194"/>
            <a:ext cx="3087900" cy="1380000"/>
          </a:xfrm>
          <a:prstGeom prst="roundRect">
            <a:avLst>
              <a:gd fmla="val 4073" name="adj"/>
            </a:avLst>
          </a:prstGeom>
          <a:solidFill>
            <a:schemeClr val="lt1"/>
          </a:solidFill>
          <a:ln>
            <a:noFill/>
          </a:ln>
          <a:effectLst>
            <a:outerShdw blurRad="171450" rotWithShape="0" algn="bl">
              <a:srgbClr val="000000">
                <a:alpha val="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4"/>
          <p:cNvSpPr/>
          <p:nvPr/>
        </p:nvSpPr>
        <p:spPr>
          <a:xfrm>
            <a:off x="3965789" y="2921194"/>
            <a:ext cx="3087900" cy="1380000"/>
          </a:xfrm>
          <a:prstGeom prst="roundRect">
            <a:avLst>
              <a:gd fmla="val 4073" name="adj"/>
            </a:avLst>
          </a:prstGeom>
          <a:solidFill>
            <a:schemeClr val="lt1"/>
          </a:solidFill>
          <a:ln>
            <a:noFill/>
          </a:ln>
          <a:effectLst>
            <a:outerShdw blurRad="171450" rotWithShape="0" algn="bl">
              <a:srgbClr val="000000">
                <a:alpha val="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4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3" name="Google Shape;21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4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5" name="Google Shape;215;p24"/>
          <p:cNvSpPr txBox="1"/>
          <p:nvPr/>
        </p:nvSpPr>
        <p:spPr>
          <a:xfrm>
            <a:off x="428575" y="631827"/>
            <a:ext cx="353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Flujo de Onboarding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6" name="Google Shape;216;p24"/>
          <p:cNvSpPr txBox="1"/>
          <p:nvPr/>
        </p:nvSpPr>
        <p:spPr>
          <a:xfrm>
            <a:off x="658725" y="1435750"/>
            <a:ext cx="29535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Distintos procesos de Onboarding</a:t>
            </a:r>
            <a:endParaRPr b="1" sz="12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F48A7"/>
              </a:buClr>
              <a:buSzPts val="1200"/>
              <a:buFont typeface="Source Sans Pro"/>
              <a:buChar char="●"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Cada onboarding puede ser diferente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200"/>
              <a:buFont typeface="Source Sans Pro"/>
              <a:buChar char="●"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Cada onboarding puede estar asociado a cargos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7" name="Google Shape;217;p24"/>
          <p:cNvSpPr txBox="1"/>
          <p:nvPr/>
        </p:nvSpPr>
        <p:spPr>
          <a:xfrm>
            <a:off x="4100125" y="1511950"/>
            <a:ext cx="2850600" cy="10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Establecer Objetivos de Onboarding</a:t>
            </a:r>
            <a:endParaRPr b="1" sz="11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2F48A7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Quiero un Onboarding Operacional </a:t>
            </a: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Quiero un Onboarding Cultural</a:t>
            </a: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Quiero un Onboarding de Liderazgo</a:t>
            </a: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8" name="Google Shape;218;p24"/>
          <p:cNvSpPr txBox="1"/>
          <p:nvPr/>
        </p:nvSpPr>
        <p:spPr>
          <a:xfrm>
            <a:off x="654050" y="2981975"/>
            <a:ext cx="2963100" cy="12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Determina Checkpoints</a:t>
            </a:r>
            <a:endParaRPr b="1" sz="11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F48A7"/>
              </a:buClr>
              <a:buSzPts val="1100"/>
              <a:buChar char="●"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Sesiones de Revisión sobre avance del Onboarding.</a:t>
            </a:r>
            <a:b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Establece un proceso clave el cual no permite avanzar en el Onboarding</a:t>
            </a:r>
            <a:endParaRPr sz="1100">
              <a:solidFill>
                <a:srgbClr val="2F48A7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9" name="Google Shape;219;p24"/>
          <p:cNvSpPr txBox="1"/>
          <p:nvPr/>
        </p:nvSpPr>
        <p:spPr>
          <a:xfrm>
            <a:off x="4019251" y="3058175"/>
            <a:ext cx="3004500" cy="13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Liga tu Onboarding a otros </a:t>
            </a:r>
            <a:r>
              <a:rPr b="1" lang="en" sz="12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módulos</a:t>
            </a:r>
            <a:endParaRPr b="1" sz="12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F48A7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Ya firmaste tu Contrato</a:t>
            </a: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Revisa tus cursos Asignados en LMS</a:t>
            </a: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Verifica tus vacaciones iniciales</a:t>
            </a: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Hemos agregado tu llegada a nuestras comunicaciones.</a:t>
            </a: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5"/>
          <p:cNvSpPr/>
          <p:nvPr/>
        </p:nvSpPr>
        <p:spPr>
          <a:xfrm>
            <a:off x="4056019" y="1759068"/>
            <a:ext cx="759000" cy="7590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5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5"/>
          <p:cNvSpPr txBox="1"/>
          <p:nvPr/>
        </p:nvSpPr>
        <p:spPr>
          <a:xfrm>
            <a:off x="428575" y="631827"/>
            <a:ext cx="353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Prepara tus materiales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27" name="Google Shape;22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5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9" name="Google Shape;229;p25"/>
          <p:cNvSpPr/>
          <p:nvPr/>
        </p:nvSpPr>
        <p:spPr>
          <a:xfrm>
            <a:off x="1239494" y="1759068"/>
            <a:ext cx="759000" cy="7590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0" name="Google Shape;23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4265" y="1890461"/>
            <a:ext cx="478562" cy="478592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5"/>
          <p:cNvSpPr txBox="1"/>
          <p:nvPr/>
        </p:nvSpPr>
        <p:spPr>
          <a:xfrm>
            <a:off x="3358082" y="3488644"/>
            <a:ext cx="22704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Los documentos permiten enviar a los colaboradores materiales adecuados según la tarea, el correo o la naturaleza de la actividad a realizar.</a:t>
            </a: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32" name="Google Shape;232;p25"/>
          <p:cNvSpPr/>
          <p:nvPr/>
        </p:nvSpPr>
        <p:spPr>
          <a:xfrm>
            <a:off x="6913519" y="1759068"/>
            <a:ext cx="759000" cy="7590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5"/>
          <p:cNvSpPr txBox="1"/>
          <p:nvPr/>
        </p:nvSpPr>
        <p:spPr>
          <a:xfrm>
            <a:off x="6215582" y="3412444"/>
            <a:ext cx="22704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Esta funcionalidad mejora la comunicación y eficiencia, asegurando que cada colaborador cuente con la información necesaria en el momento adecuado.</a:t>
            </a: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34" name="Google Shape;234;p25"/>
          <p:cNvSpPr txBox="1"/>
          <p:nvPr/>
        </p:nvSpPr>
        <p:spPr>
          <a:xfrm>
            <a:off x="6471358" y="2604915"/>
            <a:ext cx="16359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Objetivo o beneficios</a:t>
            </a:r>
            <a:endParaRPr b="1" sz="2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35" name="Google Shape;23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9726" y="1933750"/>
            <a:ext cx="478550" cy="480153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5"/>
          <p:cNvSpPr txBox="1"/>
          <p:nvPr/>
        </p:nvSpPr>
        <p:spPr>
          <a:xfrm>
            <a:off x="797333" y="2604915"/>
            <a:ext cx="1635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Prepara tus materiales</a:t>
            </a:r>
            <a:endParaRPr b="1" sz="2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37" name="Google Shape;237;p25"/>
          <p:cNvSpPr txBox="1"/>
          <p:nvPr/>
        </p:nvSpPr>
        <p:spPr>
          <a:xfrm>
            <a:off x="541557" y="3488644"/>
            <a:ext cx="22704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 Buk, cada tarea y cada correo te permitirá agregar materiales, documentos e incluso enlaces, para facilitar y complementar cada proceso.</a:t>
            </a: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38" name="Google Shape;238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7699" y="1923249"/>
            <a:ext cx="430650" cy="43065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5"/>
          <p:cNvSpPr txBox="1"/>
          <p:nvPr/>
        </p:nvSpPr>
        <p:spPr>
          <a:xfrm>
            <a:off x="3613858" y="2604915"/>
            <a:ext cx="1635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Tipos de Documentos</a:t>
            </a:r>
            <a:endParaRPr b="1" sz="20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6"/>
          <p:cNvSpPr txBox="1"/>
          <p:nvPr/>
        </p:nvSpPr>
        <p:spPr>
          <a:xfrm>
            <a:off x="430202" y="1964209"/>
            <a:ext cx="6099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Creación de Tareas</a:t>
            </a:r>
            <a:endParaRPr sz="40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45" name="Google Shape;245;p26"/>
          <p:cNvSpPr txBox="1"/>
          <p:nvPr/>
        </p:nvSpPr>
        <p:spPr>
          <a:xfrm>
            <a:off x="432250" y="2521641"/>
            <a:ext cx="3883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Tema 3</a:t>
            </a:r>
            <a:endParaRPr sz="25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46" name="Google Shape;246;p26" title="Computador Portal Buk_Beneficio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6825" y="952500"/>
            <a:ext cx="4614349" cy="297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7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52" name="Google Shape;25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7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7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7"/>
          <p:cNvSpPr txBox="1"/>
          <p:nvPr/>
        </p:nvSpPr>
        <p:spPr>
          <a:xfrm>
            <a:off x="199975" y="631825"/>
            <a:ext cx="4416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📚 Biblioteca de Tareas en Buk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56" name="Google Shape;256;p27"/>
          <p:cNvSpPr txBox="1"/>
          <p:nvPr/>
        </p:nvSpPr>
        <p:spPr>
          <a:xfrm>
            <a:off x="447825" y="1316925"/>
            <a:ext cx="3678900" cy="3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🔹 Espacio centralizado para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crear, guardar y reutilizar tareas</a:t>
            </a:r>
            <a:endParaRPr b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🔹 Facilita la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consistencia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en los procesos de onboarding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🔹 Ahorra tiempo al permitirte armar flujos rápidamente con tareas ya definidas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🔹 Permite asignar tareas a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distintos roles o áreas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(ej: TI, RRHH, Líder directo)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🔹 Cada tarea puede tener un responsable, fecha de inicio, término y descripción clara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📌 </a:t>
            </a:r>
            <a:r>
              <a:rPr b="1"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Nota clave: </a:t>
            </a:r>
            <a:r>
              <a:rPr i="1"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Mientras más robusta tu biblioteca, más eficiente será la creación de nuevos procesos de onboarding.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57" name="Google Shape;25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5775" y="1987250"/>
            <a:ext cx="4562076" cy="162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8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63" name="Google Shape;26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8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8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28"/>
          <p:cNvSpPr txBox="1"/>
          <p:nvPr/>
        </p:nvSpPr>
        <p:spPr>
          <a:xfrm>
            <a:off x="5096025" y="554925"/>
            <a:ext cx="3678900" cy="39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🌐 </a:t>
            </a:r>
            <a:r>
              <a:rPr b="1" lang="en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Tareas Públicas</a:t>
            </a:r>
            <a:endParaRPr b="1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14F9D"/>
              </a:buClr>
              <a:buSzPts val="1100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Visibles y reutilizables por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cualquier usuario con acceso al módulo</a:t>
            </a:r>
            <a:endParaRPr b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14F9D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Fomentan la colaboración y la estandarización de procesos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Útiles para tareas comunes entre distintas áreas o equipos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🔒 Tareas Privadas</a:t>
            </a:r>
            <a:endParaRPr b="1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14F9D"/>
              </a:buClr>
              <a:buSzPts val="1100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Solo visibles para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creador</a:t>
            </a:r>
            <a:endParaRPr b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14F9D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Ideales para tareas específicas o sensibles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Más control sobre quién las ve y usa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👨‍💼 </a:t>
            </a:r>
            <a:r>
              <a:rPr b="1" lang="en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Importante:</a:t>
            </a:r>
            <a:endParaRPr b="1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Los administradores de la plataforma pueden ver, editar y reutilizar </a:t>
            </a:r>
            <a:r>
              <a:rPr b="1" i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todas</a:t>
            </a:r>
            <a:r>
              <a:rPr i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las tareas, sin importar su visibilidad.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67" name="Google Shape;26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275" y="665163"/>
            <a:ext cx="4645551" cy="4103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9"/>
          <p:cNvSpPr txBox="1"/>
          <p:nvPr/>
        </p:nvSpPr>
        <p:spPr>
          <a:xfrm>
            <a:off x="465050" y="1134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73" name="Google Shape;27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9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29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29"/>
          <p:cNvSpPr txBox="1"/>
          <p:nvPr/>
        </p:nvSpPr>
        <p:spPr>
          <a:xfrm>
            <a:off x="428575" y="327027"/>
            <a:ext cx="3530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2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Creación de Tareas</a:t>
            </a:r>
            <a:endParaRPr sz="22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77" name="Google Shape;27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075" y="850227"/>
            <a:ext cx="8693524" cy="3204071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9"/>
          <p:cNvSpPr txBox="1"/>
          <p:nvPr/>
        </p:nvSpPr>
        <p:spPr>
          <a:xfrm>
            <a:off x="1018750" y="4182725"/>
            <a:ext cx="69645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 crear una nueva tarea, y con la información previamente revisada, podrás completar todos los campos de acuerdo con las expectativas de uso.</a:t>
            </a:r>
            <a:endParaRPr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0"/>
          <p:cNvSpPr txBox="1"/>
          <p:nvPr/>
        </p:nvSpPr>
        <p:spPr>
          <a:xfrm>
            <a:off x="465050" y="1134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84" name="Google Shape;28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0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30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30"/>
          <p:cNvSpPr txBox="1"/>
          <p:nvPr/>
        </p:nvSpPr>
        <p:spPr>
          <a:xfrm>
            <a:off x="428575" y="327027"/>
            <a:ext cx="3530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2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Creación de Tareas</a:t>
            </a:r>
            <a:endParaRPr sz="22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88" name="Google Shape;28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075" y="1002627"/>
            <a:ext cx="8693528" cy="259895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0"/>
          <p:cNvSpPr txBox="1"/>
          <p:nvPr/>
        </p:nvSpPr>
        <p:spPr>
          <a:xfrm>
            <a:off x="1171150" y="3877925"/>
            <a:ext cx="69645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2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Puedes agregar más de un archivo o imagen. Recuerda que es importante tener claras las consideraciones relacionadas con los materiales que se incorporen.</a:t>
            </a:r>
            <a:endParaRPr>
              <a:solidFill>
                <a:srgbClr val="32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8084" y="4066325"/>
            <a:ext cx="2096426" cy="58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12925" y="2151900"/>
            <a:ext cx="5118152" cy="83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4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4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4"/>
          <p:cNvSpPr txBox="1"/>
          <p:nvPr/>
        </p:nvSpPr>
        <p:spPr>
          <a:xfrm>
            <a:off x="405350" y="586900"/>
            <a:ext cx="1999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Contenido</a:t>
            </a:r>
            <a:endParaRPr b="1" sz="2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524406" y="1623925"/>
            <a:ext cx="45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01.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1008799" y="1623925"/>
            <a:ext cx="2276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¿Qué es un Onboarding?</a:t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524406" y="2849898"/>
            <a:ext cx="45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02.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1008804" y="2849898"/>
            <a:ext cx="1749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Gestión de Proyecto</a:t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859750" y="1854375"/>
            <a:ext cx="3008100" cy="8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marR="279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Onboarding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Objetivo de un Onboarding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Estudios y Resultados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Beneficios de Onboarding con Buk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859750" y="3132342"/>
            <a:ext cx="2821500" cy="8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marR="279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Definición de Responsable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Revisión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Tareas (Fechas)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Identificación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Flujos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Preparación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Material 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3827006" y="1623925"/>
            <a:ext cx="45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03.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4311404" y="1623925"/>
            <a:ext cx="1749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Tareas</a:t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4162350" y="1854375"/>
            <a:ext cx="2821500" cy="8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marR="279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Biblioteca de tareas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Tareas Privadas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Creación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Tareas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Descarga Biblioteca de Tareas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2"/>
          <p:cNvSpPr txBox="1"/>
          <p:nvPr/>
        </p:nvSpPr>
        <p:spPr>
          <a:xfrm>
            <a:off x="501100" y="494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Emojis 🙌</a:t>
            </a:r>
            <a:endParaRPr sz="2800">
              <a:solidFill>
                <a:srgbClr val="314F9D"/>
              </a:solidFill>
              <a:latin typeface="Source Sans 3 Black"/>
              <a:ea typeface="Source Sans 3 Black"/>
              <a:cs typeface="Source Sans 3 Black"/>
              <a:sym typeface="Source Sans 3 Black"/>
            </a:endParaRPr>
          </a:p>
        </p:txBody>
      </p:sp>
      <p:sp>
        <p:nvSpPr>
          <p:cNvPr id="301" name="Google Shape;301;p32"/>
          <p:cNvSpPr txBox="1"/>
          <p:nvPr/>
        </p:nvSpPr>
        <p:spPr>
          <a:xfrm>
            <a:off x="501100" y="896975"/>
            <a:ext cx="8520600" cy="6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¡Copia y pega lo que necesites! </a:t>
            </a:r>
            <a:r>
              <a:rPr b="1"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No modificar colores o alterar su forma original.</a:t>
            </a:r>
            <a:endParaRPr b="1">
              <a:solidFill>
                <a:srgbClr val="314F9D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302" name="Google Shape;30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200" y="1580381"/>
            <a:ext cx="402450" cy="40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9581" y="3244890"/>
            <a:ext cx="450957" cy="45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85432" y="1571684"/>
            <a:ext cx="419797" cy="421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12571" y="1568837"/>
            <a:ext cx="425470" cy="4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35319" y="1568837"/>
            <a:ext cx="425470" cy="4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12614" y="2392519"/>
            <a:ext cx="450957" cy="45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23995" y="3244890"/>
            <a:ext cx="450957" cy="45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57011" y="1568837"/>
            <a:ext cx="425470" cy="4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089823" y="1557637"/>
            <a:ext cx="449274" cy="44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31200" y="2411972"/>
            <a:ext cx="413533" cy="413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169669" y="2411972"/>
            <a:ext cx="413533" cy="413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910374" y="2380648"/>
            <a:ext cx="476182" cy="476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309256" y="2380648"/>
            <a:ext cx="476183" cy="476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708138" y="2380648"/>
            <a:ext cx="476183" cy="476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2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511492" y="2380648"/>
            <a:ext cx="476186" cy="476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2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334263" y="1557637"/>
            <a:ext cx="449274" cy="44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301943" y="2380648"/>
            <a:ext cx="476186" cy="476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2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6787860" y="2424168"/>
            <a:ext cx="389147" cy="38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2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5687725" y="2404328"/>
            <a:ext cx="428833" cy="428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2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241494" y="2408029"/>
            <a:ext cx="421431" cy="421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2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5172567" y="3269886"/>
            <a:ext cx="402455" cy="402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2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4625483" y="3269886"/>
            <a:ext cx="402455" cy="402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2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276911" y="3269886"/>
            <a:ext cx="402455" cy="402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2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4690879" y="1592420"/>
            <a:ext cx="379710" cy="379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2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5222371" y="1592420"/>
            <a:ext cx="379710" cy="379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2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5226072" y="2450384"/>
            <a:ext cx="336718" cy="336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2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5753863" y="1587618"/>
            <a:ext cx="389310" cy="38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2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5719652" y="3264796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2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7903065" y="2412424"/>
            <a:ext cx="412630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2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7918232" y="1587618"/>
            <a:ext cx="389310" cy="38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2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6836048" y="1587618"/>
            <a:ext cx="389310" cy="38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2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7377140" y="1587618"/>
            <a:ext cx="389310" cy="38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2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6294956" y="1587618"/>
            <a:ext cx="389310" cy="38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2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3510965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2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4068224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2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2953706" y="3225471"/>
            <a:ext cx="412630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2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4688506" y="2412424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2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1188459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2"/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631200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2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2302978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2"/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1745719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2"/>
          <p:cNvPicPr preferRelativeResize="0"/>
          <p:nvPr/>
        </p:nvPicPr>
        <p:blipFill>
          <a:blip r:embed="rId44">
            <a:alphaModFix/>
          </a:blip>
          <a:stretch>
            <a:fillRect/>
          </a:stretch>
        </p:blipFill>
        <p:spPr>
          <a:xfrm>
            <a:off x="7966674" y="3299886"/>
            <a:ext cx="412626" cy="412004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2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iOS 11.2" id="345" name="Google Shape;345;p32"/>
          <p:cNvPicPr preferRelativeResize="0"/>
          <p:nvPr/>
        </p:nvPicPr>
        <p:blipFill>
          <a:blip r:embed="rId45">
            <a:alphaModFix/>
          </a:blip>
          <a:stretch>
            <a:fillRect/>
          </a:stretch>
        </p:blipFill>
        <p:spPr>
          <a:xfrm>
            <a:off x="664061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46" name="Google Shape;346;p32" title="cross-mark_274c-1.png"/>
          <p:cNvPicPr preferRelativeResize="0"/>
          <p:nvPr/>
        </p:nvPicPr>
        <p:blipFill rotWithShape="1">
          <a:blip r:embed="rId46">
            <a:alphaModFix/>
          </a:blip>
          <a:srcRect b="0" l="39" r="39" t="0"/>
          <a:stretch/>
        </p:blipFill>
        <p:spPr>
          <a:xfrm>
            <a:off x="1224961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47" name="Google Shape;347;p32" title="bell_1f514.png"/>
          <p:cNvPicPr preferRelativeResize="0"/>
          <p:nvPr/>
        </p:nvPicPr>
        <p:blipFill rotWithShape="1">
          <a:blip r:embed="rId47">
            <a:alphaModFix/>
          </a:blip>
          <a:srcRect b="0" l="39" r="39" t="0"/>
          <a:stretch/>
        </p:blipFill>
        <p:spPr>
          <a:xfrm>
            <a:off x="1796461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48" name="Google Shape;348;p32" title="briefcase_1f4bc.png"/>
          <p:cNvPicPr preferRelativeResize="0"/>
          <p:nvPr/>
        </p:nvPicPr>
        <p:blipFill rotWithShape="1">
          <a:blip r:embed="rId48">
            <a:alphaModFix/>
          </a:blip>
          <a:srcRect b="0" l="39" r="39" t="0"/>
          <a:stretch/>
        </p:blipFill>
        <p:spPr>
          <a:xfrm>
            <a:off x="2357361" y="3996643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49" name="Google Shape;349;p32" title="card-index-dividers_1f5c2-fe0f.png"/>
          <p:cNvPicPr preferRelativeResize="0"/>
          <p:nvPr/>
        </p:nvPicPr>
        <p:blipFill rotWithShape="1">
          <a:blip r:embed="rId49">
            <a:alphaModFix/>
          </a:blip>
          <a:srcRect b="0" l="39" r="39" t="0"/>
          <a:stretch/>
        </p:blipFill>
        <p:spPr>
          <a:xfrm>
            <a:off x="2992361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50" name="Google Shape;350;p32" title="magnifying-glass-tilted-right_1f50e.png"/>
          <p:cNvPicPr preferRelativeResize="0"/>
          <p:nvPr/>
        </p:nvPicPr>
        <p:blipFill rotWithShape="1">
          <a:blip r:embed="rId50">
            <a:alphaModFix/>
          </a:blip>
          <a:srcRect b="0" l="39" r="39" t="0"/>
          <a:stretch/>
        </p:blipFill>
        <p:spPr>
          <a:xfrm>
            <a:off x="3542686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51" name="Google Shape;351;p32" title="megaphone_1f4e3.png"/>
          <p:cNvPicPr preferRelativeResize="0"/>
          <p:nvPr/>
        </p:nvPicPr>
        <p:blipFill rotWithShape="1">
          <a:blip r:embed="rId51">
            <a:alphaModFix/>
          </a:blip>
          <a:srcRect b="0" l="39" r="39" t="0"/>
          <a:stretch/>
        </p:blipFill>
        <p:spPr>
          <a:xfrm>
            <a:off x="4103586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52" name="Google Shape;352;p32" title="laptop_1f4bb.png"/>
          <p:cNvPicPr preferRelativeResize="0"/>
          <p:nvPr/>
        </p:nvPicPr>
        <p:blipFill rotWithShape="1">
          <a:blip r:embed="rId52">
            <a:alphaModFix/>
          </a:blip>
          <a:srcRect b="0" l="39" r="39" t="0"/>
          <a:stretch/>
        </p:blipFill>
        <p:spPr>
          <a:xfrm>
            <a:off x="4653911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53" name="Google Shape;353;p32" title="warning_26a0-fe0f.png"/>
          <p:cNvPicPr preferRelativeResize="0"/>
          <p:nvPr/>
        </p:nvPicPr>
        <p:blipFill rotWithShape="1">
          <a:blip r:embed="rId53">
            <a:alphaModFix/>
          </a:blip>
          <a:srcRect b="0" l="39" r="39" t="0"/>
          <a:stretch/>
        </p:blipFill>
        <p:spPr>
          <a:xfrm>
            <a:off x="5204236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54" name="Google Shape;354;p32" title="stopwatch_23f1-fe0f.png"/>
          <p:cNvPicPr preferRelativeResize="0"/>
          <p:nvPr/>
        </p:nvPicPr>
        <p:blipFill rotWithShape="1">
          <a:blip r:embed="rId54">
            <a:alphaModFix/>
          </a:blip>
          <a:srcRect b="0" l="39" r="39" t="0"/>
          <a:stretch/>
        </p:blipFill>
        <p:spPr>
          <a:xfrm>
            <a:off x="5775736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55" name="Google Shape;355;p32" title="backhand-index-pointing-right_1f449.png"/>
          <p:cNvPicPr preferRelativeResize="0"/>
          <p:nvPr/>
        </p:nvPicPr>
        <p:blipFill rotWithShape="1">
          <a:blip r:embed="rId55">
            <a:alphaModFix/>
          </a:blip>
          <a:srcRect b="0" l="39" r="39" t="0"/>
          <a:stretch/>
        </p:blipFill>
        <p:spPr>
          <a:xfrm>
            <a:off x="6292036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3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33"/>
          <p:cNvSpPr txBox="1"/>
          <p:nvPr/>
        </p:nvSpPr>
        <p:spPr>
          <a:xfrm>
            <a:off x="501100" y="494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Imagenes a color</a:t>
            </a: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 🙌</a:t>
            </a:r>
            <a:endParaRPr sz="2800">
              <a:solidFill>
                <a:srgbClr val="314F9D"/>
              </a:solidFill>
              <a:latin typeface="Source Sans 3 Black"/>
              <a:ea typeface="Source Sans 3 Black"/>
              <a:cs typeface="Source Sans 3 Black"/>
              <a:sym typeface="Source Sans 3 Black"/>
            </a:endParaRPr>
          </a:p>
        </p:txBody>
      </p:sp>
      <p:sp>
        <p:nvSpPr>
          <p:cNvPr id="362" name="Google Shape;362;p33"/>
          <p:cNvSpPr txBox="1"/>
          <p:nvPr/>
        </p:nvSpPr>
        <p:spPr>
          <a:xfrm>
            <a:off x="501100" y="896975"/>
            <a:ext cx="8520600" cy="6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¡Copia y pega lo que necesites! </a:t>
            </a:r>
            <a:r>
              <a:rPr b="1"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No modificar colores o alterar su forma original.</a:t>
            </a:r>
            <a:endParaRPr b="1">
              <a:solidFill>
                <a:srgbClr val="314F9D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363" name="Google Shape;363;p33"/>
          <p:cNvSpPr txBox="1"/>
          <p:nvPr/>
        </p:nvSpPr>
        <p:spPr>
          <a:xfrm>
            <a:off x="821332" y="1221484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u="sng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3"/>
              </a:rPr>
              <a:t>Fotos a color</a:t>
            </a:r>
            <a:endParaRPr b="1" i="0" u="sng" cap="none" strike="noStrike">
              <a:solidFill>
                <a:srgbClr val="4A86E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64" name="Google Shape;364;p33" title="diner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4816" y="3381561"/>
            <a:ext cx="2053391" cy="1642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3" title="chanchito con lentes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2065" y="1842632"/>
            <a:ext cx="1510559" cy="1510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3" title="megaphonehand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947211">
            <a:off x="2599863" y="1654697"/>
            <a:ext cx="2252434" cy="1632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3" title="lupa2.png"/>
          <p:cNvPicPr preferRelativeResize="0"/>
          <p:nvPr/>
        </p:nvPicPr>
        <p:blipFill rotWithShape="1">
          <a:blip r:embed="rId7">
            <a:alphaModFix/>
          </a:blip>
          <a:srcRect b="4215" l="0" r="15533" t="12638"/>
          <a:stretch/>
        </p:blipFill>
        <p:spPr>
          <a:xfrm>
            <a:off x="295800" y="3383703"/>
            <a:ext cx="2503205" cy="1642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3" title="binoculares.png"/>
          <p:cNvPicPr preferRelativeResize="0"/>
          <p:nvPr/>
        </p:nvPicPr>
        <p:blipFill rotWithShape="1">
          <a:blip r:embed="rId8">
            <a:alphaModFix/>
          </a:blip>
          <a:srcRect b="23139" l="29047" r="0" t="14524"/>
          <a:stretch/>
        </p:blipFill>
        <p:spPr>
          <a:xfrm>
            <a:off x="6610658" y="1777982"/>
            <a:ext cx="2366040" cy="138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3" title="ampolleta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15936" y="2885077"/>
            <a:ext cx="1814900" cy="22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3" title="calc.png"/>
          <p:cNvPicPr preferRelativeResize="0"/>
          <p:nvPr/>
        </p:nvPicPr>
        <p:blipFill rotWithShape="1">
          <a:blip r:embed="rId10">
            <a:alphaModFix/>
          </a:blip>
          <a:srcRect b="0" l="50888" r="0" t="0"/>
          <a:stretch/>
        </p:blipFill>
        <p:spPr>
          <a:xfrm>
            <a:off x="7102531" y="2929526"/>
            <a:ext cx="1636525" cy="2222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3" title="Cellphone.png"/>
          <p:cNvPicPr preferRelativeResize="0"/>
          <p:nvPr/>
        </p:nvPicPr>
        <p:blipFill rotWithShape="1">
          <a:blip r:embed="rId11">
            <a:alphaModFix/>
          </a:blip>
          <a:srcRect b="8" l="0" r="0" t="14206"/>
          <a:stretch/>
        </p:blipFill>
        <p:spPr>
          <a:xfrm>
            <a:off x="557100" y="1919026"/>
            <a:ext cx="1814899" cy="151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3" title="backhand-index-pointing-right_1f449.png"/>
          <p:cNvPicPr preferRelativeResize="0"/>
          <p:nvPr/>
        </p:nvPicPr>
        <p:blipFill rotWithShape="1">
          <a:blip r:embed="rId12">
            <a:alphaModFix/>
          </a:blip>
          <a:srcRect b="0" l="39" r="39" t="0"/>
          <a:stretch/>
        </p:blipFill>
        <p:spPr>
          <a:xfrm>
            <a:off x="601610" y="1287425"/>
            <a:ext cx="226275" cy="22645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4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8" name="Google Shape;378;p34" title="plataforma buk_.png"/>
          <p:cNvPicPr preferRelativeResize="0"/>
          <p:nvPr/>
        </p:nvPicPr>
        <p:blipFill rotWithShape="1">
          <a:blip r:embed="rId3">
            <a:alphaModFix/>
          </a:blip>
          <a:srcRect b="12199" l="14082" r="24874" t="25045"/>
          <a:stretch/>
        </p:blipFill>
        <p:spPr>
          <a:xfrm>
            <a:off x="295800" y="1419350"/>
            <a:ext cx="2658780" cy="1821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4" title="Mesa de trabajo 1 copia 3.png"/>
          <p:cNvPicPr preferRelativeResize="0"/>
          <p:nvPr/>
        </p:nvPicPr>
        <p:blipFill rotWithShape="1">
          <a:blip r:embed="rId4">
            <a:alphaModFix/>
          </a:blip>
          <a:srcRect b="4489" l="11839" r="11877" t="5719"/>
          <a:stretch/>
        </p:blipFill>
        <p:spPr>
          <a:xfrm>
            <a:off x="5575447" y="1592240"/>
            <a:ext cx="2658780" cy="1760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4" title="Portal-del-Colaborador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93725" y="3020045"/>
            <a:ext cx="1893078" cy="212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4" title="Computador Portal Buk_Beneficios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1227" y="3276319"/>
            <a:ext cx="2621959" cy="16881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2" name="Google Shape;382;p34"/>
          <p:cNvGrpSpPr/>
          <p:nvPr/>
        </p:nvGrpSpPr>
        <p:grpSpPr>
          <a:xfrm>
            <a:off x="3805761" y="3097889"/>
            <a:ext cx="2566260" cy="2044962"/>
            <a:chOff x="3787800" y="2927838"/>
            <a:chExt cx="2677650" cy="2133725"/>
          </a:xfrm>
        </p:grpSpPr>
        <p:pic>
          <p:nvPicPr>
            <p:cNvPr id="383" name="Google Shape;383;p3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787800" y="3558683"/>
              <a:ext cx="1245217" cy="1502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4" name="Google Shape;384;p3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301599" y="3361662"/>
              <a:ext cx="1245217" cy="1502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5" name="Google Shape;385;p34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707215" y="3182628"/>
              <a:ext cx="1245217" cy="1502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6" name="Google Shape;386;p34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220234" y="2927838"/>
              <a:ext cx="1245217" cy="150288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87" name="Google Shape;387;p34"/>
          <p:cNvPicPr preferRelativeResize="0"/>
          <p:nvPr/>
        </p:nvPicPr>
        <p:blipFill rotWithShape="1">
          <a:blip r:embed="rId11">
            <a:alphaModFix/>
          </a:blip>
          <a:srcRect b="0" l="-1318" r="3652" t="0"/>
          <a:stretch/>
        </p:blipFill>
        <p:spPr>
          <a:xfrm>
            <a:off x="2856755" y="1525647"/>
            <a:ext cx="2566292" cy="1741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34"/>
          <p:cNvSpPr txBox="1"/>
          <p:nvPr/>
        </p:nvSpPr>
        <p:spPr>
          <a:xfrm>
            <a:off x="501100" y="494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Producto</a:t>
            </a: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 🙌</a:t>
            </a:r>
            <a:endParaRPr sz="2800">
              <a:solidFill>
                <a:srgbClr val="314F9D"/>
              </a:solidFill>
              <a:latin typeface="Source Sans 3 Black"/>
              <a:ea typeface="Source Sans 3 Black"/>
              <a:cs typeface="Source Sans 3 Black"/>
              <a:sym typeface="Source Sans 3 Black"/>
            </a:endParaRPr>
          </a:p>
        </p:txBody>
      </p:sp>
      <p:sp>
        <p:nvSpPr>
          <p:cNvPr id="389" name="Google Shape;389;p34"/>
          <p:cNvSpPr txBox="1"/>
          <p:nvPr/>
        </p:nvSpPr>
        <p:spPr>
          <a:xfrm>
            <a:off x="501100" y="896975"/>
            <a:ext cx="85206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¡Copia y pega lo que necesites! </a:t>
            </a:r>
            <a:r>
              <a:rPr b="1"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No modificar colores o alterar su forma original.</a:t>
            </a:r>
            <a:endParaRPr b="1">
              <a:solidFill>
                <a:srgbClr val="314F9D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999" y="2398953"/>
            <a:ext cx="3479988" cy="2296966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35"/>
          <p:cNvSpPr/>
          <p:nvPr/>
        </p:nvSpPr>
        <p:spPr>
          <a:xfrm>
            <a:off x="384675" y="1638700"/>
            <a:ext cx="3377100" cy="3057300"/>
          </a:xfrm>
          <a:prstGeom prst="roundRect">
            <a:avLst>
              <a:gd fmla="val 2680" name="adj"/>
            </a:avLst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35"/>
          <p:cNvSpPr/>
          <p:nvPr/>
        </p:nvSpPr>
        <p:spPr>
          <a:xfrm>
            <a:off x="3922650" y="1638700"/>
            <a:ext cx="2070900" cy="3057300"/>
          </a:xfrm>
          <a:prstGeom prst="roundRect">
            <a:avLst>
              <a:gd fmla="val 2680" name="adj"/>
            </a:avLst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35"/>
          <p:cNvSpPr/>
          <p:nvPr/>
        </p:nvSpPr>
        <p:spPr>
          <a:xfrm>
            <a:off x="6175875" y="1638700"/>
            <a:ext cx="2709000" cy="3057300"/>
          </a:xfrm>
          <a:prstGeom prst="roundRect">
            <a:avLst>
              <a:gd fmla="val 2680" name="adj"/>
            </a:avLst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35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35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35"/>
          <p:cNvSpPr txBox="1"/>
          <p:nvPr/>
        </p:nvSpPr>
        <p:spPr>
          <a:xfrm>
            <a:off x="437950" y="982900"/>
            <a:ext cx="73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 Final</a:t>
            </a: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esta ppt encontrarás un marco de foto blanco que puedes </a:t>
            </a:r>
            <a: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copiar y pegar sobre la imagen </a:t>
            </a: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que selecciones</a:t>
            </a:r>
            <a:endParaRPr sz="1100"/>
          </a:p>
        </p:txBody>
      </p:sp>
      <p:sp>
        <p:nvSpPr>
          <p:cNvPr id="401" name="Google Shape;401;p35"/>
          <p:cNvSpPr txBox="1"/>
          <p:nvPr/>
        </p:nvSpPr>
        <p:spPr>
          <a:xfrm>
            <a:off x="621076" y="1739574"/>
            <a:ext cx="2438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Imagen seleccionada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Haz doble click sobre la imagen y regula los bordes para que quede cuadrada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02" name="Google Shape;402;p35" title="IMG_6416-Mejorado-NR copia.jpg"/>
          <p:cNvPicPr preferRelativeResize="0"/>
          <p:nvPr/>
        </p:nvPicPr>
        <p:blipFill rotWithShape="1">
          <a:blip r:embed="rId4">
            <a:alphaModFix/>
          </a:blip>
          <a:srcRect b="0" l="22614" r="19130" t="0"/>
          <a:stretch/>
        </p:blipFill>
        <p:spPr>
          <a:xfrm>
            <a:off x="4079198" y="2604855"/>
            <a:ext cx="1801513" cy="1807611"/>
          </a:xfrm>
          <a:prstGeom prst="rect">
            <a:avLst/>
          </a:prstGeom>
          <a:noFill/>
          <a:ln>
            <a:noFill/>
          </a:ln>
          <a:effectLst>
            <a:outerShdw blurRad="128588" rotWithShape="0" algn="bl">
              <a:srgbClr val="000000">
                <a:alpha val="18000"/>
              </a:srgbClr>
            </a:outerShdw>
          </a:effectLst>
        </p:spPr>
      </p:pic>
      <p:pic>
        <p:nvPicPr>
          <p:cNvPr id="403" name="Google Shape;403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80215" y="2557700"/>
            <a:ext cx="2506077" cy="161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5" title="polaroid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13760" y="2163896"/>
            <a:ext cx="2709050" cy="2709030"/>
          </a:xfrm>
          <a:prstGeom prst="rect">
            <a:avLst/>
          </a:prstGeom>
          <a:noFill/>
          <a:ln>
            <a:noFill/>
          </a:ln>
          <a:effectLst>
            <a:outerShdw blurRad="128588" rotWithShape="0" algn="bl">
              <a:srgbClr val="000000">
                <a:alpha val="18000"/>
              </a:srgbClr>
            </a:outerShdw>
          </a:effectLst>
        </p:spPr>
      </p:pic>
      <p:sp>
        <p:nvSpPr>
          <p:cNvPr id="405" name="Google Shape;405;p35"/>
          <p:cNvSpPr txBox="1"/>
          <p:nvPr/>
        </p:nvSpPr>
        <p:spPr>
          <a:xfrm>
            <a:off x="4046194" y="1699835"/>
            <a:ext cx="1881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Copia y pega sobre la imagen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Copia el cuadro de la slide 18 y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pegalo sobre 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 imagen ya recortada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06" name="Google Shape;406;p35"/>
          <p:cNvSpPr txBox="1"/>
          <p:nvPr/>
        </p:nvSpPr>
        <p:spPr>
          <a:xfrm>
            <a:off x="6324880" y="1714092"/>
            <a:ext cx="2438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 al pegarlo queda abajo de la foto,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Haz click derecho y selecciona esta opción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07" name="Google Shape;407;p35"/>
          <p:cNvSpPr txBox="1"/>
          <p:nvPr/>
        </p:nvSpPr>
        <p:spPr>
          <a:xfrm>
            <a:off x="501100" y="494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Cómo cambiar la imagen</a:t>
            </a: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 🙌</a:t>
            </a:r>
            <a:endParaRPr sz="2800">
              <a:solidFill>
                <a:srgbClr val="314F9D"/>
              </a:solidFill>
              <a:latin typeface="Source Sans 3 Black"/>
              <a:ea typeface="Source Sans 3 Black"/>
              <a:cs typeface="Source Sans 3 Black"/>
              <a:sym typeface="Source Sans 3 Black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6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3" name="Google Shape;413;p36" title="polaroid.png"/>
          <p:cNvPicPr preferRelativeResize="0"/>
          <p:nvPr/>
        </p:nvPicPr>
        <p:blipFill rotWithShape="1">
          <a:blip r:embed="rId3">
            <a:alphaModFix/>
          </a:blip>
          <a:srcRect b="10537" l="8922" r="4196" t="9270"/>
          <a:stretch/>
        </p:blipFill>
        <p:spPr>
          <a:xfrm>
            <a:off x="417325" y="1494450"/>
            <a:ext cx="3008850" cy="2777375"/>
          </a:xfrm>
          <a:prstGeom prst="rect">
            <a:avLst/>
          </a:prstGeom>
          <a:noFill/>
          <a:ln>
            <a:noFill/>
          </a:ln>
          <a:effectLst>
            <a:outerShdw blurRad="128588" rotWithShape="0" algn="bl">
              <a:srgbClr val="000000">
                <a:alpha val="18000"/>
              </a:srgbClr>
            </a:outerShdw>
          </a:effectLst>
        </p:spPr>
      </p:pic>
      <p:sp>
        <p:nvSpPr>
          <p:cNvPr id="414" name="Google Shape;414;p36"/>
          <p:cNvSpPr txBox="1"/>
          <p:nvPr/>
        </p:nvSpPr>
        <p:spPr>
          <a:xfrm>
            <a:off x="501100" y="494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Marco de foto 🙌</a:t>
            </a:r>
            <a:endParaRPr sz="2800">
              <a:solidFill>
                <a:srgbClr val="314F9D"/>
              </a:solidFill>
              <a:latin typeface="Source Sans 3 Black"/>
              <a:ea typeface="Source Sans 3 Black"/>
              <a:cs typeface="Source Sans 3 Black"/>
              <a:sym typeface="Source Sans 3 Black"/>
            </a:endParaRPr>
          </a:p>
        </p:txBody>
      </p:sp>
      <p:sp>
        <p:nvSpPr>
          <p:cNvPr id="415" name="Google Shape;415;p36"/>
          <p:cNvSpPr txBox="1"/>
          <p:nvPr/>
        </p:nvSpPr>
        <p:spPr>
          <a:xfrm>
            <a:off x="501100" y="896975"/>
            <a:ext cx="85206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¡Copia y pega lo que necesites! </a:t>
            </a:r>
            <a:r>
              <a:rPr b="1"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No modificar colores o alterar su forma original.</a:t>
            </a:r>
            <a:endParaRPr b="1">
              <a:solidFill>
                <a:srgbClr val="314F9D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7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37"/>
          <p:cNvSpPr txBox="1"/>
          <p:nvPr/>
        </p:nvSpPr>
        <p:spPr>
          <a:xfrm>
            <a:off x="715475" y="586788"/>
            <a:ext cx="4124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Indicaciones </a:t>
            </a:r>
            <a:endParaRPr b="1" sz="2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22" name="Google Shape;422;p37"/>
          <p:cNvSpPr txBox="1"/>
          <p:nvPr/>
        </p:nvSpPr>
        <p:spPr>
          <a:xfrm>
            <a:off x="811525" y="1282513"/>
            <a:ext cx="6536700" cy="28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Basarse en el diseño de la presentación existente.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Intentar seguirlo lo más parecido posible, si es necesario separar la información por el espacio,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duden en hacerlo.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Asegurarse que los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textos terminen antes de que topen con el logo BUK.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Revisar que los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textos vayan justificados y alineados.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Uso de imágenes o emojis: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-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Utilizar estos recursos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solo si es necesario, 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explotar o abusar de los recursos gráficos.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Tipografías a usar: 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-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 los títulos de las presentaciones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Source Sans Pro Bold.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-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 los cuerpos de texto: Source Sans Pro Normal.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Logos: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-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 las portadas va el logo Buk + Gestión de Personas.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-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 las diapositivas que no son portadas va solo el logo Buk.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/>
        </p:nvSpPr>
        <p:spPr>
          <a:xfrm>
            <a:off x="557125" y="798300"/>
            <a:ext cx="7750200" cy="5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✨ Bienvenid@ al curso de Onboarding en Buk</a:t>
            </a:r>
            <a:endParaRPr sz="64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 title="celebrar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98025" y="1952725"/>
            <a:ext cx="2791005" cy="1955099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/>
          <p:nvPr/>
        </p:nvSpPr>
        <p:spPr>
          <a:xfrm>
            <a:off x="966275" y="1574100"/>
            <a:ext cx="5453100" cy="24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🔍 Hoy exploraremos: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314F9D"/>
              </a:buClr>
              <a:buSzPts val="1100"/>
              <a:buChar char="●"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Por qué el onboarding es clave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para el éxito del ingreso o reingreso de un colaborador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100"/>
              <a:buChar char="●"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Quiénes participan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en este proceso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100"/>
              <a:buChar char="●"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Factores y estudios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que respaldan su impacto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100"/>
              <a:buFont typeface="Source Sans Pro"/>
              <a:buChar char="●"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Beneficios de implementarlo en Buk</a:t>
            </a:r>
            <a:b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b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100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¡Y comenzaremos a diseñar juntos la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estructura inicial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tu proceso!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6"/>
          <p:cNvPicPr preferRelativeResize="0"/>
          <p:nvPr/>
        </p:nvPicPr>
        <p:blipFill rotWithShape="1">
          <a:blip r:embed="rId4">
            <a:alphaModFix/>
          </a:blip>
          <a:srcRect b="0" l="-1320" r="39603" t="0"/>
          <a:stretch/>
        </p:blipFill>
        <p:spPr>
          <a:xfrm>
            <a:off x="5230150" y="881243"/>
            <a:ext cx="3883500" cy="4169332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 txBox="1"/>
          <p:nvPr/>
        </p:nvSpPr>
        <p:spPr>
          <a:xfrm>
            <a:off x="735002" y="1964209"/>
            <a:ext cx="6099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¿Qué es un Onboarding?</a:t>
            </a:r>
            <a:endParaRPr sz="36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5" name="Google Shape;85;p16"/>
          <p:cNvSpPr txBox="1"/>
          <p:nvPr/>
        </p:nvSpPr>
        <p:spPr>
          <a:xfrm>
            <a:off x="737050" y="2521641"/>
            <a:ext cx="3883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Tema 1</a:t>
            </a:r>
            <a:endParaRPr sz="25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/>
          <p:nvPr/>
        </p:nvSpPr>
        <p:spPr>
          <a:xfrm>
            <a:off x="49446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7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7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7"/>
          <p:cNvSpPr txBox="1"/>
          <p:nvPr/>
        </p:nvSpPr>
        <p:spPr>
          <a:xfrm>
            <a:off x="428575" y="631827"/>
            <a:ext cx="353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¿Qué es un Onboarding?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6" name="Google Shape;96;p17"/>
          <p:cNvSpPr txBox="1"/>
          <p:nvPr/>
        </p:nvSpPr>
        <p:spPr>
          <a:xfrm>
            <a:off x="447825" y="1649900"/>
            <a:ext cx="3678900" cy="21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🔹 Es el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integración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un nuevo o reincorporado colaborador a la organización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🔹 Busca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acortar la curva de adaptación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y fortalecer la experiencia desde el primer día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🔹 Involucra a distintas áreas y personas clave para generar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alineación, pertenencia y claridad de rol</a:t>
            </a:r>
            <a:endParaRPr b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🔹 Un buen onboarding impacta directamente en la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retención, productividad y compromiso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97" name="Google Shape;97;p17" title="personastrabaj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3550" y="1804075"/>
            <a:ext cx="3863823" cy="2682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/>
          <p:nvPr/>
        </p:nvSpPr>
        <p:spPr>
          <a:xfrm>
            <a:off x="49446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8"/>
          <p:cNvSpPr txBox="1"/>
          <p:nvPr/>
        </p:nvSpPr>
        <p:spPr>
          <a:xfrm>
            <a:off x="788738" y="1674000"/>
            <a:ext cx="2883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Ágil y Efectivo</a:t>
            </a:r>
            <a:endParaRPr b="1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04" name="Google Shape;104;p18"/>
          <p:cNvCxnSpPr>
            <a:stCxn id="105" idx="4"/>
            <a:endCxn id="106" idx="4"/>
          </p:cNvCxnSpPr>
          <p:nvPr/>
        </p:nvCxnSpPr>
        <p:spPr>
          <a:xfrm>
            <a:off x="654578" y="1847969"/>
            <a:ext cx="0" cy="1882200"/>
          </a:xfrm>
          <a:prstGeom prst="straightConnector1">
            <a:avLst/>
          </a:prstGeom>
          <a:noFill/>
          <a:ln cap="flat" cmpd="sng" w="9525">
            <a:solidFill>
              <a:srgbClr val="2F48A7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05" name="Google Shape;105;p18"/>
          <p:cNvSpPr/>
          <p:nvPr/>
        </p:nvSpPr>
        <p:spPr>
          <a:xfrm>
            <a:off x="627878" y="1794569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8"/>
          <p:cNvSpPr/>
          <p:nvPr/>
        </p:nvSpPr>
        <p:spPr>
          <a:xfrm>
            <a:off x="627878" y="2735744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8"/>
          <p:cNvSpPr/>
          <p:nvPr/>
        </p:nvSpPr>
        <p:spPr>
          <a:xfrm>
            <a:off x="627878" y="3676919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8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8"/>
          <p:cNvSpPr txBox="1"/>
          <p:nvPr/>
        </p:nvSpPr>
        <p:spPr>
          <a:xfrm>
            <a:off x="788750" y="2585450"/>
            <a:ext cx="3833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Sentido de Pertenencia</a:t>
            </a:r>
            <a:endParaRPr sz="1600">
              <a:solidFill>
                <a:srgbClr val="FFAB40"/>
              </a:solidFill>
            </a:endParaRPr>
          </a:p>
        </p:txBody>
      </p:sp>
      <p:sp>
        <p:nvSpPr>
          <p:cNvPr id="110" name="Google Shape;110;p18"/>
          <p:cNvSpPr txBox="1"/>
          <p:nvPr/>
        </p:nvSpPr>
        <p:spPr>
          <a:xfrm>
            <a:off x="788750" y="3526625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Bases sólidas</a:t>
            </a:r>
            <a:endParaRPr sz="1600">
              <a:solidFill>
                <a:srgbClr val="FFAB40"/>
              </a:solidFill>
            </a:endParaRPr>
          </a:p>
        </p:txBody>
      </p:sp>
      <p:sp>
        <p:nvSpPr>
          <p:cNvPr id="111" name="Google Shape;111;p18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2" name="Google Shape;112;p18"/>
          <p:cNvSpPr txBox="1"/>
          <p:nvPr/>
        </p:nvSpPr>
        <p:spPr>
          <a:xfrm>
            <a:off x="428575" y="631827"/>
            <a:ext cx="3530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Objetivo de un Onboarding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3" name="Google Shape;113;p18"/>
          <p:cNvSpPr txBox="1"/>
          <p:nvPr/>
        </p:nvSpPr>
        <p:spPr>
          <a:xfrm>
            <a:off x="788750" y="2841515"/>
            <a:ext cx="3646500" cy="5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279400" rtl="0" algn="just">
              <a:lnSpc>
                <a:spcPct val="100000"/>
              </a:lnSpc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Generar una experiencia positiva que fortalezca el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compromiso, la productividad y la permanencia</a:t>
            </a: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4" name="Google Shape;114;p18"/>
          <p:cNvSpPr txBox="1"/>
          <p:nvPr/>
        </p:nvSpPr>
        <p:spPr>
          <a:xfrm>
            <a:off x="788750" y="3774015"/>
            <a:ext cx="3646500" cy="5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279400" rtl="0" algn="just">
              <a:lnSpc>
                <a:spcPct val="100000"/>
              </a:lnSpc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Establecer una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base clara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para su desarrollo, alineación con los valores y comprensión de expectativas</a:t>
            </a: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5" name="Google Shape;115;p18"/>
          <p:cNvSpPr txBox="1"/>
          <p:nvPr/>
        </p:nvSpPr>
        <p:spPr>
          <a:xfrm>
            <a:off x="788750" y="1951890"/>
            <a:ext cx="3646500" cy="5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279400" rtl="0" algn="just">
              <a:lnSpc>
                <a:spcPct val="100000"/>
              </a:lnSpc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Asegurar una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integración exitosa y ágil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del colaborador a su rol, equipo y cultura organizacional</a:t>
            </a: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16" name="Google Shape;11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8" title="personasflech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0255" y="1497449"/>
            <a:ext cx="3306150" cy="2945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/>
          <p:nvPr/>
        </p:nvSpPr>
        <p:spPr>
          <a:xfrm>
            <a:off x="372000" y="1441336"/>
            <a:ext cx="2968800" cy="1207200"/>
          </a:xfrm>
          <a:prstGeom prst="roundRect">
            <a:avLst>
              <a:gd fmla="val 4679" name="adj"/>
            </a:avLst>
          </a:prstGeom>
          <a:solidFill>
            <a:srgbClr val="FFFFFF"/>
          </a:solidFill>
          <a:ln cap="flat" cmpd="sng" w="9525">
            <a:solidFill>
              <a:srgbClr val="324F9D"/>
            </a:solidFill>
            <a:prstDash val="dot"/>
            <a:round/>
            <a:headEnd len="sm" w="sm" type="none"/>
            <a:tailEnd len="sm" w="sm" type="none"/>
          </a:ln>
          <a:effectLst>
            <a:outerShdw blurRad="114300" rotWithShape="0" algn="bl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3" name="Google Shape;12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620" y="1164604"/>
            <a:ext cx="513598" cy="511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9"/>
          <p:cNvSpPr/>
          <p:nvPr/>
        </p:nvSpPr>
        <p:spPr>
          <a:xfrm>
            <a:off x="3611009" y="1441336"/>
            <a:ext cx="2968800" cy="1207200"/>
          </a:xfrm>
          <a:prstGeom prst="roundRect">
            <a:avLst>
              <a:gd fmla="val 4679" name="adj"/>
            </a:avLst>
          </a:prstGeom>
          <a:solidFill>
            <a:srgbClr val="FFFFFF"/>
          </a:solidFill>
          <a:ln cap="flat" cmpd="sng" w="9525">
            <a:solidFill>
              <a:srgbClr val="324F9D"/>
            </a:solidFill>
            <a:prstDash val="dot"/>
            <a:round/>
            <a:headEnd len="sm" w="sm" type="none"/>
            <a:tailEnd len="sm" w="sm" type="none"/>
          </a:ln>
          <a:effectLst>
            <a:outerShdw blurRad="114300" rotWithShape="0" algn="bl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8629" y="1164604"/>
            <a:ext cx="513598" cy="511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9"/>
          <p:cNvSpPr/>
          <p:nvPr/>
        </p:nvSpPr>
        <p:spPr>
          <a:xfrm>
            <a:off x="372000" y="2982831"/>
            <a:ext cx="2968800" cy="1207200"/>
          </a:xfrm>
          <a:prstGeom prst="roundRect">
            <a:avLst>
              <a:gd fmla="val 4679" name="adj"/>
            </a:avLst>
          </a:prstGeom>
          <a:solidFill>
            <a:srgbClr val="FFFFFF"/>
          </a:solidFill>
          <a:ln cap="flat" cmpd="sng" w="9525">
            <a:solidFill>
              <a:srgbClr val="324F9D"/>
            </a:solidFill>
            <a:prstDash val="dot"/>
            <a:round/>
            <a:headEnd len="sm" w="sm" type="none"/>
            <a:tailEnd len="sm" w="sm" type="none"/>
          </a:ln>
          <a:effectLst>
            <a:outerShdw blurRad="114300" rotWithShape="0" algn="bl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7" name="Google Shape;12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620" y="2706099"/>
            <a:ext cx="513598" cy="511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9"/>
          <p:cNvSpPr/>
          <p:nvPr/>
        </p:nvSpPr>
        <p:spPr>
          <a:xfrm>
            <a:off x="3611009" y="2982831"/>
            <a:ext cx="2968800" cy="1207200"/>
          </a:xfrm>
          <a:prstGeom prst="roundRect">
            <a:avLst>
              <a:gd fmla="val 4679" name="adj"/>
            </a:avLst>
          </a:prstGeom>
          <a:solidFill>
            <a:srgbClr val="FFFFFF"/>
          </a:solidFill>
          <a:ln cap="flat" cmpd="sng" w="9525">
            <a:solidFill>
              <a:srgbClr val="324F9D"/>
            </a:solidFill>
            <a:prstDash val="dot"/>
            <a:round/>
            <a:headEnd len="sm" w="sm" type="none"/>
            <a:tailEnd len="sm" w="sm" type="none"/>
          </a:ln>
          <a:effectLst>
            <a:outerShdw blurRad="114300" rotWithShape="0" algn="bl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9" name="Google Shape;12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8629" y="2706099"/>
            <a:ext cx="513598" cy="5115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OS 11.2" id="130" name="Google Shape;13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550" y="1339462"/>
            <a:ext cx="161762" cy="161854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31" name="Google Shape;131;p19" title="rocket_1f680.png"/>
          <p:cNvPicPr preferRelativeResize="0"/>
          <p:nvPr/>
        </p:nvPicPr>
        <p:blipFill rotWithShape="1">
          <a:blip r:embed="rId5">
            <a:alphaModFix/>
          </a:blip>
          <a:srcRect b="0" l="29" r="29" t="0"/>
          <a:stretch/>
        </p:blipFill>
        <p:spPr>
          <a:xfrm>
            <a:off x="3834558" y="1339474"/>
            <a:ext cx="161761" cy="161854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32" name="Google Shape;132;p19" title="bell_1f514.png"/>
          <p:cNvPicPr preferRelativeResize="0"/>
          <p:nvPr/>
        </p:nvPicPr>
        <p:blipFill rotWithShape="1">
          <a:blip r:embed="rId6">
            <a:alphaModFix/>
          </a:blip>
          <a:srcRect b="0" l="29" r="29" t="0"/>
          <a:stretch/>
        </p:blipFill>
        <p:spPr>
          <a:xfrm>
            <a:off x="595550" y="2880958"/>
            <a:ext cx="161762" cy="161854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33" name="Google Shape;133;p19" title="warning_26a0-fe0f.png"/>
          <p:cNvPicPr preferRelativeResize="0"/>
          <p:nvPr/>
        </p:nvPicPr>
        <p:blipFill rotWithShape="1">
          <a:blip r:embed="rId7">
            <a:alphaModFix/>
          </a:blip>
          <a:srcRect b="0" l="29" r="29" t="0"/>
          <a:stretch/>
        </p:blipFill>
        <p:spPr>
          <a:xfrm>
            <a:off x="3834558" y="2880969"/>
            <a:ext cx="161762" cy="161854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134" name="Google Shape;134;p19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5" name="Google Shape;135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9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7" name="Google Shape;137;p19"/>
          <p:cNvSpPr txBox="1"/>
          <p:nvPr/>
        </p:nvSpPr>
        <p:spPr>
          <a:xfrm>
            <a:off x="428575" y="631825"/>
            <a:ext cx="4698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solo expectativas, Datos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8" name="Google Shape;138;p19"/>
          <p:cNvSpPr txBox="1"/>
          <p:nvPr/>
        </p:nvSpPr>
        <p:spPr>
          <a:xfrm>
            <a:off x="519350" y="1625779"/>
            <a:ext cx="2821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279400" rtl="0" algn="just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🔹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82%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mejora en retención de nuevos empleados con un proceso de onboarding sólido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279400" rtl="0" algn="just">
              <a:lnSpc>
                <a:spcPct val="100000"/>
              </a:lnSpc>
              <a:spcBef>
                <a:spcPts val="1900"/>
              </a:spcBef>
              <a:spcAft>
                <a:spcPts val="1900"/>
              </a:spcAft>
              <a:buNone/>
            </a:pPr>
            <a:r>
              <a:rPr i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Fuente: Brandon Hall Group</a:t>
            </a:r>
            <a:endParaRPr b="1"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9" name="Google Shape;139;p19"/>
          <p:cNvSpPr txBox="1"/>
          <p:nvPr/>
        </p:nvSpPr>
        <p:spPr>
          <a:xfrm>
            <a:off x="3732825" y="1501325"/>
            <a:ext cx="2821500" cy="104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🔹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2.6 veces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más probabilidad de estar "extremadamente satisfechos" en el trabajo si tuvieron una excelente experiencia de onboarding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i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Fuente: Gallup</a:t>
            </a:r>
            <a:endParaRPr b="1"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40" name="Google Shape;140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32209" y="1219200"/>
            <a:ext cx="2106991" cy="307944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9"/>
          <p:cNvSpPr txBox="1"/>
          <p:nvPr/>
        </p:nvSpPr>
        <p:spPr>
          <a:xfrm>
            <a:off x="519350" y="3149548"/>
            <a:ext cx="2821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279400" rtl="0" algn="just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70%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aumento en productividad cuando el onboarding es efectivo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279400" rtl="0" algn="just">
              <a:lnSpc>
                <a:spcPct val="100000"/>
              </a:lnSpc>
              <a:spcBef>
                <a:spcPts val="1900"/>
              </a:spcBef>
              <a:spcAft>
                <a:spcPts val="1900"/>
              </a:spcAft>
              <a:buNone/>
            </a:pPr>
            <a:r>
              <a:rPr i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Fuente: Brandon Hall Group</a:t>
            </a:r>
            <a:endParaRPr b="1"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2" name="Google Shape;142;p19"/>
          <p:cNvSpPr txBox="1"/>
          <p:nvPr/>
        </p:nvSpPr>
        <p:spPr>
          <a:xfrm>
            <a:off x="3732836" y="3149548"/>
            <a:ext cx="2821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279400" rtl="0" algn="just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58%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más probabilidades de que los empleados permanezcan en la empresa durante tres años con un onboarding estructurado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279400" rtl="0" algn="just">
              <a:spcBef>
                <a:spcPts val="1900"/>
              </a:spcBef>
              <a:spcAft>
                <a:spcPts val="1900"/>
              </a:spcAft>
              <a:buNone/>
            </a:pPr>
            <a:r>
              <a:rPr i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Fuente: Click Boarding</a:t>
            </a:r>
            <a:endParaRPr b="1"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0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49" name="Google Shape;14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0"/>
          <p:cNvSpPr txBox="1"/>
          <p:nvPr/>
        </p:nvSpPr>
        <p:spPr>
          <a:xfrm>
            <a:off x="428575" y="631827"/>
            <a:ext cx="3530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Beneficios de Crear tu Onboarding en Buk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1" name="Google Shape;151;p20"/>
          <p:cNvSpPr txBox="1"/>
          <p:nvPr/>
        </p:nvSpPr>
        <p:spPr>
          <a:xfrm>
            <a:off x="4241573" y="1555225"/>
            <a:ext cx="3678900" cy="28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314F9D"/>
              </a:buClr>
              <a:buSzPts val="1600"/>
              <a:buChar char="●"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🔹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Automatiza el proceso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asignación de tareas, responsables y fechas clave desde el ingreso</a:t>
            </a: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600"/>
              <a:buChar char="●"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🔹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Experiencia personalizada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ajusta los pasos del onboarding según área, cargo o sede</a:t>
            </a: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600"/>
              <a:buChar char="●"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🔹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Seguimiento en tiempo real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visualiza el avance por colaborador o equipo</a:t>
            </a: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600"/>
              <a:buChar char="●"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🔹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Integración con otros módulos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conecta con Firma, Ficha, Capacitación, Comunicaciones y más</a:t>
            </a: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600"/>
              <a:buChar char="●"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🔹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Mejora la experiencia del colaborador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desde el día 1 con una ruta clara y profesional</a:t>
            </a:r>
            <a:endParaRPr b="1" sz="16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2" name="Google Shape;152;p20"/>
          <p:cNvSpPr txBox="1"/>
          <p:nvPr/>
        </p:nvSpPr>
        <p:spPr>
          <a:xfrm>
            <a:off x="447825" y="1573700"/>
            <a:ext cx="3678900" cy="3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279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¿Quiénes?</a:t>
            </a:r>
            <a:br>
              <a:rPr b="1" lang="en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🔹 Nuevos ingresos</a:t>
            </a:r>
            <a:endParaRPr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279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🔹 Reingresos</a:t>
            </a:r>
            <a:endParaRPr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279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🔹 Colaboradores con cambio de rol</a:t>
            </a:r>
            <a:endParaRPr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279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🔹 Personal remoto o híbrido</a:t>
            </a:r>
            <a:endParaRPr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279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279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¿Por qué?</a:t>
            </a:r>
            <a:br>
              <a:rPr b="1" lang="en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🔹 Para integrarse rápida y efectivamente</a:t>
            </a:r>
            <a:endParaRPr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279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🔹 Para alinear expectativas y responsabilidades</a:t>
            </a:r>
            <a:endParaRPr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279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🔹 Para fortalecer el compromiso desde el inicio</a:t>
            </a:r>
            <a:endParaRPr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279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🔹 Para asegurar una experiencia consistente y profesional</a:t>
            </a:r>
            <a:endParaRPr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1"/>
          <p:cNvPicPr preferRelativeResize="0"/>
          <p:nvPr/>
        </p:nvPicPr>
        <p:blipFill rotWithShape="1">
          <a:blip r:embed="rId4">
            <a:alphaModFix/>
          </a:blip>
          <a:srcRect b="0" l="-1320" r="39603" t="0"/>
          <a:stretch/>
        </p:blipFill>
        <p:spPr>
          <a:xfrm>
            <a:off x="4650900" y="425550"/>
            <a:ext cx="4493102" cy="482379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1"/>
          <p:cNvSpPr txBox="1"/>
          <p:nvPr/>
        </p:nvSpPr>
        <p:spPr>
          <a:xfrm>
            <a:off x="735002" y="1964209"/>
            <a:ext cx="6099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Gestión</a:t>
            </a:r>
            <a:r>
              <a:rPr lang="en" sz="40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Proyecto</a:t>
            </a:r>
            <a:endParaRPr sz="40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9" name="Google Shape;159;p21"/>
          <p:cNvSpPr txBox="1"/>
          <p:nvPr/>
        </p:nvSpPr>
        <p:spPr>
          <a:xfrm>
            <a:off x="737050" y="2521641"/>
            <a:ext cx="3883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Tema 2</a:t>
            </a:r>
            <a:endParaRPr sz="25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