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Source Sans 3"/>
      <p:regular r:id="rId36"/>
      <p:bold r:id="rId37"/>
      <p:italic r:id="rId38"/>
      <p:boldItalic r:id="rId39"/>
    </p:embeddedFont>
    <p:embeddedFont>
      <p:font typeface="Source Sans 3 Black"/>
      <p:bold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3Black-bold.fntdata"/><Relationship Id="rId41" Type="http://schemas.openxmlformats.org/officeDocument/2006/relationships/font" Target="fonts/SourceSans3Black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SourceSans3-bold.fntdata"/><Relationship Id="rId36" Type="http://schemas.openxmlformats.org/officeDocument/2006/relationships/font" Target="fonts/SourceSans3-regular.fntdata"/><Relationship Id="rId39" Type="http://schemas.openxmlformats.org/officeDocument/2006/relationships/font" Target="fonts/SourceSans3-boldItalic.fntdata"/><Relationship Id="rId38" Type="http://schemas.openxmlformats.org/officeDocument/2006/relationships/font" Target="fonts/SourceSans3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dc4fdb6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dc4fdb6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7a3209b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7a3209b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dc4fdb6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dc4fdb6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dc4fdb66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dc4fdb66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b399f9123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3b399f912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4f7a5c5b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4f7a5c5b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4f7a5c5b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4f7a5c5b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f7a5c5b0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4f7a5c5b0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41d9209d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41d9209d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0b48e095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0b48e095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3dc4fdb6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3dc4fdb6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5b6cc48a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65b6cc48a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5b6cc48a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65b6cc48a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5b6cc48a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65b6cc48a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65b6cc48a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65b6cc48a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3dc4fdb66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3dc4fdb66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3dc4fdb66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3dc4fdb66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3b399f912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3b399f912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3b399f912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3b399f912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430fb9443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430fb9443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f6efe65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f6efe65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430fb9443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430fb9443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f6efe654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f6efe654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b399f912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3b399f912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dc4fdb6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3dc4fdb6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dc4fdb66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dc4fdb66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dc4fdb66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3dc4fdb66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6.png"/><Relationship Id="rId5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40" Type="http://schemas.openxmlformats.org/officeDocument/2006/relationships/image" Target="../media/image83.png"/><Relationship Id="rId42" Type="http://schemas.openxmlformats.org/officeDocument/2006/relationships/image" Target="../media/image87.png"/><Relationship Id="rId41" Type="http://schemas.openxmlformats.org/officeDocument/2006/relationships/image" Target="../media/image84.png"/><Relationship Id="rId44" Type="http://schemas.openxmlformats.org/officeDocument/2006/relationships/image" Target="../media/image99.png"/><Relationship Id="rId43" Type="http://schemas.openxmlformats.org/officeDocument/2006/relationships/image" Target="../media/image85.png"/><Relationship Id="rId46" Type="http://schemas.openxmlformats.org/officeDocument/2006/relationships/image" Target="../media/image73.png"/><Relationship Id="rId4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48" Type="http://schemas.openxmlformats.org/officeDocument/2006/relationships/image" Target="../media/image67.png"/><Relationship Id="rId47" Type="http://schemas.openxmlformats.org/officeDocument/2006/relationships/image" Target="../media/image11.png"/><Relationship Id="rId49" Type="http://schemas.openxmlformats.org/officeDocument/2006/relationships/image" Target="../media/image70.png"/><Relationship Id="rId5" Type="http://schemas.openxmlformats.org/officeDocument/2006/relationships/image" Target="../media/image36.png"/><Relationship Id="rId6" Type="http://schemas.openxmlformats.org/officeDocument/2006/relationships/image" Target="../media/image61.png"/><Relationship Id="rId7" Type="http://schemas.openxmlformats.org/officeDocument/2006/relationships/image" Target="../media/image54.png"/><Relationship Id="rId8" Type="http://schemas.openxmlformats.org/officeDocument/2006/relationships/image" Target="../media/image50.png"/><Relationship Id="rId31" Type="http://schemas.openxmlformats.org/officeDocument/2006/relationships/image" Target="../media/image66.png"/><Relationship Id="rId30" Type="http://schemas.openxmlformats.org/officeDocument/2006/relationships/image" Target="../media/image63.png"/><Relationship Id="rId33" Type="http://schemas.openxmlformats.org/officeDocument/2006/relationships/image" Target="../media/image72.png"/><Relationship Id="rId32" Type="http://schemas.openxmlformats.org/officeDocument/2006/relationships/image" Target="../media/image69.png"/><Relationship Id="rId35" Type="http://schemas.openxmlformats.org/officeDocument/2006/relationships/image" Target="../media/image77.png"/><Relationship Id="rId34" Type="http://schemas.openxmlformats.org/officeDocument/2006/relationships/image" Target="../media/image76.png"/><Relationship Id="rId37" Type="http://schemas.openxmlformats.org/officeDocument/2006/relationships/image" Target="../media/image79.png"/><Relationship Id="rId36" Type="http://schemas.openxmlformats.org/officeDocument/2006/relationships/image" Target="../media/image71.png"/><Relationship Id="rId39" Type="http://schemas.openxmlformats.org/officeDocument/2006/relationships/image" Target="../media/image86.png"/><Relationship Id="rId38" Type="http://schemas.openxmlformats.org/officeDocument/2006/relationships/image" Target="../media/image68.png"/><Relationship Id="rId20" Type="http://schemas.openxmlformats.org/officeDocument/2006/relationships/image" Target="../media/image62.png"/><Relationship Id="rId22" Type="http://schemas.openxmlformats.org/officeDocument/2006/relationships/image" Target="../media/image55.png"/><Relationship Id="rId21" Type="http://schemas.openxmlformats.org/officeDocument/2006/relationships/image" Target="../media/image64.png"/><Relationship Id="rId24" Type="http://schemas.openxmlformats.org/officeDocument/2006/relationships/image" Target="../media/image57.png"/><Relationship Id="rId23" Type="http://schemas.openxmlformats.org/officeDocument/2006/relationships/image" Target="../media/image52.png"/><Relationship Id="rId26" Type="http://schemas.openxmlformats.org/officeDocument/2006/relationships/image" Target="../media/image53.png"/><Relationship Id="rId25" Type="http://schemas.openxmlformats.org/officeDocument/2006/relationships/image" Target="../media/image56.png"/><Relationship Id="rId28" Type="http://schemas.openxmlformats.org/officeDocument/2006/relationships/image" Target="../media/image59.png"/><Relationship Id="rId27" Type="http://schemas.openxmlformats.org/officeDocument/2006/relationships/image" Target="../media/image58.png"/><Relationship Id="rId29" Type="http://schemas.openxmlformats.org/officeDocument/2006/relationships/image" Target="../media/image65.png"/><Relationship Id="rId51" Type="http://schemas.openxmlformats.org/officeDocument/2006/relationships/image" Target="../media/image74.png"/><Relationship Id="rId50" Type="http://schemas.openxmlformats.org/officeDocument/2006/relationships/image" Target="../media/image78.png"/><Relationship Id="rId53" Type="http://schemas.openxmlformats.org/officeDocument/2006/relationships/image" Target="../media/image10.png"/><Relationship Id="rId52" Type="http://schemas.openxmlformats.org/officeDocument/2006/relationships/image" Target="../media/image82.png"/><Relationship Id="rId11" Type="http://schemas.openxmlformats.org/officeDocument/2006/relationships/image" Target="../media/image39.png"/><Relationship Id="rId55" Type="http://schemas.openxmlformats.org/officeDocument/2006/relationships/image" Target="../media/image80.png"/><Relationship Id="rId10" Type="http://schemas.openxmlformats.org/officeDocument/2006/relationships/image" Target="../media/image38.png"/><Relationship Id="rId54" Type="http://schemas.openxmlformats.org/officeDocument/2006/relationships/image" Target="../media/image88.png"/><Relationship Id="rId13" Type="http://schemas.openxmlformats.org/officeDocument/2006/relationships/image" Target="../media/image42.png"/><Relationship Id="rId12" Type="http://schemas.openxmlformats.org/officeDocument/2006/relationships/image" Target="../media/image46.png"/><Relationship Id="rId15" Type="http://schemas.openxmlformats.org/officeDocument/2006/relationships/image" Target="../media/image48.png"/><Relationship Id="rId14" Type="http://schemas.openxmlformats.org/officeDocument/2006/relationships/image" Target="../media/image45.png"/><Relationship Id="rId17" Type="http://schemas.openxmlformats.org/officeDocument/2006/relationships/image" Target="../media/image49.png"/><Relationship Id="rId16" Type="http://schemas.openxmlformats.org/officeDocument/2006/relationships/image" Target="../media/image37.png"/><Relationship Id="rId19" Type="http://schemas.openxmlformats.org/officeDocument/2006/relationships/image" Target="../media/image51.png"/><Relationship Id="rId18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drive/u/1/folders/1qtBvVW3fZIJCcj6Zcd_t-fzs5VNMDFdb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102.png"/><Relationship Id="rId5" Type="http://schemas.openxmlformats.org/officeDocument/2006/relationships/image" Target="../media/image89.png"/><Relationship Id="rId6" Type="http://schemas.openxmlformats.org/officeDocument/2006/relationships/image" Target="../media/image7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1" Type="http://schemas.openxmlformats.org/officeDocument/2006/relationships/image" Target="../media/image90.png"/><Relationship Id="rId10" Type="http://schemas.openxmlformats.org/officeDocument/2006/relationships/image" Target="../media/image103.png"/><Relationship Id="rId12" Type="http://schemas.openxmlformats.org/officeDocument/2006/relationships/image" Target="../media/image8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3.png"/><Relationship Id="rId5" Type="http://schemas.openxmlformats.org/officeDocument/2006/relationships/image" Target="../media/image18.png"/><Relationship Id="rId6" Type="http://schemas.openxmlformats.org/officeDocument/2006/relationships/image" Target="../media/image25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11" Type="http://schemas.openxmlformats.org/officeDocument/2006/relationships/image" Target="../media/image104.png"/><Relationship Id="rId10" Type="http://schemas.openxmlformats.org/officeDocument/2006/relationships/image" Target="../media/image9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8.png"/><Relationship Id="rId4" Type="http://schemas.openxmlformats.org/officeDocument/2006/relationships/image" Target="../media/image97.jpg"/><Relationship Id="rId5" Type="http://schemas.openxmlformats.org/officeDocument/2006/relationships/image" Target="../media/image96.png"/><Relationship Id="rId6" Type="http://schemas.openxmlformats.org/officeDocument/2006/relationships/image" Target="../media/image9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jpg"/><Relationship Id="rId4" Type="http://schemas.openxmlformats.org/officeDocument/2006/relationships/image" Target="../media/image14.png"/><Relationship Id="rId5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673550" y="1857283"/>
            <a:ext cx="609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Importadores</a:t>
            </a:r>
            <a:endParaRPr sz="4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542125"/>
            <a:ext cx="642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Carga Masiva de Información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2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50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404200" y="402525"/>
            <a:ext cx="8083800" cy="24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Horas extra </a:t>
            </a:r>
            <a:endParaRPr b="1" sz="19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3810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¿Para qué sirve?</a:t>
            </a:r>
            <a:endParaRPr b="1"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3810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importador te permite </a:t>
            </a: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registrar de forma masiva las horas extraordinarias trabajadas</a:t>
            </a: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 los colaboradores.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3810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🧾 </a:t>
            </a: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Importante:</a:t>
            </a:r>
            <a:endParaRPr b="1"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38100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tipo ya tiene configuradas sus reglas de exención y gravamen, por lo que </a:t>
            </a: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necesitas preocuparte por aplicar cálculos manuales</a:t>
            </a: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impuestos. Buk se encarga de ello según la normativa vigente.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3112150"/>
            <a:ext cx="8398574" cy="13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388850" y="305600"/>
            <a:ext cx="707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Importador de Horas Extra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8906" y="859700"/>
            <a:ext cx="6036701" cy="38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428575" y="250825"/>
            <a:ext cx="72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Ausencias por Dia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75" y="1094925"/>
            <a:ext cx="4688415" cy="3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/>
        </p:nvSpPr>
        <p:spPr>
          <a:xfrm>
            <a:off x="5370450" y="576475"/>
            <a:ext cx="33213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🚫¿Faltas, permisos o incapacidades? ¡Cárgalos sin enredos!</a:t>
            </a:r>
            <a:endParaRPr b="1" sz="1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Ausencias por Día</a:t>
            </a: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 permite gestionar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inasistencias, permisos e incapacidades</a:t>
            </a: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forma masiva, pero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¡ojo!</a:t>
            </a: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 todo se carga igual.</a:t>
            </a:r>
            <a:endParaRPr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🔄 ¿Cómo se divide?</a:t>
            </a:r>
            <a:endParaRPr b="1"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🟦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Inasistencias y permisos</a:t>
            </a:r>
            <a:endParaRPr b="1"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000"/>
              <a:buChar char="●"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pueden cargar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mismo tiempo</a:t>
            </a:r>
            <a:b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000"/>
              <a:buChar char="●"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Usan la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misma plantilla</a:t>
            </a:r>
            <a:b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Ideales para registrar ausencias sin justificación o permisos sin goce</a:t>
            </a:r>
            <a:endParaRPr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🟨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Incapacidades</a:t>
            </a:r>
            <a:endParaRPr b="1"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000"/>
              <a:buChar char="●"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cargan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separado</a:t>
            </a:r>
            <a:b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000"/>
              <a:buChar char="●"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Requieren una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distinta</a:t>
            </a:r>
            <a:b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000"/>
              <a:buChar char="●"/>
            </a:pP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tipo tiene su </a:t>
            </a:r>
            <a:r>
              <a:rPr b="1"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propio manual</a:t>
            </a:r>
            <a:r>
              <a:rPr lang="en" sz="1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asegurar el correcto tratamiento legal y tributario</a:t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/>
          <p:nvPr/>
        </p:nvSpPr>
        <p:spPr>
          <a:xfrm>
            <a:off x="4650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465050" y="267375"/>
            <a:ext cx="576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Ausencias por Hora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75" y="821475"/>
            <a:ext cx="5373420" cy="386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5922075" y="417450"/>
            <a:ext cx="3089400" cy="3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⏳¿Permisos por hora o simplemente no vino? ¡Aquí lo cargas!</a:t>
            </a:r>
            <a:endParaRPr b="1"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Permisos por Hora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tiene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dos formas de carga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cada una con su propio formulario:</a:t>
            </a: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🟢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Permisos por hora</a:t>
            </a:r>
            <a:endParaRPr b="1"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o sin goce, según configuración previa</a:t>
            </a:r>
            <a:b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utilizan cuando hay una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autorización formal</a:t>
            </a:r>
            <a:endParaRPr b="1"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🔴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Horas sin laborar</a:t>
            </a:r>
            <a:endParaRPr b="1"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son permisos, son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ausencias sin justificación</a:t>
            </a:r>
            <a:b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Reflejan horas en las que el colaborador no estuvo presente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428575" y="250825"/>
            <a:ext cx="596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🧮 Importador Vacaciones Tomadas</a:t>
            </a:r>
            <a:endParaRPr sz="3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75" y="758727"/>
            <a:ext cx="5652848" cy="40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6286500" y="634450"/>
            <a:ext cx="2675400" cy="3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🌴**¿Vacaciones tomadas? ¡Cárgalas sin errores!**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Vacaciones Tomadas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 permite subir registros según la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política de vacaciones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asignada a cada colaborador.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⚠️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Importante: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cargas un registro usando una política que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colaborador no tiene asignada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el sistema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rechazará la carga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marcará error.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 experto: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Antes de cargar,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verifica que cada colaborador tenga la política correcta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¡Así evitas errores y reprocesos innecesarios!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/>
        </p:nvSpPr>
        <p:spPr>
          <a:xfrm>
            <a:off x="356050" y="1001775"/>
            <a:ext cx="5142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Ítems</a:t>
            </a:r>
            <a:endParaRPr sz="3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432250" y="22930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3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3" name="Google Shape;213;p27" title="Computador Portal Buk_Beneficio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625" y="1465200"/>
            <a:ext cx="4598824" cy="296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8"/>
          <p:cNvSpPr txBox="1"/>
          <p:nvPr/>
        </p:nvSpPr>
        <p:spPr>
          <a:xfrm>
            <a:off x="428575" y="327025"/>
            <a:ext cx="790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📚Carga Múltiple a Un Ítem (Asignación Masiva Simple)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809575" y="760350"/>
            <a:ext cx="7456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</a:t>
            </a:r>
            <a:r>
              <a:rPr b="1" i="1" lang="en" sz="15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“Un ítem, muchos colaboradores”</a:t>
            </a:r>
            <a:endParaRPr b="1" i="1"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Ideal cuando necesitas asignar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mismo ítem (por ejemplo, un curso, permiso o beneficio)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un gran número de colaboradores.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6875" y="1318525"/>
            <a:ext cx="5209850" cy="35201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/>
          <p:nvPr/>
        </p:nvSpPr>
        <p:spPr>
          <a:xfrm>
            <a:off x="5690150" y="1731075"/>
            <a:ext cx="3246900" cy="26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9"/>
          <p:cNvSpPr txBox="1"/>
          <p:nvPr/>
        </p:nvSpPr>
        <p:spPr>
          <a:xfrm>
            <a:off x="475425" y="218650"/>
            <a:ext cx="8456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🧾Importador de Ítems: Flexible, pero con decisiones clave</a:t>
            </a:r>
            <a:endParaRPr sz="2700"/>
          </a:p>
        </p:txBody>
      </p:sp>
      <p:sp>
        <p:nvSpPr>
          <p:cNvPr id="235" name="Google Shape;235;p29"/>
          <p:cNvSpPr txBox="1"/>
          <p:nvPr/>
        </p:nvSpPr>
        <p:spPr>
          <a:xfrm>
            <a:off x="381000" y="762000"/>
            <a:ext cx="8994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importador permite dos tipos de carga: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🔹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ítem para muchos colaboradores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🔸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Múltiples ítems para múltiples colaboradores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 importar cuál elijas, deberás configurar las siguientes opciones: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⚙️ Opciones importantes a considerar: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Recalcular recibo de nómina: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Activa esta opción si deseas que el sistema actualice automáticamente los recibos de los colaboradores que recibirán nuevos ítems.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Sobrescribir montos existentes: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Ideal cuando necesitas corregir una carga previa. Esta opción reemplaza el valor ya asignado por el nuevo monto del archivo.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Reajuste porcentual: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Permite aplicar solo un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porcentaje del valor total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del ítem. Útil para cargas proporcionales o ajustes específicos.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Rango de aplicación del ítem: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Puedes definir si el ítem se cargará: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○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un solo periodo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(sin fecha de término)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Durante un número determinado de periodos: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quincenas, semanas o meses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0"/>
          <p:cNvSpPr txBox="1"/>
          <p:nvPr/>
        </p:nvSpPr>
        <p:spPr>
          <a:xfrm>
            <a:off x="352375" y="250825"/>
            <a:ext cx="810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Carga Cruzada de Ítems (Asignación Masiva Avanzada)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5" name="Google Shape;245;p30"/>
          <p:cNvSpPr txBox="1"/>
          <p:nvPr/>
        </p:nvSpPr>
        <p:spPr>
          <a:xfrm>
            <a:off x="524400" y="853100"/>
            <a:ext cx="8104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🔸 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“Muchos ítems a muchos colaboradores”</a:t>
            </a:r>
            <a:endParaRPr i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Perfecta cuando necesitas asignar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ítems distintos a distintos colaboradores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una sola carga (por ejemplo, diferentes bonos a diferentes personas).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9875" y="1438275"/>
            <a:ext cx="4860226" cy="3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1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1"/>
          <p:cNvSpPr txBox="1"/>
          <p:nvPr/>
        </p:nvSpPr>
        <p:spPr>
          <a:xfrm>
            <a:off x="352375" y="250825"/>
            <a:ext cx="522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Template de Carga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758599"/>
            <a:ext cx="8564225" cy="12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 txBox="1"/>
          <p:nvPr/>
        </p:nvSpPr>
        <p:spPr>
          <a:xfrm>
            <a:off x="1946425" y="2120350"/>
            <a:ext cx="52098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</a:t>
            </a: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Múltiples</a:t>
            </a: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Items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8" name="Google Shape;2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275" y="2511125"/>
            <a:ext cx="7045275" cy="16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1967100" y="4310275"/>
            <a:ext cx="52098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Un solo Item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05350" y="5869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4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008799" y="1623925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Importadores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406" y="284989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08798" y="2849900"/>
            <a:ext cx="27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Importadores de Asistencia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59750" y="185437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un Importador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Tipo “Importador”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Tipo “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Modificación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Consejos de Uso del Importador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59750" y="3132350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Horas Extra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Ausencias por Dia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Ausencias por Hora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Vacaciones Tomadas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8270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311397" y="1623925"/>
            <a:ext cx="314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Importadores de Items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162350" y="1854375"/>
            <a:ext cx="30768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Items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Creditos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Suspensión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Items o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Créditos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5" name="Google Shape;265;p3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2"/>
          <p:cNvSpPr txBox="1"/>
          <p:nvPr/>
        </p:nvSpPr>
        <p:spPr>
          <a:xfrm>
            <a:off x="352375" y="250825"/>
            <a:ext cx="810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Creditos Infonavit /Fonacot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8" name="Google Shape;268;p32"/>
          <p:cNvSpPr txBox="1"/>
          <p:nvPr/>
        </p:nvSpPr>
        <p:spPr>
          <a:xfrm>
            <a:off x="524400" y="700700"/>
            <a:ext cx="810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cargar de forma masiva los créditos vigentes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colaboradores, ya sean de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FONACOT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</a:t>
            </a:r>
            <a:r>
              <a:rPr b="1"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INFONAVIT</a:t>
            </a: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para que el sistema realice los descuentos correspondientes en cada periodo de nómina.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69" name="Google Shape;269;p32"/>
          <p:cNvGrpSpPr/>
          <p:nvPr/>
        </p:nvGrpSpPr>
        <p:grpSpPr>
          <a:xfrm>
            <a:off x="501100" y="1305700"/>
            <a:ext cx="8141801" cy="3623200"/>
            <a:chOff x="501100" y="1305700"/>
            <a:chExt cx="8141801" cy="3623200"/>
          </a:xfrm>
        </p:grpSpPr>
        <p:pic>
          <p:nvPicPr>
            <p:cNvPr id="270" name="Google Shape;270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44425" y="1681100"/>
              <a:ext cx="4298100" cy="324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1100" y="1305700"/>
              <a:ext cx="8141801" cy="620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3"/>
          <p:cNvSpPr txBox="1"/>
          <p:nvPr/>
        </p:nvSpPr>
        <p:spPr>
          <a:xfrm>
            <a:off x="302675" y="283950"/>
            <a:ext cx="810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⛔ </a:t>
            </a:r>
            <a:r>
              <a:rPr b="1" lang="en" sz="2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Suspensión de Ítems o Créditos</a:t>
            </a:r>
            <a:endParaRPr sz="3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524400" y="700700"/>
            <a:ext cx="8104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¿Para qué sirve?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suspender temporalmente descuentos o asignaciones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(como ítems, bonos o créditos) a uno o más colaboradores por un periodo determinado.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2" name="Google Shape;2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9675" y="1393400"/>
            <a:ext cx="5976646" cy="34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4"/>
          <p:cNvSpPr txBox="1"/>
          <p:nvPr/>
        </p:nvSpPr>
        <p:spPr>
          <a:xfrm>
            <a:off x="352375" y="250825"/>
            <a:ext cx="810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2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⛔ </a:t>
            </a:r>
            <a:r>
              <a:rPr b="1" lang="en" sz="2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Suspensión de Ítems o Créditos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2" name="Google Shape;292;p34"/>
          <p:cNvSpPr txBox="1"/>
          <p:nvPr/>
        </p:nvSpPr>
        <p:spPr>
          <a:xfrm>
            <a:off x="430800" y="726850"/>
            <a:ext cx="43482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🛠️ ¿Cuándo usarlo?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casos de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licencias sin goce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incapacidades o ausencias prolongadas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Cuando el colaborador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debe recibir descuentos o beneficios temporalmente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pausar créditos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FONACOT, INFONAVIT u otros ítems asignados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📋 ¿Qué debes indicar?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Nombre o clave del ítem o crédito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RUT o identificador del colaborador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Fecha de inicio y fin de la suspensión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 de suspensión (si aplica en la configuración)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 experto: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Una vez finalizado el periodo, el sistema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retoma automáticamente los descuentos o ítems suspendidos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sin necesidad de una nueva carga.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3" name="Google Shape;29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7850" y="2898923"/>
            <a:ext cx="5564249" cy="72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 txBox="1"/>
          <p:nvPr/>
        </p:nvSpPr>
        <p:spPr>
          <a:xfrm>
            <a:off x="3888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5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5"/>
          <p:cNvSpPr txBox="1"/>
          <p:nvPr/>
        </p:nvSpPr>
        <p:spPr>
          <a:xfrm>
            <a:off x="352375" y="250825"/>
            <a:ext cx="810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2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⛔ </a:t>
            </a:r>
            <a:r>
              <a:rPr b="1" lang="en" sz="2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Suspensión de Ítems o Créditos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430700" y="837100"/>
            <a:ext cx="6488400" cy="3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🙌 ¡Gracias por tu tiempo!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Esperamos que esta capacitación te haya ayudado a: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✅ Comprender mejor el uso de los importadores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✅ Optimizar tus procesos de carga masiva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✅ Sentirte más seguro/a al gestionar información en Buk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💡 Recuerda: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📚 Siempre puedes apoyarte en los manuales oficiales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🛠️ Validar antes de cargar evita errores y reprocesos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🤝 Estamos aquí para ayudarte, ¡no dudes en contactarnos!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¡Nos vemos en la próxima capacitación! 🚀</a:t>
            </a:r>
            <a:endParaRPr b="1" sz="1300">
              <a:solidFill>
                <a:schemeClr val="dk1"/>
              </a:solidFill>
            </a:endParaRPr>
          </a:p>
        </p:txBody>
      </p:sp>
      <p:pic>
        <p:nvPicPr>
          <p:cNvPr id="304" name="Google Shape;304;p35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235" y="881267"/>
            <a:ext cx="4417300" cy="353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Emojis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16" name="Google Shape;316;p37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17" name="Google Shape;3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0" y="1580381"/>
            <a:ext cx="402450" cy="4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81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32" y="1571684"/>
            <a:ext cx="419797" cy="4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57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319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614" y="2392519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995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701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982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200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9669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0374" y="2380648"/>
            <a:ext cx="476182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9256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8138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11492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426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1943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7860" y="2424168"/>
            <a:ext cx="389147" cy="3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87725" y="2404328"/>
            <a:ext cx="428833" cy="42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41494" y="2408029"/>
            <a:ext cx="421431" cy="4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2567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25483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76911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90879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22371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226072" y="2450384"/>
            <a:ext cx="336718" cy="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53863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9652" y="3264796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903065" y="2412424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18232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7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6048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377140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7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294956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510965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7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068224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953706" y="3225471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7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88506" y="2412424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7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8845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7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31200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7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02978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4571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966674" y="3299886"/>
            <a:ext cx="412626" cy="4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OS 11.2" id="360" name="Google Shape;360;p37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40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1" name="Google Shape;361;p37" title="cross-mark_274c-1.png"/>
          <p:cNvPicPr preferRelativeResize="0"/>
          <p:nvPr/>
        </p:nvPicPr>
        <p:blipFill rotWithShape="1">
          <a:blip r:embed="rId46">
            <a:alphaModFix/>
          </a:blip>
          <a:srcRect b="0" l="39" r="39" t="0"/>
          <a:stretch/>
        </p:blipFill>
        <p:spPr>
          <a:xfrm>
            <a:off x="12249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2" name="Google Shape;362;p37" title="bell_1f514.png"/>
          <p:cNvPicPr preferRelativeResize="0"/>
          <p:nvPr/>
        </p:nvPicPr>
        <p:blipFill rotWithShape="1">
          <a:blip r:embed="rId47">
            <a:alphaModFix/>
          </a:blip>
          <a:srcRect b="0" l="39" r="39" t="0"/>
          <a:stretch/>
        </p:blipFill>
        <p:spPr>
          <a:xfrm>
            <a:off x="17964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3" name="Google Shape;363;p37" title="briefcase_1f4bc.png"/>
          <p:cNvPicPr preferRelativeResize="0"/>
          <p:nvPr/>
        </p:nvPicPr>
        <p:blipFill rotWithShape="1">
          <a:blip r:embed="rId48">
            <a:alphaModFix/>
          </a:blip>
          <a:srcRect b="0" l="39" r="39" t="0"/>
          <a:stretch/>
        </p:blipFill>
        <p:spPr>
          <a:xfrm>
            <a:off x="2357361" y="3996643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4" name="Google Shape;364;p37" title="card-index-dividers_1f5c2-fe0f.png"/>
          <p:cNvPicPr preferRelativeResize="0"/>
          <p:nvPr/>
        </p:nvPicPr>
        <p:blipFill rotWithShape="1">
          <a:blip r:embed="rId49">
            <a:alphaModFix/>
          </a:blip>
          <a:srcRect b="0" l="39" r="39" t="0"/>
          <a:stretch/>
        </p:blipFill>
        <p:spPr>
          <a:xfrm>
            <a:off x="29923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5" name="Google Shape;365;p37" title="magnifying-glass-tilted-right_1f50e.png"/>
          <p:cNvPicPr preferRelativeResize="0"/>
          <p:nvPr/>
        </p:nvPicPr>
        <p:blipFill rotWithShape="1">
          <a:blip r:embed="rId50">
            <a:alphaModFix/>
          </a:blip>
          <a:srcRect b="0" l="39" r="39" t="0"/>
          <a:stretch/>
        </p:blipFill>
        <p:spPr>
          <a:xfrm>
            <a:off x="35426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6" name="Google Shape;366;p37" title="megaphone_1f4e3.png"/>
          <p:cNvPicPr preferRelativeResize="0"/>
          <p:nvPr/>
        </p:nvPicPr>
        <p:blipFill rotWithShape="1">
          <a:blip r:embed="rId51">
            <a:alphaModFix/>
          </a:blip>
          <a:srcRect b="0" l="39" r="39" t="0"/>
          <a:stretch/>
        </p:blipFill>
        <p:spPr>
          <a:xfrm>
            <a:off x="41035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7" name="Google Shape;367;p37" title="laptop_1f4bb.png"/>
          <p:cNvPicPr preferRelativeResize="0"/>
          <p:nvPr/>
        </p:nvPicPr>
        <p:blipFill rotWithShape="1">
          <a:blip r:embed="rId52">
            <a:alphaModFix/>
          </a:blip>
          <a:srcRect b="0" l="39" r="39" t="0"/>
          <a:stretch/>
        </p:blipFill>
        <p:spPr>
          <a:xfrm>
            <a:off x="465391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8" name="Google Shape;368;p37" title="warning_26a0-fe0f.png"/>
          <p:cNvPicPr preferRelativeResize="0"/>
          <p:nvPr/>
        </p:nvPicPr>
        <p:blipFill rotWithShape="1">
          <a:blip r:embed="rId53">
            <a:alphaModFix/>
          </a:blip>
          <a:srcRect b="0" l="39" r="39" t="0"/>
          <a:stretch/>
        </p:blipFill>
        <p:spPr>
          <a:xfrm>
            <a:off x="52042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69" name="Google Shape;369;p37" title="stopwatch_23f1-fe0f.png"/>
          <p:cNvPicPr preferRelativeResize="0"/>
          <p:nvPr/>
        </p:nvPicPr>
        <p:blipFill rotWithShape="1">
          <a:blip r:embed="rId54">
            <a:alphaModFix/>
          </a:blip>
          <a:srcRect b="0" l="39" r="39" t="0"/>
          <a:stretch/>
        </p:blipFill>
        <p:spPr>
          <a:xfrm>
            <a:off x="57757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70" name="Google Shape;370;p37" title="backhand-index-pointing-right_1f449.png"/>
          <p:cNvPicPr preferRelativeResize="0"/>
          <p:nvPr/>
        </p:nvPicPr>
        <p:blipFill rotWithShape="1">
          <a:blip r:embed="rId55">
            <a:alphaModFix/>
          </a:blip>
          <a:srcRect b="0" l="39" r="39" t="0"/>
          <a:stretch/>
        </p:blipFill>
        <p:spPr>
          <a:xfrm>
            <a:off x="62920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8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Imagenes a color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77" name="Google Shape;377;p38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821332" y="1221484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Fotos a color</a:t>
            </a:r>
            <a:endParaRPr b="1" i="0" u="sng" cap="none" strike="noStrike">
              <a:solidFill>
                <a:srgbClr val="4A86E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9" name="Google Shape;379;p38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6" y="3381561"/>
            <a:ext cx="2053391" cy="16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8" title="chanchito con lente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065" y="1842632"/>
            <a:ext cx="1510559" cy="15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8" title="megaphoneha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211">
            <a:off x="2599863" y="1654697"/>
            <a:ext cx="2252434" cy="163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 title="lupa2.png"/>
          <p:cNvPicPr preferRelativeResize="0"/>
          <p:nvPr/>
        </p:nvPicPr>
        <p:blipFill rotWithShape="1">
          <a:blip r:embed="rId7">
            <a:alphaModFix/>
          </a:blip>
          <a:srcRect b="4215" l="0" r="15533" t="12638"/>
          <a:stretch/>
        </p:blipFill>
        <p:spPr>
          <a:xfrm>
            <a:off x="295800" y="3383703"/>
            <a:ext cx="2503205" cy="16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 title="binoculares.png"/>
          <p:cNvPicPr preferRelativeResize="0"/>
          <p:nvPr/>
        </p:nvPicPr>
        <p:blipFill rotWithShape="1">
          <a:blip r:embed="rId8">
            <a:alphaModFix/>
          </a:blip>
          <a:srcRect b="23139" l="29047" r="0" t="14524"/>
          <a:stretch/>
        </p:blipFill>
        <p:spPr>
          <a:xfrm>
            <a:off x="6610658" y="1777982"/>
            <a:ext cx="236604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 title="ampollet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936" y="2885077"/>
            <a:ext cx="1814900" cy="2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8" title="calc.png"/>
          <p:cNvPicPr preferRelativeResize="0"/>
          <p:nvPr/>
        </p:nvPicPr>
        <p:blipFill rotWithShape="1">
          <a:blip r:embed="rId10">
            <a:alphaModFix/>
          </a:blip>
          <a:srcRect b="0" l="50888" r="0" t="0"/>
          <a:stretch/>
        </p:blipFill>
        <p:spPr>
          <a:xfrm>
            <a:off x="7102531" y="2929526"/>
            <a:ext cx="1636525" cy="222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8" title="Cellphone.png"/>
          <p:cNvPicPr preferRelativeResize="0"/>
          <p:nvPr/>
        </p:nvPicPr>
        <p:blipFill rotWithShape="1">
          <a:blip r:embed="rId11">
            <a:alphaModFix/>
          </a:blip>
          <a:srcRect b="8" l="0" r="0" t="14206"/>
          <a:stretch/>
        </p:blipFill>
        <p:spPr>
          <a:xfrm>
            <a:off x="557100" y="1919026"/>
            <a:ext cx="1814899" cy="15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8" title="backhand-index-pointing-right_1f449.png"/>
          <p:cNvPicPr preferRelativeResize="0"/>
          <p:nvPr/>
        </p:nvPicPr>
        <p:blipFill rotWithShape="1">
          <a:blip r:embed="rId12">
            <a:alphaModFix/>
          </a:blip>
          <a:srcRect b="0" l="39" r="39" t="0"/>
          <a:stretch/>
        </p:blipFill>
        <p:spPr>
          <a:xfrm>
            <a:off x="601610" y="1287425"/>
            <a:ext cx="226275" cy="2264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39" title="plataforma buk_.png"/>
          <p:cNvPicPr preferRelativeResize="0"/>
          <p:nvPr/>
        </p:nvPicPr>
        <p:blipFill rotWithShape="1">
          <a:blip r:embed="rId3">
            <a:alphaModFix/>
          </a:blip>
          <a:srcRect b="12199" l="14082" r="24874" t="25045"/>
          <a:stretch/>
        </p:blipFill>
        <p:spPr>
          <a:xfrm>
            <a:off x="295800" y="1419350"/>
            <a:ext cx="2658780" cy="18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9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5575447" y="1592240"/>
            <a:ext cx="2658780" cy="176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9" title="Portal-del-Colaborador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3725" y="3020045"/>
            <a:ext cx="1893078" cy="21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9" title="Computador Portal Buk_Beneficio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27" y="3276319"/>
            <a:ext cx="2621959" cy="16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39"/>
          <p:cNvGrpSpPr/>
          <p:nvPr/>
        </p:nvGrpSpPr>
        <p:grpSpPr>
          <a:xfrm>
            <a:off x="3805761" y="3097889"/>
            <a:ext cx="2566260" cy="2044962"/>
            <a:chOff x="3787800" y="2927838"/>
            <a:chExt cx="2677650" cy="2133725"/>
          </a:xfrm>
        </p:grpSpPr>
        <p:pic>
          <p:nvPicPr>
            <p:cNvPr id="398" name="Google Shape;398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3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2" name="Google Shape;402;p39"/>
          <p:cNvPicPr preferRelativeResize="0"/>
          <p:nvPr/>
        </p:nvPicPr>
        <p:blipFill rotWithShape="1">
          <a:blip r:embed="rId11">
            <a:alphaModFix/>
          </a:blip>
          <a:srcRect b="0" l="-1318" r="3652" t="0"/>
          <a:stretch/>
        </p:blipFill>
        <p:spPr>
          <a:xfrm>
            <a:off x="2856755" y="1525647"/>
            <a:ext cx="2566292" cy="17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9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Producto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04" name="Google Shape;404;p39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99" y="2398953"/>
            <a:ext cx="3479988" cy="22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/>
          <p:nvPr/>
        </p:nvSpPr>
        <p:spPr>
          <a:xfrm>
            <a:off x="384675" y="1638700"/>
            <a:ext cx="33771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0"/>
          <p:cNvSpPr/>
          <p:nvPr/>
        </p:nvSpPr>
        <p:spPr>
          <a:xfrm>
            <a:off x="3922650" y="1638700"/>
            <a:ext cx="20709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0"/>
          <p:cNvSpPr/>
          <p:nvPr/>
        </p:nvSpPr>
        <p:spPr>
          <a:xfrm>
            <a:off x="6175875" y="1638700"/>
            <a:ext cx="27090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0"/>
          <p:cNvSpPr txBox="1"/>
          <p:nvPr/>
        </p:nvSpPr>
        <p:spPr>
          <a:xfrm>
            <a:off x="437950" y="982900"/>
            <a:ext cx="73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esta ppt encontrarás un marco de foto blanco que puedes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copiar y pegar sobre la imagen 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selecciones</a:t>
            </a:r>
            <a:endParaRPr sz="1100"/>
          </a:p>
        </p:txBody>
      </p:sp>
      <p:sp>
        <p:nvSpPr>
          <p:cNvPr id="416" name="Google Shape;416;p40"/>
          <p:cNvSpPr txBox="1"/>
          <p:nvPr/>
        </p:nvSpPr>
        <p:spPr>
          <a:xfrm>
            <a:off x="621076" y="1739574"/>
            <a:ext cx="243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 seleccionada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doble click sobre la imagen y regula los bordes para que quede cuadrada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7" name="Google Shape;417;p40" title="IMG_6416-Mejorado-NR copia.jpg"/>
          <p:cNvPicPr preferRelativeResize="0"/>
          <p:nvPr/>
        </p:nvPicPr>
        <p:blipFill rotWithShape="1">
          <a:blip r:embed="rId4">
            <a:alphaModFix/>
          </a:blip>
          <a:srcRect b="0" l="22614" r="19130" t="0"/>
          <a:stretch/>
        </p:blipFill>
        <p:spPr>
          <a:xfrm>
            <a:off x="4079198" y="2604855"/>
            <a:ext cx="1801513" cy="180761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pic>
        <p:nvPicPr>
          <p:cNvPr id="418" name="Google Shape;41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215" y="2557700"/>
            <a:ext cx="2506077" cy="16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 title="polaroi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760" y="2163896"/>
            <a:ext cx="2709050" cy="270903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20" name="Google Shape;420;p40"/>
          <p:cNvSpPr txBox="1"/>
          <p:nvPr/>
        </p:nvSpPr>
        <p:spPr>
          <a:xfrm>
            <a:off x="4046194" y="1699835"/>
            <a:ext cx="18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y pega sobre la imagen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el cuadro de la slide 18 y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pegalo sobre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imagen ya recortada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1" name="Google Shape;421;p40"/>
          <p:cNvSpPr txBox="1"/>
          <p:nvPr/>
        </p:nvSpPr>
        <p:spPr>
          <a:xfrm>
            <a:off x="6324880" y="1714092"/>
            <a:ext cx="243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al pegarlo queda abajo de la foto,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click derecho y selecciona esta opción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2" name="Google Shape;422;p40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Cómo cambiar la imagen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8" name="Google Shape;428;p41" title="polaroid.png"/>
          <p:cNvPicPr preferRelativeResize="0"/>
          <p:nvPr/>
        </p:nvPicPr>
        <p:blipFill rotWithShape="1">
          <a:blip r:embed="rId3">
            <a:alphaModFix/>
          </a:blip>
          <a:srcRect b="10537" l="8922" r="4196" t="9270"/>
          <a:stretch/>
        </p:blipFill>
        <p:spPr>
          <a:xfrm>
            <a:off x="417325" y="1494450"/>
            <a:ext cx="3008850" cy="27773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29" name="Google Shape;429;p41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Marco de foto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30" name="Google Shape;430;p41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557125" y="645900"/>
            <a:ext cx="7750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Bienvenid@ al curso de Importadores en Buk</a:t>
            </a:r>
            <a:endParaRPr sz="64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966275" y="1269300"/>
            <a:ext cx="5453100" cy="36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espacio está pensado </a:t>
            </a: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quienes ya saben cómo cargar información desde las fichas de colaboradores o dominan el apartado de asistencia. Pero, ¿qué pasa cuando la carga de información es muy alta?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esta capacitación aprenderás a optimizar tu tiempo y procesos mediante el uso de importadores. Revisaremos los siguientes puntos: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 importador?</a:t>
            </a:r>
            <a:b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Tipos de importadores</a:t>
            </a:r>
            <a:b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realizar una carga masiva de información</a:t>
            </a:r>
            <a:b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agilizar y facilitar tus procesos</a:t>
            </a:r>
            <a:b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Configuraciones clave de los importadores</a:t>
            </a:r>
            <a:endParaRPr b="1"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8" name="Google Shape;78;p15" title="megaphoneha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47211">
            <a:off x="6136975" y="1514755"/>
            <a:ext cx="2863353" cy="2074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2"/>
          <p:cNvSpPr txBox="1"/>
          <p:nvPr/>
        </p:nvSpPr>
        <p:spPr>
          <a:xfrm>
            <a:off x="715475" y="586788"/>
            <a:ext cx="412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Indicaciones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7" name="Google Shape;437;p42"/>
          <p:cNvSpPr txBox="1"/>
          <p:nvPr/>
        </p:nvSpPr>
        <p:spPr>
          <a:xfrm>
            <a:off x="811525" y="1282513"/>
            <a:ext cx="6536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Basarse en el diseño de la presentación existente.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Intentar seguirlo lo más parecido posible, si es necesario separar la información por el espacio,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duden en hacerlo.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Asegurarse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terminen antes de que topen con el logo BUK.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vayan justificados y alineados.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 de imágenes o emojis: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Utilizar estos recursos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si es necesario,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explotar o abusar de los recursos gráficos.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Tipografías a usar: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títulos de las presentaciones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 Sans Pro Bold.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cuerpos de texto: Source Sans Pro Normal.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portadas va el logo Buk + Gestión de Personas.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diapositivas que no son portadas va solo el logo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735002" y="1964209"/>
            <a:ext cx="609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Importadores</a:t>
            </a:r>
            <a:endParaRPr sz="36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1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5" name="Google Shape;85;p16" title="plataforma buk_.png"/>
          <p:cNvPicPr preferRelativeResize="0"/>
          <p:nvPr/>
        </p:nvPicPr>
        <p:blipFill rotWithShape="1">
          <a:blip r:embed="rId4">
            <a:alphaModFix/>
          </a:blip>
          <a:srcRect b="12199" l="14082" r="24874" t="25045"/>
          <a:stretch/>
        </p:blipFill>
        <p:spPr>
          <a:xfrm>
            <a:off x="3083725" y="347155"/>
            <a:ext cx="6379976" cy="437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428575" y="631825"/>
            <a:ext cx="451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un Importador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705725" y="1338700"/>
            <a:ext cx="36789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importador es una herramienta que te permite subir información masiva a Buk desde un archivo Excel.</a:t>
            </a:r>
            <a:endParaRPr b="1"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¿Para qué sirve?</a:t>
            </a:r>
            <a:endParaRPr b="1"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Cargar grandes volúmenes de datos en pocos pasos</a:t>
            </a:r>
            <a:b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Ahorrar tiempo en tareas repetitivas</a:t>
            </a:r>
            <a:b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Evitar errores al ingresar información manualmente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🔧 </a:t>
            </a:r>
            <a:r>
              <a:rPr b="1" lang="en" sz="13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¡Ideal para automatizar y agilizar tus procesos diarios!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7" name="Google Shape;97;p17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4584850" y="1547200"/>
            <a:ext cx="4338150" cy="287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712538" y="1369200"/>
            <a:ext cx="288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el más flexible y completo</a:t>
            </a:r>
            <a:endParaRPr b="1"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4" name="Google Shape;104;p18"/>
          <p:cNvCxnSpPr>
            <a:stCxn id="105" idx="4"/>
            <a:endCxn id="106" idx="4"/>
          </p:cNvCxnSpPr>
          <p:nvPr/>
        </p:nvCxnSpPr>
        <p:spPr>
          <a:xfrm>
            <a:off x="578378" y="1543169"/>
            <a:ext cx="0" cy="18825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5" name="Google Shape;105;p18"/>
          <p:cNvSpPr/>
          <p:nvPr/>
        </p:nvSpPr>
        <p:spPr>
          <a:xfrm>
            <a:off x="551678" y="14897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551678" y="2507144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551678" y="337211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 txBox="1"/>
          <p:nvPr/>
        </p:nvSpPr>
        <p:spPr>
          <a:xfrm>
            <a:off x="712550" y="2280650"/>
            <a:ext cx="38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Requiere plantilla específica</a:t>
            </a:r>
            <a:endParaRPr b="1"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712550" y="3221825"/>
            <a:ext cx="400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validación previa</a:t>
            </a:r>
            <a:endParaRPr b="1"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712550" y="25367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Debes usar una plantilla de Excel con campos definidos por Buk. Esta plantilla asegura que los datos se carguen correctamente y sin errores.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428575" y="631825"/>
            <a:ext cx="712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3 puntos clave sobre un Importador de tipo Importador:</a:t>
            </a:r>
            <a:endParaRPr b="1" sz="33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712550" y="1647090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cargar información desde cero, sin necesidad de que exista previamente en el sistema. Ideal para crear registros nuevos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712550" y="34692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Antes de subir la información, puedes revisar si hay errores en el archivo para corregirlos y evitar cargas incorrectas. ¡Te da más control y seguridad!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726" y="1299450"/>
            <a:ext cx="3890925" cy="29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372000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3611009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372000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3611009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OS 11.2"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50" y="1339462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1" name="Google Shape;131;p19" title="rocket_1f680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3834558" y="1339474"/>
            <a:ext cx="161761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2" name="Google Shape;132;p19" title="bell_1f514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595550" y="2880958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3" name="Google Shape;133;p19" title="warning_26a0-fe0f.png"/>
          <p:cNvPicPr preferRelativeResize="0"/>
          <p:nvPr/>
        </p:nvPicPr>
        <p:blipFill rotWithShape="1">
          <a:blip r:embed="rId7">
            <a:alphaModFix/>
          </a:blip>
          <a:srcRect b="0" l="29" r="29" t="0"/>
          <a:stretch/>
        </p:blipFill>
        <p:spPr>
          <a:xfrm>
            <a:off x="3834558" y="288096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4" name="Google Shape;134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428575" y="631825"/>
            <a:ext cx="6967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1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🔄 4 puntos clave sobre un Importador de tipo Modificador:</a:t>
            </a:r>
            <a:endParaRPr b="1" sz="3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519350" y="16257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Actualiza información existente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funciona con datos que ya están registrados en Buk. Por ejemplo, puedes modificar el centro de costo, cargo o sueldo de colaboradores que ya están creados.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3732836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crea nuevos registros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diferencia del importador de tipo “Importador”, este tipo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sirve para crear datos nuevos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solo para modificarlos.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519350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Ideal para ajustes masivos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Úsalo cuando necesites actualizar información de muchos colaboradores al mismo tiempo, sin tener que hacerlo uno por uno.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3732825" y="1501325"/>
            <a:ext cx="28215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Requiere un identificador clave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saber qué registro se debe modificar, el archivo debe incluir un identificador único, como el RUT o correo del colaborador.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2" name="Google Shape;142;p19" title="megaphonehand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947217">
            <a:off x="6792549" y="1324916"/>
            <a:ext cx="2589825" cy="1876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1515725" y="99400"/>
            <a:ext cx="63279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Consejos para el uso de tus Importadores</a:t>
            </a:r>
            <a:endParaRPr b="1" sz="20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23025" y="600900"/>
            <a:ext cx="44145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🧩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Siempre usa la plantilla oficial</a:t>
            </a:r>
            <a:b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Descarga la plantilla directamente desde el sistema. Así aseguras que los campos estén correctos y evitas errores de carga.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🔍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Revisa los datos antes de subir</a:t>
            </a:r>
            <a:b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Valida nombres, formatos de fechas y que no haya campos vacíos o con tildes/comillas innecesarias.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📥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Utiliza la validación previa</a:t>
            </a:r>
            <a:b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Antes de hacer la carga definitiva, usa la función de validación. Esto te permite corregir errores sin impactar la información real.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🧠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4. Comienza con pocos registros</a:t>
            </a:r>
            <a:b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es tu primera vez, haz una carga de prueba con pocos datos. Así te familiarizas con el flujo y reduces riesgos.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🧾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5. Guarda una copia del archivo cargado</a:t>
            </a:r>
            <a:b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Conserva el archivo Excel y el resultado de la carga. Te servirá como respaldo ante cualquier duda o auditoría.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925" y="1154500"/>
            <a:ext cx="3949274" cy="2646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/>
        </p:nvSpPr>
        <p:spPr>
          <a:xfrm>
            <a:off x="735002" y="1659409"/>
            <a:ext cx="6099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Importadores Asistencia</a:t>
            </a:r>
            <a:endParaRPr sz="37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737050" y="2902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2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8" name="Google Shape;158;p21" title="Portal-del-Colaborador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475" y="458225"/>
            <a:ext cx="4186751" cy="46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