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66">
          <p15:clr>
            <a:srgbClr val="A4A3A4"/>
          </p15:clr>
        </p15:guide>
        <p15:guide id="2" pos="5528">
          <p15:clr>
            <a:srgbClr val="9AA0A6"/>
          </p15:clr>
        </p15:guide>
        <p15:guide id="3" pos="591">
          <p15:clr>
            <a:srgbClr val="9AA0A6"/>
          </p15:clr>
        </p15:guide>
        <p15:guide id="4" orient="horz" pos="177">
          <p15:clr>
            <a:srgbClr val="9AA0A6"/>
          </p15:clr>
        </p15:guide>
        <p15:guide id="5" pos="792">
          <p15:clr>
            <a:srgbClr val="9AA0A6"/>
          </p15:clr>
        </p15:guide>
        <p15:guide id="6" orient="horz" pos="355">
          <p15:clr>
            <a:srgbClr val="9AA0A6"/>
          </p15:clr>
        </p15:guide>
        <p15:guide id="7" orient="horz" pos="2884">
          <p15:clr>
            <a:srgbClr val="9AA0A6"/>
          </p15:clr>
        </p15:guide>
        <p15:guide id="8" orient="horz" pos="2073">
          <p15:clr>
            <a:srgbClr val="9AA0A6"/>
          </p15:clr>
        </p15:guide>
        <p15:guide id="9" orient="horz" pos="1080">
          <p15:clr>
            <a:srgbClr val="9AA0A6"/>
          </p15:clr>
        </p15:guide>
        <p15:guide id="10" orient="horz" pos="85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66" orient="horz"/>
        <p:guide pos="5528"/>
        <p:guide pos="591"/>
        <p:guide pos="177" orient="horz"/>
        <p:guide pos="792"/>
        <p:guide pos="355" orient="horz"/>
        <p:guide pos="2884" orient="horz"/>
        <p:guide pos="2073" orient="horz"/>
        <p:guide pos="1080" orient="horz"/>
        <p:guide pos="85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schemas.openxmlformats.org/officeDocument/2006/relationships/slide" Target="slides/slide19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2b232cc728_0_4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2b232cc728_0_4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857a48ce39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857a48ce39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2b232cc728_0_3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2b232cc728_0_3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857a48ce39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1857a48ce39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35ac0ea0ea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35ac0ea0ea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358de32de5_0_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358de32de5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358de32de5_0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3358de32de5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358de32de5_0_2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358de32de5_0_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358de32de5_0_2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358de32de5_0_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883e1f80e0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1883e1f80e0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95c5c13f8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195c5c13f8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358de32de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358de32de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856efd912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856efd912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35ac0ea0e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35ac0ea0e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358de32de5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358de32de5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358de32de5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358de32de5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358de32de5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358de32de5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35ac0ea0ea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35ac0ea0ea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358de32de5_0_2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358de32de5_0_2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6.png"/><Relationship Id="rId6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18.png"/><Relationship Id="rId5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jpg"/><Relationship Id="rId4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Relationship Id="rId4" Type="http://schemas.openxmlformats.org/officeDocument/2006/relationships/image" Target="../media/image24.png"/><Relationship Id="rId5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jpg"/><Relationship Id="rId4" Type="http://schemas.openxmlformats.org/officeDocument/2006/relationships/image" Target="../media/image7.png"/><Relationship Id="rId5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jpg"/><Relationship Id="rId4" Type="http://schemas.openxmlformats.org/officeDocument/2006/relationships/image" Target="../media/image3.png"/><Relationship Id="rId5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jpg"/><Relationship Id="rId4" Type="http://schemas.openxmlformats.org/officeDocument/2006/relationships/image" Target="../media/image7.png"/><Relationship Id="rId5" Type="http://schemas.openxmlformats.org/officeDocument/2006/relationships/image" Target="../media/image2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jp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jp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F48A7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2460" y="4126975"/>
            <a:ext cx="1663489" cy="4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 rot="5400000">
            <a:off x="4387375" y="388500"/>
            <a:ext cx="373200" cy="9136800"/>
          </a:xfrm>
          <a:prstGeom prst="rect">
            <a:avLst/>
          </a:prstGeom>
          <a:solidFill>
            <a:srgbClr val="20379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6069300" y="1813598"/>
            <a:ext cx="2068450" cy="15163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580825" y="1260300"/>
            <a:ext cx="4731600" cy="21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Desglosando tu Nómina: </a:t>
            </a:r>
            <a:endParaRPr sz="3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!Entiende su Cálculo Paso a Paso!</a:t>
            </a:r>
            <a:endParaRPr sz="3800">
              <a:solidFill>
                <a:srgbClr val="FFC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/>
          <p:nvPr/>
        </p:nvSpPr>
        <p:spPr>
          <a:xfrm>
            <a:off x="-19775" y="-29675"/>
            <a:ext cx="5934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2"/>
          <p:cNvSpPr txBox="1"/>
          <p:nvPr/>
        </p:nvSpPr>
        <p:spPr>
          <a:xfrm>
            <a:off x="1161250" y="563100"/>
            <a:ext cx="5163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¿Cómo se Calcula el ISR?</a:t>
            </a:r>
            <a:endParaRPr b="1" sz="26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8" name="Google Shape;138;p22"/>
          <p:cNvSpPr txBox="1"/>
          <p:nvPr/>
        </p:nvSpPr>
        <p:spPr>
          <a:xfrm>
            <a:off x="1161250" y="1165930"/>
            <a:ext cx="3000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BBF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Tablas de ISR</a:t>
            </a:r>
            <a:endParaRPr b="1" sz="1700">
              <a:solidFill>
                <a:srgbClr val="FBBF3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9" name="Google Shape;139;p22"/>
          <p:cNvSpPr/>
          <p:nvPr/>
        </p:nvSpPr>
        <p:spPr>
          <a:xfrm>
            <a:off x="1161250" y="1071900"/>
            <a:ext cx="984900" cy="77400"/>
          </a:xfrm>
          <a:prstGeom prst="rect">
            <a:avLst/>
          </a:prstGeom>
          <a:solidFill>
            <a:srgbClr val="FBBF3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0" name="Google Shape;14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0225" y="4577600"/>
            <a:ext cx="736575" cy="28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2"/>
          <p:cNvSpPr txBox="1"/>
          <p:nvPr/>
        </p:nvSpPr>
        <p:spPr>
          <a:xfrm>
            <a:off x="5700725" y="204000"/>
            <a:ext cx="3151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Presentación del módulo: </a:t>
            </a:r>
            <a:r>
              <a:rPr lang="en" sz="9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Nómina</a:t>
            </a:r>
            <a:endParaRPr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42" name="Google Shape;142;p22"/>
          <p:cNvSpPr txBox="1"/>
          <p:nvPr/>
        </p:nvSpPr>
        <p:spPr>
          <a:xfrm>
            <a:off x="1161250" y="1583144"/>
            <a:ext cx="29520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Como bien sabes, </a:t>
            </a:r>
            <a:r>
              <a:rPr b="1"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Buk</a:t>
            </a: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ahora te permite gestionar colaboradores con distintas </a:t>
            </a:r>
            <a:r>
              <a:rPr b="1"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periodicidades de pago</a:t>
            </a: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como </a:t>
            </a:r>
            <a:r>
              <a:rPr b="1"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semanal</a:t>
            </a: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b="1"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quincenal</a:t>
            </a: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y </a:t>
            </a:r>
            <a:r>
              <a:rPr b="1"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mensual</a:t>
            </a: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b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Esto significa que el sistema está configurado con las </a:t>
            </a:r>
            <a:r>
              <a:rPr b="1"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tablas de ISR específicas</a:t>
            </a: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para cada tipo de periodicidad, asegurando una gestión eficiente y precisa de los cálculos.</a:t>
            </a:r>
            <a:endParaRPr sz="1200">
              <a:solidFill>
                <a:srgbClr val="314F9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  <a:buSzPts val="1200"/>
              <a:buFont typeface="Source Sans Pro"/>
              <a:buChar char="●"/>
            </a:pPr>
            <a:r>
              <a:rPr b="1" lang="en" sz="120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Recuerda</a:t>
            </a:r>
            <a:r>
              <a:rPr lang="en" sz="120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</a:t>
            </a: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Cada periodicidad tiene sus propias tablas de ISR, y </a:t>
            </a:r>
            <a:r>
              <a:rPr b="1"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 hay alguna reforma o cambio en estos apartados</a:t>
            </a: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nuestro equipo se encargará de </a:t>
            </a:r>
            <a:r>
              <a:rPr b="1"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actualizarlos</a:t>
            </a: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para mantener todo al día.</a:t>
            </a:r>
            <a:endParaRPr sz="1100">
              <a:solidFill>
                <a:srgbClr val="314F9D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43" name="Google Shape;14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86725" y="1148100"/>
            <a:ext cx="2576750" cy="298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51670" y="1583139"/>
            <a:ext cx="2576750" cy="2935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35899" y="2053250"/>
            <a:ext cx="2612149" cy="298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3"/>
          <p:cNvSpPr/>
          <p:nvPr/>
        </p:nvSpPr>
        <p:spPr>
          <a:xfrm>
            <a:off x="-19775" y="-29675"/>
            <a:ext cx="5934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3"/>
          <p:cNvSpPr txBox="1"/>
          <p:nvPr/>
        </p:nvSpPr>
        <p:spPr>
          <a:xfrm>
            <a:off x="1153400" y="563100"/>
            <a:ext cx="5010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rgbClr val="FBBF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Calculo ISR</a:t>
            </a:r>
            <a:endParaRPr b="1" sz="33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52" name="Google Shape;15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0225" y="4577600"/>
            <a:ext cx="736575" cy="28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3"/>
          <p:cNvSpPr txBox="1"/>
          <p:nvPr/>
        </p:nvSpPr>
        <p:spPr>
          <a:xfrm>
            <a:off x="5700725" y="204000"/>
            <a:ext cx="3151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Presentación del módulo: </a:t>
            </a:r>
            <a:r>
              <a:rPr lang="en" sz="9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Nómina</a:t>
            </a:r>
            <a:endParaRPr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54" name="Google Shape;15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3688" y="1321500"/>
            <a:ext cx="2057246" cy="2877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83062" y="1197755"/>
            <a:ext cx="3875582" cy="31048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/>
          <p:nvPr/>
        </p:nvSpPr>
        <p:spPr>
          <a:xfrm>
            <a:off x="-19775" y="-29675"/>
            <a:ext cx="5934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4"/>
          <p:cNvSpPr txBox="1"/>
          <p:nvPr/>
        </p:nvSpPr>
        <p:spPr>
          <a:xfrm>
            <a:off x="1161250" y="258300"/>
            <a:ext cx="34449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Ajuste Mensual</a:t>
            </a:r>
            <a:endParaRPr b="1" sz="26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2" name="Google Shape;162;p24"/>
          <p:cNvSpPr txBox="1"/>
          <p:nvPr/>
        </p:nvSpPr>
        <p:spPr>
          <a:xfrm>
            <a:off x="1104900" y="939325"/>
            <a:ext cx="3512100" cy="40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 </a:t>
            </a:r>
            <a:r>
              <a:rPr b="1"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ajuste mensual</a:t>
            </a: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es el proceso que se realiza para corregir los cálculos de la nómina, como impuestos y deducciones, al final de cada mes.</a:t>
            </a:r>
            <a:endParaRPr sz="1200">
              <a:solidFill>
                <a:srgbClr val="314F9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Existen </a:t>
            </a:r>
            <a:r>
              <a:rPr b="1"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dos tipos de ajuste mensual</a:t>
            </a: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</a:t>
            </a:r>
            <a:endParaRPr sz="1200">
              <a:solidFill>
                <a:srgbClr val="314F9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  <a:buSzPts val="1200"/>
              <a:buAutoNum type="arabicPeriod"/>
            </a:pPr>
            <a:r>
              <a:rPr b="1" lang="en" sz="120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Ajuste Mensual Básico</a:t>
            </a:r>
            <a:br>
              <a:rPr b="1"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Se usa cuando los ingresos de los empleados cambian durante el mes. Se calcula un ajuste al final de cada quincena para que se apliquen las tablas correctas de impuestos.</a:t>
            </a:r>
            <a:b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endParaRPr sz="1200">
              <a:solidFill>
                <a:srgbClr val="314F9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200"/>
              <a:buAutoNum type="arabicPeriod"/>
            </a:pPr>
            <a:r>
              <a:rPr b="1" lang="en" sz="1200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Ajuste Mensual Proyectado</a:t>
            </a:r>
            <a:br>
              <a:rPr b="1"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Se usa cuando se calcula el salario mensual a partir de una quincena. Se toma el ingreso de la primera quincena, se multiplica por dos para estimar el total mensual y luego se ajusta en la segunda quincena.</a:t>
            </a:r>
            <a:endParaRPr sz="1100">
              <a:solidFill>
                <a:srgbClr val="314F9D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3" name="Google Shape;163;p24"/>
          <p:cNvSpPr/>
          <p:nvPr/>
        </p:nvSpPr>
        <p:spPr>
          <a:xfrm>
            <a:off x="1161250" y="767100"/>
            <a:ext cx="984900" cy="77400"/>
          </a:xfrm>
          <a:prstGeom prst="rect">
            <a:avLst/>
          </a:prstGeom>
          <a:solidFill>
            <a:srgbClr val="FBBF3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4" name="Google Shape;16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0225" y="4577600"/>
            <a:ext cx="736575" cy="28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4"/>
          <p:cNvSpPr txBox="1"/>
          <p:nvPr/>
        </p:nvSpPr>
        <p:spPr>
          <a:xfrm>
            <a:off x="5700725" y="204000"/>
            <a:ext cx="3151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Presentación del módulo: </a:t>
            </a:r>
            <a:r>
              <a:rPr lang="en" sz="9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Nómina</a:t>
            </a:r>
            <a:endParaRPr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66" name="Google Shape;16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2000" y="2017650"/>
            <a:ext cx="3648075" cy="180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5"/>
          <p:cNvSpPr txBox="1"/>
          <p:nvPr/>
        </p:nvSpPr>
        <p:spPr>
          <a:xfrm>
            <a:off x="938125" y="1767125"/>
            <a:ext cx="7413300" cy="15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03.</a:t>
            </a:r>
            <a:endParaRPr sz="3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Apartado Detalle y Aportes: ¿Qué Información Puedes Encontrar?</a:t>
            </a:r>
            <a:endParaRPr sz="38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72" name="Google Shape;17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0225" y="4577600"/>
            <a:ext cx="736575" cy="28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/>
          <p:nvPr/>
        </p:nvSpPr>
        <p:spPr>
          <a:xfrm>
            <a:off x="-19775" y="-29675"/>
            <a:ext cx="5934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6"/>
          <p:cNvSpPr txBox="1"/>
          <p:nvPr/>
        </p:nvSpPr>
        <p:spPr>
          <a:xfrm>
            <a:off x="1161250" y="563100"/>
            <a:ext cx="7742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Información Extra</a:t>
            </a:r>
            <a:endParaRPr b="1" sz="26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79" name="Google Shape;17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0225" y="4577609"/>
            <a:ext cx="685726" cy="289091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6"/>
          <p:cNvSpPr/>
          <p:nvPr/>
        </p:nvSpPr>
        <p:spPr>
          <a:xfrm>
            <a:off x="1161250" y="1071900"/>
            <a:ext cx="984900" cy="77400"/>
          </a:xfrm>
          <a:prstGeom prst="rect">
            <a:avLst/>
          </a:prstGeom>
          <a:solidFill>
            <a:srgbClr val="FBBF3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6"/>
          <p:cNvSpPr txBox="1"/>
          <p:nvPr/>
        </p:nvSpPr>
        <p:spPr>
          <a:xfrm>
            <a:off x="1140200" y="1287750"/>
            <a:ext cx="7448700" cy="36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BBF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Detalles aportes y otros</a:t>
            </a:r>
            <a:endParaRPr b="1">
              <a:solidFill>
                <a:srgbClr val="FBBF3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 apartado </a:t>
            </a:r>
            <a:r>
              <a:rPr b="1"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Detalles y Aportes</a:t>
            </a: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te brinda acceso a información interna crucial que, aunque no aparece directamente en el recibo de nómina de los colaboradores, juega un papel fundamental en la validación y precisión de los cálculos. ¡Asegúrate de revisar esta sección para un mejor control y gestión de la nómina! ✅</a:t>
            </a:r>
            <a:endParaRPr sz="1300">
              <a:solidFill>
                <a:srgbClr val="314F9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Beneficios de este apartado</a:t>
            </a:r>
            <a:r>
              <a:rPr b="1" lang="en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</a:t>
            </a:r>
            <a:endParaRPr b="1">
              <a:solidFill>
                <a:srgbClr val="FFC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14F9D"/>
              </a:buClr>
              <a:buSzPts val="1200"/>
              <a:buChar char="●"/>
            </a:pP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Seguimiento de bases gravables</a:t>
            </a:r>
            <a:endParaRPr sz="1200">
              <a:solidFill>
                <a:srgbClr val="314F9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4F9D"/>
              </a:buClr>
              <a:buSzPts val="1200"/>
              <a:buFont typeface="Source Sans Pro"/>
              <a:buChar char="●"/>
            </a:pP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Validación</a:t>
            </a: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 aportes patronales o ramales del IMSS</a:t>
            </a:r>
            <a:endParaRPr sz="1200">
              <a:solidFill>
                <a:srgbClr val="314F9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4F9D"/>
              </a:buClr>
              <a:buSzPts val="1200"/>
              <a:buFont typeface="Source Sans Pro"/>
              <a:buChar char="●"/>
            </a:pP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Revisión</a:t>
            </a: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 provisiones</a:t>
            </a:r>
            <a:endParaRPr sz="1200">
              <a:solidFill>
                <a:srgbClr val="314F9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Puntos a tomar en cuenta</a:t>
            </a:r>
            <a:endParaRPr b="1">
              <a:solidFill>
                <a:srgbClr val="314F9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14F9D"/>
              </a:buClr>
              <a:buSzPts val="1200"/>
              <a:buChar char="●"/>
            </a:pP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Esta </a:t>
            </a: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revisión</a:t>
            </a: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es de manera personal es decir por colaborador</a:t>
            </a:r>
            <a:endParaRPr sz="1200">
              <a:solidFill>
                <a:srgbClr val="314F9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4F9D"/>
              </a:buClr>
              <a:buSzPts val="1200"/>
              <a:buChar char="●"/>
            </a:pP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Los datos visualizados no pueden ser modificados</a:t>
            </a:r>
            <a:endParaRPr sz="1200">
              <a:solidFill>
                <a:srgbClr val="314F9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4F9D"/>
              </a:buClr>
              <a:buSzPts val="1200"/>
              <a:buChar char="●"/>
            </a:pP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Los apartados mostrados se visualizan </a:t>
            </a: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según</a:t>
            </a: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nuestras configuraciones (subsidio y Ajuste)</a:t>
            </a:r>
            <a:endParaRPr>
              <a:solidFill>
                <a:srgbClr val="314F9D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7"/>
          <p:cNvSpPr/>
          <p:nvPr/>
        </p:nvSpPr>
        <p:spPr>
          <a:xfrm>
            <a:off x="-19775" y="-29675"/>
            <a:ext cx="5934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7"/>
          <p:cNvSpPr txBox="1"/>
          <p:nvPr/>
        </p:nvSpPr>
        <p:spPr>
          <a:xfrm>
            <a:off x="1161250" y="334500"/>
            <a:ext cx="7742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Información Extra</a:t>
            </a:r>
            <a:endParaRPr b="1" sz="26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88" name="Google Shape;18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0225" y="4577609"/>
            <a:ext cx="685726" cy="289091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7"/>
          <p:cNvSpPr/>
          <p:nvPr/>
        </p:nvSpPr>
        <p:spPr>
          <a:xfrm>
            <a:off x="1237450" y="843300"/>
            <a:ext cx="984900" cy="77400"/>
          </a:xfrm>
          <a:prstGeom prst="rect">
            <a:avLst/>
          </a:prstGeom>
          <a:solidFill>
            <a:srgbClr val="FBBF3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0" name="Google Shape;19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9777" y="995702"/>
            <a:ext cx="1849675" cy="4073999"/>
          </a:xfrm>
          <a:prstGeom prst="rect">
            <a:avLst/>
          </a:prstGeom>
          <a:noFill/>
          <a:ln cap="flat" cmpd="sng" w="9525">
            <a:solidFill>
              <a:srgbClr val="314F9D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91" name="Google Shape;191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70450" y="1339251"/>
            <a:ext cx="5305125" cy="2280800"/>
          </a:xfrm>
          <a:prstGeom prst="rect">
            <a:avLst/>
          </a:prstGeom>
          <a:noFill/>
          <a:ln cap="flat" cmpd="sng" w="9525">
            <a:solidFill>
              <a:srgbClr val="314F9D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92" name="Google Shape;192;p27"/>
          <p:cNvSpPr txBox="1"/>
          <p:nvPr/>
        </p:nvSpPr>
        <p:spPr>
          <a:xfrm>
            <a:off x="3592950" y="3789700"/>
            <a:ext cx="4959600" cy="4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Apartado Detalles aportes y Otros disponible en cada recibo.</a:t>
            </a:r>
            <a:endParaRPr b="1">
              <a:solidFill>
                <a:srgbClr val="314F9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8"/>
          <p:cNvSpPr/>
          <p:nvPr/>
        </p:nvSpPr>
        <p:spPr>
          <a:xfrm>
            <a:off x="-19775" y="-29675"/>
            <a:ext cx="5934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8"/>
          <p:cNvSpPr txBox="1"/>
          <p:nvPr/>
        </p:nvSpPr>
        <p:spPr>
          <a:xfrm>
            <a:off x="1183550" y="486900"/>
            <a:ext cx="7742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b="1" lang="en" sz="2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Más Reportes, Más Control</a:t>
            </a:r>
            <a:endParaRPr b="1" sz="3700">
              <a:solidFill>
                <a:srgbClr val="314F9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99" name="Google Shape;19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0225" y="4577609"/>
            <a:ext cx="685726" cy="289091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8"/>
          <p:cNvSpPr/>
          <p:nvPr/>
        </p:nvSpPr>
        <p:spPr>
          <a:xfrm>
            <a:off x="1161250" y="1071900"/>
            <a:ext cx="984900" cy="77400"/>
          </a:xfrm>
          <a:prstGeom prst="rect">
            <a:avLst/>
          </a:prstGeom>
          <a:solidFill>
            <a:srgbClr val="FBBF3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8"/>
          <p:cNvSpPr txBox="1"/>
          <p:nvPr/>
        </p:nvSpPr>
        <p:spPr>
          <a:xfrm>
            <a:off x="1140200" y="1287750"/>
            <a:ext cx="7448700" cy="3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BBF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Reportes de Nomina</a:t>
            </a:r>
            <a:endParaRPr b="1">
              <a:solidFill>
                <a:srgbClr val="FBBF3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 necesitas aún más información, </a:t>
            </a:r>
            <a:r>
              <a:rPr b="1"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Buk te ofrece reportes adicionales</a:t>
            </a: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que puedes crear y gestionar según tus necesidades. Desde datos detallados de tu nómina hasta informes personalizados, aquí tienes una lista de opciones disponibles para optimizar tu gestión. ✅</a:t>
            </a:r>
            <a:endParaRPr>
              <a:solidFill>
                <a:srgbClr val="314F9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b="1"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Reportes clave:</a:t>
            </a:r>
            <a:br>
              <a:rPr b="1"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✔️ Exentos y gravados</a:t>
            </a:r>
            <a:b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✔️ ISN (Base Gravable e Impuesto)</a:t>
            </a:r>
            <a:b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✔️ Ramales del Seguro Social</a:t>
            </a:r>
            <a:b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✔️ Variables de liquidación e indemnización</a:t>
            </a:r>
            <a:b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✔️ Información de PTU</a:t>
            </a:r>
            <a:b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✔️ Nómina detallada: ausencias, días laborados, permisos, vacaciones y saldos, incluyendo datos monetarios</a:t>
            </a:r>
            <a:endParaRPr sz="1200">
              <a:solidFill>
                <a:srgbClr val="314F9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🔍 </a:t>
            </a:r>
            <a:r>
              <a:rPr b="1"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Toma decisiones informadas y optimiza la administración de tu equipo con reportes a tu medida.</a:t>
            </a: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🚀</a:t>
            </a:r>
            <a:endParaRPr sz="1200">
              <a:solidFill>
                <a:srgbClr val="314F9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>
              <a:solidFill>
                <a:srgbClr val="FFC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02" name="Google Shape;20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5950" y="2540724"/>
            <a:ext cx="215500" cy="21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37790" y="553843"/>
            <a:ext cx="389310" cy="389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9"/>
          <p:cNvSpPr/>
          <p:nvPr/>
        </p:nvSpPr>
        <p:spPr>
          <a:xfrm>
            <a:off x="-19775" y="-29675"/>
            <a:ext cx="5934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9"/>
          <p:cNvSpPr txBox="1"/>
          <p:nvPr/>
        </p:nvSpPr>
        <p:spPr>
          <a:xfrm>
            <a:off x="1161250" y="334500"/>
            <a:ext cx="7742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Creación de Reportes</a:t>
            </a:r>
            <a:endParaRPr b="1" sz="26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10" name="Google Shape;21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0225" y="4577609"/>
            <a:ext cx="685726" cy="289091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9"/>
          <p:cNvSpPr/>
          <p:nvPr/>
        </p:nvSpPr>
        <p:spPr>
          <a:xfrm>
            <a:off x="1237450" y="843300"/>
            <a:ext cx="984900" cy="77400"/>
          </a:xfrm>
          <a:prstGeom prst="rect">
            <a:avLst/>
          </a:prstGeom>
          <a:solidFill>
            <a:srgbClr val="FBBF3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2" name="Google Shape;212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1588" y="1103974"/>
            <a:ext cx="7341727" cy="2965301"/>
          </a:xfrm>
          <a:prstGeom prst="rect">
            <a:avLst/>
          </a:prstGeom>
          <a:noFill/>
          <a:ln cap="flat" cmpd="sng" w="9525">
            <a:solidFill>
              <a:srgbClr val="314F9D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13" name="Google Shape;213;p29"/>
          <p:cNvSpPr txBox="1"/>
          <p:nvPr/>
        </p:nvSpPr>
        <p:spPr>
          <a:xfrm>
            <a:off x="1531100" y="4153750"/>
            <a:ext cx="6943500" cy="2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Todos los reportes pueden ser armados desde los distintos tipos de </a:t>
            </a: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parámetros</a:t>
            </a: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disponibles recuerda que puedes “acumular” la </a:t>
            </a: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información</a:t>
            </a: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por ejemplo por colaborador.</a:t>
            </a:r>
            <a:endParaRPr sz="1200">
              <a:solidFill>
                <a:srgbClr val="314F9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0"/>
          <p:cNvSpPr txBox="1"/>
          <p:nvPr/>
        </p:nvSpPr>
        <p:spPr>
          <a:xfrm>
            <a:off x="4569000" y="1710375"/>
            <a:ext cx="38454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“El conocimiento es poder, pero el aprendizaje continuo es la clave para el éxito.”</a:t>
            </a:r>
            <a:endParaRPr sz="30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19" name="Google Shape;219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0225" y="4577600"/>
            <a:ext cx="736575" cy="2891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0"/>
          <p:cNvSpPr/>
          <p:nvPr/>
        </p:nvSpPr>
        <p:spPr>
          <a:xfrm>
            <a:off x="979625" y="1135725"/>
            <a:ext cx="3181200" cy="3181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1" name="Google Shape;221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0463" y="0"/>
            <a:ext cx="3339525" cy="4221824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0"/>
          <p:cNvSpPr txBox="1"/>
          <p:nvPr/>
        </p:nvSpPr>
        <p:spPr>
          <a:xfrm>
            <a:off x="5700725" y="204000"/>
            <a:ext cx="3151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Presentación del módulo: </a:t>
            </a:r>
            <a:r>
              <a:rPr lang="en" sz="9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Nómina</a:t>
            </a:r>
            <a:endParaRPr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7706" y="4346750"/>
            <a:ext cx="1663489" cy="46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73663" y="1953287"/>
            <a:ext cx="4996675" cy="81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861925" y="1484100"/>
            <a:ext cx="4472100" cy="7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Bienvenidos</a:t>
            </a:r>
            <a:endParaRPr sz="48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0225" y="4577609"/>
            <a:ext cx="685726" cy="289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 title="celebrar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93225" y="1800325"/>
            <a:ext cx="2791005" cy="195509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890075" y="2259900"/>
            <a:ext cx="54531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 objetivo de este espacio es ayudarte a comprender mejor cómo funciona tu nómina, qué factores influyen en su cálculo y dónde puedes encontrar toda la información necesaria para su validación.</a:t>
            </a:r>
            <a:endParaRPr sz="16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/>
        </p:nvSpPr>
        <p:spPr>
          <a:xfrm>
            <a:off x="1052575" y="716700"/>
            <a:ext cx="1999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Contenido</a:t>
            </a:r>
            <a:endParaRPr b="1" sz="26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0225" y="4577600"/>
            <a:ext cx="736575" cy="2891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/>
          <p:nvPr/>
        </p:nvSpPr>
        <p:spPr>
          <a:xfrm>
            <a:off x="1161250" y="1224300"/>
            <a:ext cx="984900" cy="77400"/>
          </a:xfrm>
          <a:prstGeom prst="rect">
            <a:avLst/>
          </a:prstGeom>
          <a:solidFill>
            <a:srgbClr val="FBBF3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5"/>
          <p:cNvSpPr/>
          <p:nvPr/>
        </p:nvSpPr>
        <p:spPr>
          <a:xfrm>
            <a:off x="-19775" y="-29675"/>
            <a:ext cx="5934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5"/>
          <p:cNvSpPr txBox="1"/>
          <p:nvPr/>
        </p:nvSpPr>
        <p:spPr>
          <a:xfrm>
            <a:off x="5624525" y="280200"/>
            <a:ext cx="3151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Presentación del módulo: </a:t>
            </a:r>
            <a:r>
              <a:rPr lang="en" sz="9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Nómina</a:t>
            </a:r>
            <a:endParaRPr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1135831" y="2044575"/>
            <a:ext cx="45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BBF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01.</a:t>
            </a:r>
            <a:endParaRPr b="1">
              <a:solidFill>
                <a:srgbClr val="FBBF3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1696427" y="2044575"/>
            <a:ext cx="5923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Cálculo del SBC en BUK: Factores Clave y su Impacto</a:t>
            </a:r>
            <a:endParaRPr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1135831" y="2508548"/>
            <a:ext cx="45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BBF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02.</a:t>
            </a:r>
            <a:endParaRPr b="1">
              <a:solidFill>
                <a:srgbClr val="FBBF3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1696425" y="2508550"/>
            <a:ext cx="5564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ISR en BUK: Cómo se Calcula y Qué es el Ajuste Mensual</a:t>
            </a:r>
            <a:endParaRPr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1135831" y="2972523"/>
            <a:ext cx="454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BBF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03.</a:t>
            </a:r>
            <a:endParaRPr b="1">
              <a:solidFill>
                <a:srgbClr val="FBBF3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1696425" y="2972525"/>
            <a:ext cx="5787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Apartado Detalle y Aportes: ¿Qué Información Puedes Encontrar?</a:t>
            </a:r>
            <a:endParaRPr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81" name="Google Shape;81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6774275" y="1951448"/>
            <a:ext cx="2068450" cy="151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/>
        </p:nvSpPr>
        <p:spPr>
          <a:xfrm>
            <a:off x="938125" y="1767125"/>
            <a:ext cx="7413300" cy="15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01.</a:t>
            </a:r>
            <a:endParaRPr sz="3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Cálculo del SBC en Buk: Factores Clave y su Impacto</a:t>
            </a:r>
            <a:endParaRPr sz="38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0225" y="4577600"/>
            <a:ext cx="736575" cy="28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/>
          <p:nvPr/>
        </p:nvSpPr>
        <p:spPr>
          <a:xfrm>
            <a:off x="-19775" y="-29675"/>
            <a:ext cx="5934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7"/>
          <p:cNvSpPr txBox="1"/>
          <p:nvPr/>
        </p:nvSpPr>
        <p:spPr>
          <a:xfrm>
            <a:off x="1161250" y="563100"/>
            <a:ext cx="7742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Importancia del SBC en tu nómina</a:t>
            </a:r>
            <a:endParaRPr b="1" sz="26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0225" y="4577609"/>
            <a:ext cx="685726" cy="28909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/>
          <p:nvPr/>
        </p:nvSpPr>
        <p:spPr>
          <a:xfrm>
            <a:off x="1161250" y="1071900"/>
            <a:ext cx="984900" cy="77400"/>
          </a:xfrm>
          <a:prstGeom prst="rect">
            <a:avLst/>
          </a:prstGeom>
          <a:solidFill>
            <a:srgbClr val="FBBF3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6" name="Google Shape;96;p17" title="caritas felices.png"/>
          <p:cNvPicPr preferRelativeResize="0"/>
          <p:nvPr/>
        </p:nvPicPr>
        <p:blipFill rotWithShape="1">
          <a:blip r:embed="rId4">
            <a:alphaModFix/>
          </a:blip>
          <a:srcRect b="0" l="0" r="41857" t="20204"/>
          <a:stretch/>
        </p:blipFill>
        <p:spPr>
          <a:xfrm>
            <a:off x="6245200" y="2063175"/>
            <a:ext cx="2405000" cy="18697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7"/>
          <p:cNvSpPr txBox="1"/>
          <p:nvPr/>
        </p:nvSpPr>
        <p:spPr>
          <a:xfrm>
            <a:off x="1161250" y="1279150"/>
            <a:ext cx="7448700" cy="31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2F48A7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El </a:t>
            </a:r>
            <a:r>
              <a:rPr b="1" lang="en" sz="1300">
                <a:solidFill>
                  <a:srgbClr val="2F48A7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SBC (Salario Base de Cotización)</a:t>
            </a:r>
            <a:r>
              <a:rPr lang="en" sz="1300">
                <a:solidFill>
                  <a:srgbClr val="2F48A7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 es fundamental en la nómina, ya que determina las aportaciones al IMSS, Infonavit y otras obligaciones de seguridad social. Su correcto cálculo impacta en prestaciones, retenciones y cumplimiento legal.</a:t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300">
                <a:solidFill>
                  <a:srgbClr val="FBBF3D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Impacto en la organización:</a:t>
            </a:r>
            <a:endParaRPr b="1" sz="1300">
              <a:solidFill>
                <a:srgbClr val="FBBF3D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2F48A7"/>
              </a:buClr>
              <a:buSzPts val="1300"/>
              <a:buFont typeface="Source Sans Pro"/>
              <a:buChar char="●"/>
            </a:pPr>
            <a:r>
              <a:rPr lang="en" sz="1300">
                <a:solidFill>
                  <a:srgbClr val="2F48A7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Pago de Impuestos (ISR)</a:t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2F48A7"/>
              </a:buClr>
              <a:buSzPts val="1300"/>
              <a:buFont typeface="Source Sans Pro"/>
              <a:buChar char="●"/>
            </a:pPr>
            <a:r>
              <a:rPr lang="en" sz="1300">
                <a:solidFill>
                  <a:srgbClr val="2F48A7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Aportaciones patronales y descuentos del IMSS.</a:t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2F48A7"/>
              </a:buClr>
              <a:buSzPts val="1300"/>
              <a:buFont typeface="Source Sans Pro"/>
              <a:buChar char="●"/>
            </a:pPr>
            <a:r>
              <a:rPr lang="en" sz="1300">
                <a:solidFill>
                  <a:srgbClr val="2F48A7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Presentación</a:t>
            </a:r>
            <a:r>
              <a:rPr lang="en" sz="1300">
                <a:solidFill>
                  <a:srgbClr val="2F48A7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 de Variabilidad Bimestral.</a:t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300">
                <a:solidFill>
                  <a:srgbClr val="FBBF3D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Consecuencias de un mal </a:t>
            </a:r>
            <a:r>
              <a:rPr b="1" lang="en" sz="1300">
                <a:solidFill>
                  <a:srgbClr val="FBBF3D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cálculo</a:t>
            </a:r>
            <a:r>
              <a:rPr b="1" lang="en" sz="1300">
                <a:solidFill>
                  <a:srgbClr val="FBBF3D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:</a:t>
            </a:r>
            <a:endParaRPr b="1" sz="1300">
              <a:solidFill>
                <a:srgbClr val="FBBF3D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2F48A7"/>
              </a:buClr>
              <a:buSzPts val="1300"/>
              <a:buFont typeface="Source Sans Pro"/>
              <a:buChar char="●"/>
            </a:pPr>
            <a:r>
              <a:rPr lang="en" sz="1300">
                <a:solidFill>
                  <a:srgbClr val="2F48A7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Multas por parte de las dependencias encargadas de recavar impuestos</a:t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2F48A7"/>
              </a:buClr>
              <a:buSzPts val="1300"/>
              <a:buFont typeface="Source Sans Pro"/>
              <a:buChar char="●"/>
            </a:pPr>
            <a:r>
              <a:rPr lang="en" sz="1300">
                <a:solidFill>
                  <a:srgbClr val="2F48A7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Descuentos incorrectos a colaboradores</a:t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2F48A7"/>
              </a:buClr>
              <a:buSzPts val="1300"/>
              <a:buFont typeface="Source Sans Pro"/>
              <a:buChar char="●"/>
            </a:pPr>
            <a:r>
              <a:rPr lang="en" sz="1300">
                <a:solidFill>
                  <a:srgbClr val="2F48A7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Mal Pago de </a:t>
            </a:r>
            <a:r>
              <a:rPr lang="en" sz="1300">
                <a:solidFill>
                  <a:srgbClr val="2F48A7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Liquidación</a:t>
            </a:r>
            <a:r>
              <a:rPr lang="en" sz="1300">
                <a:solidFill>
                  <a:srgbClr val="2F48A7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 o </a:t>
            </a:r>
            <a:r>
              <a:rPr lang="en" sz="1300">
                <a:solidFill>
                  <a:srgbClr val="2F48A7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Indemnización</a:t>
            </a:r>
            <a:r>
              <a:rPr lang="en" sz="1300">
                <a:solidFill>
                  <a:srgbClr val="2F48A7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/>
          <p:nvPr/>
        </p:nvSpPr>
        <p:spPr>
          <a:xfrm>
            <a:off x="-19775" y="-29675"/>
            <a:ext cx="5934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8"/>
          <p:cNvSpPr txBox="1"/>
          <p:nvPr/>
        </p:nvSpPr>
        <p:spPr>
          <a:xfrm>
            <a:off x="1161250" y="410700"/>
            <a:ext cx="7742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¿Cómo Calcula Buk mi SBC?</a:t>
            </a:r>
            <a:endParaRPr b="1" sz="26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0225" y="4577609"/>
            <a:ext cx="685726" cy="28909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/>
          <p:nvPr/>
        </p:nvSpPr>
        <p:spPr>
          <a:xfrm>
            <a:off x="1161250" y="919500"/>
            <a:ext cx="984900" cy="77400"/>
          </a:xfrm>
          <a:prstGeom prst="rect">
            <a:avLst/>
          </a:prstGeom>
          <a:solidFill>
            <a:srgbClr val="FBBF3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8"/>
          <p:cNvSpPr txBox="1"/>
          <p:nvPr/>
        </p:nvSpPr>
        <p:spPr>
          <a:xfrm>
            <a:off x="1161250" y="1050550"/>
            <a:ext cx="74487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Como sabemos, Buk calcula dos tipos de </a:t>
            </a:r>
            <a:r>
              <a:rPr b="1" lang="en" sz="13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SBC</a:t>
            </a:r>
            <a:r>
              <a:rPr lang="en" sz="13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fijo y variable. Esto permite obtener un </a:t>
            </a:r>
            <a:r>
              <a:rPr b="1" lang="en" sz="13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tercer SBC</a:t>
            </a:r>
            <a:r>
              <a:rPr lang="en" sz="13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necesario para realizar los cálculos correspondientes.</a:t>
            </a:r>
            <a:endParaRPr sz="1500">
              <a:solidFill>
                <a:srgbClr val="314F9D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300">
                <a:solidFill>
                  <a:srgbClr val="FBBF3D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Cálculo SBC Fijo</a:t>
            </a:r>
            <a:endParaRPr b="1" sz="1300">
              <a:solidFill>
                <a:srgbClr val="FBBF3D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300">
                <a:solidFill>
                  <a:srgbClr val="2F48A7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Este Cálculo requiere dos apartados, tu sueldo diario multiplicado por el factor de actualización.</a:t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2F48A7"/>
              </a:buClr>
              <a:buSzPts val="1300"/>
              <a:buFont typeface="Source Sans Pro"/>
              <a:buChar char="●"/>
            </a:pPr>
            <a:r>
              <a:rPr lang="en" sz="1300">
                <a:solidFill>
                  <a:srgbClr val="2F48A7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Sueldo diario = Sueldo Mensual / 30 </a:t>
            </a:r>
            <a:r>
              <a:rPr lang="en" sz="1300">
                <a:solidFill>
                  <a:srgbClr val="2F48A7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días</a:t>
            </a:r>
            <a:r>
              <a:rPr lang="en" sz="1300">
                <a:solidFill>
                  <a:srgbClr val="2F48A7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2F48A7"/>
              </a:buClr>
              <a:buSzPts val="1300"/>
              <a:buFont typeface="Source Sans Pro"/>
              <a:buChar char="●"/>
            </a:pPr>
            <a:r>
              <a:rPr lang="en" sz="1300">
                <a:solidFill>
                  <a:srgbClr val="2F48A7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Factor de </a:t>
            </a:r>
            <a:r>
              <a:rPr lang="en" sz="1300">
                <a:solidFill>
                  <a:srgbClr val="2F48A7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Actualización</a:t>
            </a:r>
            <a:r>
              <a:rPr lang="en" sz="1300">
                <a:solidFill>
                  <a:srgbClr val="2F48A7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= 1+ (</a:t>
            </a:r>
            <a:r>
              <a:rPr lang="en" sz="1300">
                <a:solidFill>
                  <a:srgbClr val="2F48A7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Días</a:t>
            </a:r>
            <a:r>
              <a:rPr lang="en" sz="1300">
                <a:solidFill>
                  <a:srgbClr val="2F48A7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 de aguinaldo/365)+(</a:t>
            </a:r>
            <a:r>
              <a:rPr lang="en" sz="1300">
                <a:solidFill>
                  <a:srgbClr val="2F48A7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Días</a:t>
            </a:r>
            <a:r>
              <a:rPr lang="en" sz="1300">
                <a:solidFill>
                  <a:srgbClr val="2F48A7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 de vacaciones* Prima Vac./365)</a:t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300">
                <a:solidFill>
                  <a:srgbClr val="FBBF3D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Cálculo SBC Variable</a:t>
            </a:r>
            <a:endParaRPr b="1" sz="1300">
              <a:solidFill>
                <a:srgbClr val="FBBF3D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2F48A7"/>
              </a:buClr>
              <a:buSzPts val="1300"/>
              <a:buFont typeface="Source Sans Pro"/>
              <a:buChar char="●"/>
            </a:pPr>
            <a:r>
              <a:rPr lang="en" sz="1300">
                <a:solidFill>
                  <a:srgbClr val="2F48A7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Base gravable Ingresos percibidos durante el Bimestre</a:t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2F48A7"/>
              </a:buClr>
              <a:buSzPts val="1300"/>
              <a:buFont typeface="Source Sans Pro"/>
              <a:buChar char="●"/>
            </a:pPr>
            <a:r>
              <a:rPr lang="en" sz="1300">
                <a:solidFill>
                  <a:srgbClr val="2F48A7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Días</a:t>
            </a:r>
            <a:r>
              <a:rPr lang="en" sz="1300">
                <a:solidFill>
                  <a:srgbClr val="2F48A7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 Laborados efectivamente</a:t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2F48A7"/>
              </a:buClr>
              <a:buSzPts val="1300"/>
              <a:buFont typeface="Source Sans Pro"/>
              <a:buChar char="●"/>
            </a:pPr>
            <a:r>
              <a:rPr lang="en" sz="1300">
                <a:solidFill>
                  <a:srgbClr val="2F48A7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SBC Variable = Ingresos Gravados del Bimestre/</a:t>
            </a:r>
            <a:r>
              <a:rPr lang="en" sz="1300">
                <a:solidFill>
                  <a:srgbClr val="2F48A7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Días</a:t>
            </a:r>
            <a:r>
              <a:rPr lang="en" sz="1300">
                <a:solidFill>
                  <a:srgbClr val="2F48A7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 laborados</a:t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F48A7"/>
                </a:solidFill>
                <a:highlight>
                  <a:schemeClr val="lt1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La suma de estos dos conceptos nos entregan el SBC necesario.</a:t>
            </a:r>
            <a:endParaRPr sz="1300">
              <a:solidFill>
                <a:srgbClr val="2F48A7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/>
          <p:nvPr/>
        </p:nvSpPr>
        <p:spPr>
          <a:xfrm>
            <a:off x="-19775" y="-29675"/>
            <a:ext cx="5934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9"/>
          <p:cNvSpPr txBox="1"/>
          <p:nvPr/>
        </p:nvSpPr>
        <p:spPr>
          <a:xfrm>
            <a:off x="1161250" y="410700"/>
            <a:ext cx="77424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Política</a:t>
            </a:r>
            <a:r>
              <a:rPr b="1" lang="en" sz="2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 Vacaciones</a:t>
            </a:r>
            <a:endParaRPr b="1" sz="26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13" name="Google Shape;11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0225" y="4577609"/>
            <a:ext cx="685726" cy="28909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9"/>
          <p:cNvSpPr/>
          <p:nvPr/>
        </p:nvSpPr>
        <p:spPr>
          <a:xfrm>
            <a:off x="1161250" y="919500"/>
            <a:ext cx="984900" cy="77400"/>
          </a:xfrm>
          <a:prstGeom prst="rect">
            <a:avLst/>
          </a:prstGeom>
          <a:solidFill>
            <a:srgbClr val="FBBF3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Google Shape;11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46150" y="1119800"/>
            <a:ext cx="5368725" cy="31736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9"/>
          <p:cNvSpPr txBox="1"/>
          <p:nvPr/>
        </p:nvSpPr>
        <p:spPr>
          <a:xfrm>
            <a:off x="2138500" y="4207525"/>
            <a:ext cx="5368800" cy="4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 c</a:t>
            </a: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reación</a:t>
            </a: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 tu </a:t>
            </a: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política</a:t>
            </a: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 vacaciones es la base para el </a:t>
            </a: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cálculo</a:t>
            </a: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del SBC.</a:t>
            </a:r>
            <a:endParaRPr sz="1200">
              <a:solidFill>
                <a:srgbClr val="314F9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14F9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Nota:</a:t>
            </a: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Aun cuando dos </a:t>
            </a: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políticas</a:t>
            </a: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vivan en un mismo empleado solo una </a:t>
            </a: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será</a:t>
            </a: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la que deba calcular este apartado.</a:t>
            </a:r>
            <a:endParaRPr sz="1200">
              <a:solidFill>
                <a:srgbClr val="314F9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/>
          <p:nvPr/>
        </p:nvSpPr>
        <p:spPr>
          <a:xfrm>
            <a:off x="938125" y="1767125"/>
            <a:ext cx="7413300" cy="15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02.</a:t>
            </a:r>
            <a:endParaRPr sz="3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ISR en Buk: Cómo se Calcula y Qué es el Ajuste Mensual</a:t>
            </a:r>
            <a:endParaRPr sz="38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22" name="Google Shape;12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90225" y="4577600"/>
            <a:ext cx="736575" cy="28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/>
          <p:nvPr/>
        </p:nvSpPr>
        <p:spPr>
          <a:xfrm>
            <a:off x="-19775" y="-29675"/>
            <a:ext cx="593400" cy="5232600"/>
          </a:xfrm>
          <a:prstGeom prst="rect">
            <a:avLst/>
          </a:prstGeom>
          <a:solidFill>
            <a:srgbClr val="2F48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1"/>
          <p:cNvSpPr txBox="1"/>
          <p:nvPr/>
        </p:nvSpPr>
        <p:spPr>
          <a:xfrm>
            <a:off x="938125" y="405850"/>
            <a:ext cx="8272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2F48A7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¿Qué es el ISR y cómo calcular cuánto debo descontar?</a:t>
            </a:r>
            <a:endParaRPr b="1" sz="2600">
              <a:solidFill>
                <a:srgbClr val="2F48A7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29" name="Google Shape;12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0225" y="4577609"/>
            <a:ext cx="685726" cy="28909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1"/>
          <p:cNvSpPr/>
          <p:nvPr/>
        </p:nvSpPr>
        <p:spPr>
          <a:xfrm>
            <a:off x="938125" y="990850"/>
            <a:ext cx="984900" cy="77400"/>
          </a:xfrm>
          <a:prstGeom prst="rect">
            <a:avLst/>
          </a:prstGeom>
          <a:solidFill>
            <a:srgbClr val="FBBF3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1"/>
          <p:cNvSpPr txBox="1"/>
          <p:nvPr/>
        </p:nvSpPr>
        <p:spPr>
          <a:xfrm>
            <a:off x="1140200" y="1287750"/>
            <a:ext cx="7448700" cy="3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BBF3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Concepto breve del ISR</a:t>
            </a:r>
            <a:endParaRPr b="1">
              <a:solidFill>
                <a:srgbClr val="FBBF3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 </a:t>
            </a:r>
            <a:r>
              <a:rPr b="1"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Impuesto Sobre la Renta (ISR)</a:t>
            </a: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es un tributo que grava los ingresos de personas y empresas, calculado con base en su utilidad o salario percibido.</a:t>
            </a:r>
            <a:endParaRPr sz="1200">
              <a:solidFill>
                <a:srgbClr val="314F9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Impacto del ISR en una organización:</a:t>
            </a:r>
            <a:endParaRPr b="1">
              <a:solidFill>
                <a:srgbClr val="FFC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14F9D"/>
              </a:buClr>
              <a:buSzPts val="1200"/>
              <a:buChar char="●"/>
            </a:pPr>
            <a:r>
              <a:rPr b="1"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Cumplimiento legal:</a:t>
            </a: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Garantiza que la empresa opere dentro del marco fiscal establecido.</a:t>
            </a:r>
            <a:endParaRPr sz="1200">
              <a:solidFill>
                <a:srgbClr val="314F9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4F9D"/>
              </a:buClr>
              <a:buSzPts val="1200"/>
              <a:buChar char="●"/>
            </a:pPr>
            <a:r>
              <a:rPr b="1"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Flujo de caja:</a:t>
            </a: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Afecta la liquidez al ser una obligación fiscal periódica.</a:t>
            </a:r>
            <a:endParaRPr sz="1200">
              <a:solidFill>
                <a:srgbClr val="314F9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4F9D"/>
              </a:buClr>
              <a:buSzPts val="1200"/>
              <a:buChar char="●"/>
            </a:pPr>
            <a:r>
              <a:rPr b="1"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Retención y pago a empleados:</a:t>
            </a: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Influye en la nómina y la percepción salarial de los colaboradores.</a:t>
            </a:r>
            <a:endParaRPr sz="1200">
              <a:solidFill>
                <a:srgbClr val="314F9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C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Consecuencias de un mal cálculo del ISR:</a:t>
            </a:r>
            <a:endParaRPr b="1">
              <a:solidFill>
                <a:srgbClr val="314F9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14F9D"/>
              </a:buClr>
              <a:buSzPts val="1200"/>
              <a:buChar char="●"/>
            </a:pPr>
            <a:r>
              <a:rPr b="1"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Sanciones y multas</a:t>
            </a: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por incumplimiento fiscal.</a:t>
            </a:r>
            <a:endParaRPr sz="1200">
              <a:solidFill>
                <a:srgbClr val="314F9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4F9D"/>
              </a:buClr>
              <a:buSzPts val="1200"/>
              <a:buChar char="●"/>
            </a:pPr>
            <a:r>
              <a:rPr b="1"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Afectación en la confianza de los empleados</a:t>
            </a: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si los descuentos son incorrectos.</a:t>
            </a:r>
            <a:endParaRPr sz="1200">
              <a:solidFill>
                <a:srgbClr val="314F9D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4F9D"/>
              </a:buClr>
              <a:buSzPts val="1200"/>
              <a:buChar char="●"/>
            </a:pPr>
            <a:r>
              <a:rPr b="1"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Problemas financieros</a:t>
            </a:r>
            <a:r>
              <a:rPr lang="en" sz="1200">
                <a:solidFill>
                  <a:srgbClr val="314F9D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por pagos adicionales o recargos inesperados.</a:t>
            </a:r>
            <a:endParaRPr>
              <a:solidFill>
                <a:srgbClr val="314F9D"/>
              </a:solidFill>
              <a:highlight>
                <a:schemeClr val="lt1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