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Source Sans 3"/>
      <p:regular r:id="rId33"/>
      <p:bold r:id="rId34"/>
      <p:italic r:id="rId35"/>
      <p:boldItalic r:id="rId36"/>
    </p:embeddedFont>
    <p:embeddedFont>
      <p:font typeface="Source Sans 3 Black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SourceSans3-regular.fntdata"/><Relationship Id="rId32" Type="http://schemas.openxmlformats.org/officeDocument/2006/relationships/slide" Target="slides/slide27.xml"/><Relationship Id="rId35" Type="http://schemas.openxmlformats.org/officeDocument/2006/relationships/font" Target="fonts/SourceSans3-italic.fntdata"/><Relationship Id="rId34" Type="http://schemas.openxmlformats.org/officeDocument/2006/relationships/font" Target="fonts/SourceSans3-bold.fntdata"/><Relationship Id="rId37" Type="http://schemas.openxmlformats.org/officeDocument/2006/relationships/font" Target="fonts/SourceSans3Black-bold.fntdata"/><Relationship Id="rId36" Type="http://schemas.openxmlformats.org/officeDocument/2006/relationships/font" Target="fonts/SourceSans3-boldItalic.fntdata"/><Relationship Id="rId38" Type="http://schemas.openxmlformats.org/officeDocument/2006/relationships/font" Target="fonts/SourceSans3Black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f7a5c5b0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4f7a5c5b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41d920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41d920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7a3209b6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7a3209b6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40" Type="http://schemas.openxmlformats.org/officeDocument/2006/relationships/image" Target="../media/image73.png"/><Relationship Id="rId42" Type="http://schemas.openxmlformats.org/officeDocument/2006/relationships/image" Target="../media/image77.png"/><Relationship Id="rId41" Type="http://schemas.openxmlformats.org/officeDocument/2006/relationships/image" Target="../media/image78.png"/><Relationship Id="rId44" Type="http://schemas.openxmlformats.org/officeDocument/2006/relationships/image" Target="../media/image98.png"/><Relationship Id="rId43" Type="http://schemas.openxmlformats.org/officeDocument/2006/relationships/image" Target="../media/image41.png"/><Relationship Id="rId46" Type="http://schemas.openxmlformats.org/officeDocument/2006/relationships/image" Target="../media/image68.png"/><Relationship Id="rId4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Relationship Id="rId9" Type="http://schemas.openxmlformats.org/officeDocument/2006/relationships/image" Target="../media/image42.png"/><Relationship Id="rId48" Type="http://schemas.openxmlformats.org/officeDocument/2006/relationships/image" Target="../media/image76.png"/><Relationship Id="rId47" Type="http://schemas.openxmlformats.org/officeDocument/2006/relationships/image" Target="../media/image2.png"/><Relationship Id="rId49" Type="http://schemas.openxmlformats.org/officeDocument/2006/relationships/image" Target="../media/image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38.png"/><Relationship Id="rId31" Type="http://schemas.openxmlformats.org/officeDocument/2006/relationships/image" Target="../media/image66.png"/><Relationship Id="rId30" Type="http://schemas.openxmlformats.org/officeDocument/2006/relationships/image" Target="../media/image61.png"/><Relationship Id="rId33" Type="http://schemas.openxmlformats.org/officeDocument/2006/relationships/image" Target="../media/image63.png"/><Relationship Id="rId32" Type="http://schemas.openxmlformats.org/officeDocument/2006/relationships/image" Target="../media/image64.png"/><Relationship Id="rId35" Type="http://schemas.openxmlformats.org/officeDocument/2006/relationships/image" Target="../media/image65.png"/><Relationship Id="rId34" Type="http://schemas.openxmlformats.org/officeDocument/2006/relationships/image" Target="../media/image83.png"/><Relationship Id="rId37" Type="http://schemas.openxmlformats.org/officeDocument/2006/relationships/image" Target="../media/image80.png"/><Relationship Id="rId36" Type="http://schemas.openxmlformats.org/officeDocument/2006/relationships/image" Target="../media/image72.png"/><Relationship Id="rId39" Type="http://schemas.openxmlformats.org/officeDocument/2006/relationships/image" Target="../media/image74.png"/><Relationship Id="rId38" Type="http://schemas.openxmlformats.org/officeDocument/2006/relationships/image" Target="../media/image67.png"/><Relationship Id="rId20" Type="http://schemas.openxmlformats.org/officeDocument/2006/relationships/image" Target="../media/image29.png"/><Relationship Id="rId22" Type="http://schemas.openxmlformats.org/officeDocument/2006/relationships/image" Target="../media/image59.png"/><Relationship Id="rId21" Type="http://schemas.openxmlformats.org/officeDocument/2006/relationships/image" Target="../media/image52.png"/><Relationship Id="rId24" Type="http://schemas.openxmlformats.org/officeDocument/2006/relationships/image" Target="../media/image57.png"/><Relationship Id="rId23" Type="http://schemas.openxmlformats.org/officeDocument/2006/relationships/image" Target="../media/image62.png"/><Relationship Id="rId26" Type="http://schemas.openxmlformats.org/officeDocument/2006/relationships/image" Target="../media/image10.png"/><Relationship Id="rId25" Type="http://schemas.openxmlformats.org/officeDocument/2006/relationships/image" Target="../media/image55.png"/><Relationship Id="rId28" Type="http://schemas.openxmlformats.org/officeDocument/2006/relationships/image" Target="../media/image56.png"/><Relationship Id="rId27" Type="http://schemas.openxmlformats.org/officeDocument/2006/relationships/image" Target="../media/image58.png"/><Relationship Id="rId29" Type="http://schemas.openxmlformats.org/officeDocument/2006/relationships/image" Target="../media/image79.png"/><Relationship Id="rId51" Type="http://schemas.openxmlformats.org/officeDocument/2006/relationships/image" Target="../media/image82.png"/><Relationship Id="rId50" Type="http://schemas.openxmlformats.org/officeDocument/2006/relationships/image" Target="../media/image71.png"/><Relationship Id="rId53" Type="http://schemas.openxmlformats.org/officeDocument/2006/relationships/image" Target="../media/image12.png"/><Relationship Id="rId52" Type="http://schemas.openxmlformats.org/officeDocument/2006/relationships/image" Target="../media/image69.png"/><Relationship Id="rId11" Type="http://schemas.openxmlformats.org/officeDocument/2006/relationships/image" Target="../media/image43.png"/><Relationship Id="rId55" Type="http://schemas.openxmlformats.org/officeDocument/2006/relationships/image" Target="../media/image81.png"/><Relationship Id="rId10" Type="http://schemas.openxmlformats.org/officeDocument/2006/relationships/image" Target="../media/image44.png"/><Relationship Id="rId54" Type="http://schemas.openxmlformats.org/officeDocument/2006/relationships/image" Target="../media/image75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5" Type="http://schemas.openxmlformats.org/officeDocument/2006/relationships/image" Target="../media/image53.png"/><Relationship Id="rId14" Type="http://schemas.openxmlformats.org/officeDocument/2006/relationships/image" Target="../media/image48.png"/><Relationship Id="rId17" Type="http://schemas.openxmlformats.org/officeDocument/2006/relationships/image" Target="../media/image60.png"/><Relationship Id="rId16" Type="http://schemas.openxmlformats.org/officeDocument/2006/relationships/image" Target="../media/image45.png"/><Relationship Id="rId19" Type="http://schemas.openxmlformats.org/officeDocument/2006/relationships/image" Target="../media/image50.png"/><Relationship Id="rId18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89.png"/><Relationship Id="rId9" Type="http://schemas.openxmlformats.org/officeDocument/2006/relationships/image" Target="../media/image105.png"/><Relationship Id="rId5" Type="http://schemas.openxmlformats.org/officeDocument/2006/relationships/image" Target="../media/image92.png"/><Relationship Id="rId6" Type="http://schemas.openxmlformats.org/officeDocument/2006/relationships/image" Target="../media/image85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1" Type="http://schemas.openxmlformats.org/officeDocument/2006/relationships/image" Target="../media/image84.png"/><Relationship Id="rId10" Type="http://schemas.openxmlformats.org/officeDocument/2006/relationships/image" Target="../media/image106.png"/><Relationship Id="rId12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7.png"/><Relationship Id="rId5" Type="http://schemas.openxmlformats.org/officeDocument/2006/relationships/image" Target="../media/image88.png"/><Relationship Id="rId6" Type="http://schemas.openxmlformats.org/officeDocument/2006/relationships/image" Target="../media/image27.png"/><Relationship Id="rId7" Type="http://schemas.openxmlformats.org/officeDocument/2006/relationships/image" Target="../media/image90.png"/><Relationship Id="rId8" Type="http://schemas.openxmlformats.org/officeDocument/2006/relationships/image" Target="../media/image95.png"/><Relationship Id="rId11" Type="http://schemas.openxmlformats.org/officeDocument/2006/relationships/image" Target="../media/image107.png"/><Relationship Id="rId10" Type="http://schemas.openxmlformats.org/officeDocument/2006/relationships/image" Target="../media/image9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1.png"/><Relationship Id="rId4" Type="http://schemas.openxmlformats.org/officeDocument/2006/relationships/image" Target="../media/image102.jpg"/><Relationship Id="rId5" Type="http://schemas.openxmlformats.org/officeDocument/2006/relationships/image" Target="../media/image99.png"/><Relationship Id="rId6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0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94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Correos y Plantillas de Proceso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388850" y="381800"/>
            <a:ext cx="41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Tabla de Correos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75" y="1033525"/>
            <a:ext cx="7634600" cy="333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388850" y="381800"/>
            <a:ext cx="41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Tabla de Correos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496950" y="935925"/>
            <a:ext cx="8373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tabla no solo sirve para visualizar los correos disponibles, sino que también te permite decidir la visibilidad de cada uno, inactivar correos, filtrar la tabla agregando o eliminando apartados, y, por último, crear nuevos correos según tus necesidades.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125" y="2613825"/>
            <a:ext cx="18954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575" y="1789125"/>
            <a:ext cx="2223926" cy="30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75" y="2871000"/>
            <a:ext cx="2228850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667900" y="3809275"/>
            <a:ext cx="3443100" cy="1091100"/>
          </a:xfrm>
          <a:prstGeom prst="roundRect">
            <a:avLst>
              <a:gd fmla="val 4679" name="adj"/>
            </a:avLst>
          </a:prstGeom>
          <a:solidFill>
            <a:srgbClr val="2F4DAA"/>
          </a:solidFill>
          <a:ln>
            <a:noFill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27" y="292294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 title="warning_26a0-fe0f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866932" y="3899794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95" name="Google Shape;195;p24"/>
          <p:cNvSpPr txBox="1"/>
          <p:nvPr/>
        </p:nvSpPr>
        <p:spPr>
          <a:xfrm>
            <a:off x="428575" y="5556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Correo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295800" y="1165225"/>
            <a:ext cx="44001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Nombre interno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El nombre con el que tú, como administrador, identificarás este correo dentro del proceso.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Asunto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Será el título que verá el colaborador o destinatario al recibir el mensaje.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Destinatario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Persona que recibirá el correo; puede ser el nuevo colaborador u otra persona involucrada.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Archivos adjuntos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Puedes incluir documentos que complementen o formen parte de la tarea o proceso asociado.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Fecha de envío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Puedes programar el correo según la fecha de ingreso del colaborador.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(CC)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Tienes la opción de incluir a otros destinatarios en copia, según lo necesites.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769241" y="3899800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      </a:t>
            </a:r>
            <a:r>
              <a:rPr b="1" lang="en" sz="1100">
                <a:solidFill>
                  <a:schemeClr val="lt1"/>
                </a:solidFill>
              </a:rPr>
              <a:t>Nota clave:</a:t>
            </a:r>
            <a:endParaRPr b="1" sz="1100">
              <a:solidFill>
                <a:schemeClr val="lt1"/>
              </a:solidFill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i="1" lang="en" sz="1100">
                <a:solidFill>
                  <a:schemeClr val="lt1"/>
                </a:solidFill>
              </a:rPr>
              <a:t>Al poner en copia a alguien en un correo podría ser más de una persona, puede ser solo un supervisor del flujo.</a:t>
            </a:r>
            <a:endParaRPr b="1"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4500" y="496188"/>
            <a:ext cx="3914700" cy="294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2925" y="3617894"/>
            <a:ext cx="3914700" cy="900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428575" y="631825"/>
            <a:ext cx="57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Variable Cuerpo de Correo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350" y="1209087"/>
            <a:ext cx="5504365" cy="17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/>
        </p:nvSpPr>
        <p:spPr>
          <a:xfrm>
            <a:off x="428575" y="3819500"/>
            <a:ext cx="8017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igual que en otras secciones de Buk, este editor permite usar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variables dinámicas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que insertan automáticamente información personalizada según el receptor del correo.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Las variables disponibles pueden variar según el editor de texto utilizado.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098" y="1769025"/>
            <a:ext cx="2973401" cy="18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428575" y="250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Correos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3358082" y="3488644"/>
            <a:ext cx="2270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Entregar indicaciones antes del primer día.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“El lunes te esperamos a las 9:00 AM. Recuerda traer tu identificación y firmar los documentos adjuntos.”</a:t>
            </a:r>
            <a:endParaRPr i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6215582" y="3412444"/>
            <a:ext cx="22704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Dar cierre formal al proceso e invitar a evaluar la experiencia.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“Hemos finalizado tu onboarding. ¿Nos ayudas con una breve encuesta?”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6471358" y="2604915"/>
            <a:ext cx="1635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Cierre de onboarding</a:t>
            </a:r>
            <a:endParaRPr b="1" sz="2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541557" y="3412444"/>
            <a:ext cx="22704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Generar cercanía y dar una cálida recepción.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“¡Bienvenido/a a [Nombre de la empresa]! Estamos felices de que te unas a nuestro equipo.”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3613858" y="2604915"/>
            <a:ext cx="1635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Instrucciones previas al ingreso</a:t>
            </a:r>
            <a:endParaRPr b="1" sz="2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516775" y="679550"/>
            <a:ext cx="781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correos automáticos son clave para mantener informado y conectado al nuevo colaborador desde el primer momento.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797333" y="2604915"/>
            <a:ext cx="163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Correos de Bienvenida</a:t>
            </a:r>
            <a:endParaRPr b="1" sz="2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550" y="1389935"/>
            <a:ext cx="1116500" cy="11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2531" y="1391775"/>
            <a:ext cx="1116500" cy="1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025" y="1366263"/>
            <a:ext cx="1116500" cy="11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/>
        </p:nvSpPr>
        <p:spPr>
          <a:xfrm>
            <a:off x="4302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Plantillas Onboarding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4322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5" name="Google Shape;235;p27" title="Computador Portal Buk_Benefici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250" y="1464471"/>
            <a:ext cx="3883499" cy="250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199975" y="631825"/>
            <a:ext cx="441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📚 Plantilla de Procesos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447825" y="1240725"/>
            <a:ext cx="36789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fundamental entender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importancia de este paso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antes de comenzar con la configuración de una plantilla para tu proceso de onboarding. Esta plantilla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 todos los elementos previamente creados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como: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Correos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Plantillas de preingreso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 revisarán en la siguiente capacitación)</a:t>
            </a:r>
            <a:b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i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estructuraste correctamente cada componente, esta plantilla será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culminación de tu preparación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inicio del proceso de incorporación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nuevos colaboradores.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🔑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 clave: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Los procesos de onboarding pueden aplicarse tanto a colaboradores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nuevos (aún no creados en la plataforma)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como 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colaboradores ya existentes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125" y="1871725"/>
            <a:ext cx="4712474" cy="18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75" y="589344"/>
            <a:ext cx="8183400" cy="245073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728875" y="3081125"/>
            <a:ext cx="77526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inicial de la plantilla de procesos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primera configuración de nuestra plantilla requiere definir al responsable del proceso y asignar un nombre representativo, por ejemplo: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"Onboarding para ingresos"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"Onboarding para nuevos colaboradores"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Luego, es posible establecer las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subáreas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cargos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específicos en los que este proceso estará disponible. Si se definen, solo las personas que pertenezcan a esos cargos podrán utilizar esta plantilla de Onboarding.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no se completan los campos de subárea y cargo, la plantilla quedará disponible para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 las áreas y cargos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dentro de la organización.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2" name="Google Shape;2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436563"/>
            <a:ext cx="8693526" cy="306126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/>
        </p:nvSpPr>
        <p:spPr>
          <a:xfrm>
            <a:off x="1018750" y="3536650"/>
            <a:ext cx="69645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esta etapa podrás visualizar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desglose de tareas y correos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incluidos en el proceso de Onboarding, junto con su respectivo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responsable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plazo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prioridad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importante tener en cuenta que cualquier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realizada a una tarea o correo impactará también en los demás procesos que utilicen ese mismo elemento.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Además, tendrás la opción 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crear nuevas tareas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directamente desde tu proceso. Estas tareas serán automáticamente agregadas a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biblioteca de tareas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quedando disponibles para su uso en futuros procesos.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Onboarding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5755000" y="1831450"/>
            <a:ext cx="2704200" cy="18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 para colaboradores existentes: información laboral se completa automáticamente.</a:t>
            </a:r>
            <a:b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 para </a:t>
            </a: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 ingresos</a:t>
            </a: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datos deben ser ingresados manualmente por el administrador.</a:t>
            </a:r>
            <a:endParaRPr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00" y="1103325"/>
            <a:ext cx="5067975" cy="337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Estructura de Onboarding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804" y="2849898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Correos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Tareas, Correos y Procesos.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que hacer un correo?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 de Proceso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 de una buena estructura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50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Tabla de Correos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Correo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Variables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Correo en un Onboarding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404" y="1623925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 de Procesos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62350" y="1854375"/>
            <a:ext cx="30768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Tabla de Procesos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Plantilla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Construcción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Tareas y Correos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Ejercicio Onboarding Sencillo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Onboarding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5732775" y="1632288"/>
            <a:ext cx="2704200" cy="18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finalizar la selección de datos del colaborador: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pueden confirmar las tareas y correos incluidos en el proceso.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También es posible agregar o seleccionar tareas desde la biblioteca.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75" y="1383627"/>
            <a:ext cx="5304526" cy="263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44" name="Google Shape;344;p34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5" name="Google Shape;345;p34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6" name="Google Shape;346;p34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7" name="Google Shape;347;p34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8" name="Google Shape;348;p34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9" name="Google Shape;349;p34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0" name="Google Shape;350;p34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1" name="Google Shape;351;p34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2" name="Google Shape;352;p34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3" name="Google Shape;353;p34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4" name="Google Shape;354;p34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5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2" name="Google Shape;362;p35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3" name="Google Shape;363;p35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5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36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6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36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82" name="Google Shape;382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6" name="Google Shape;386;p36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88" name="Google Shape;388;p36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7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7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7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7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00" name="Google Shape;400;p37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1" name="Google Shape;401;p37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02" name="Google Shape;40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7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04" name="Google Shape;404;p37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38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13" name="Google Shape;413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9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p39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557125" y="7983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Onboarding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celebr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025" y="1952725"/>
            <a:ext cx="2791005" cy="19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966275" y="1574100"/>
            <a:ext cx="54531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esta sesión aprenderás a: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Identificar los tipos de correos que puedes usar durante tus procesos de onboarding.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Definir cuándo deben enviarse estos correos a tus colaboradores.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Comprender cómo se genera un proceso de onboarding desde cero.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Conocer los apartados clave que lo integran.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Crear procesos diferenciados según tus cargos, áreas, empresas o tipos de ingreso.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Prepárate para diseñar un onboarding efectivo y adaptado a tus necesidades. 🙌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5798000" y="957475"/>
            <a:ext cx="3315651" cy="35596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¡Estructura de Onboarding!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 Correos y procesos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6" name="Google Shape;96;p17" title="smilin woman p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708" y="0"/>
            <a:ext cx="52753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447825" y="1649900"/>
            <a:ext cx="36789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Actividades que debe realizar una persona dentro del proceso de onboarding.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Pueden ser para el nuevo colaborador o para otros participantes del proceso (ej: RRHH, jefatura, TI, etc.).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Correos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Medio a través del cual se entrega información importante al nuevo colaborador o a quienes estén involucrados en el proceso.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¡Automatiza y comunica en el momento justo!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 de Proceso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administrador, puedes crear procesos personalizados con las tareas y correos que necesites, según el cargo, área o tipo de ingreso.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8" name="Google Shape;98;p17" title="bell_1f514.png"/>
          <p:cNvPicPr preferRelativeResize="0"/>
          <p:nvPr/>
        </p:nvPicPr>
        <p:blipFill rotWithShape="1">
          <a:blip r:embed="rId5">
            <a:alphaModFix/>
          </a:blip>
          <a:srcRect b="0" l="39" r="39" t="0"/>
          <a:stretch/>
        </p:blipFill>
        <p:spPr>
          <a:xfrm>
            <a:off x="1160126" y="1701405"/>
            <a:ext cx="287200" cy="287445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99" name="Google Shape;99;p17" title="card-index-dividers_1f5c2-fe0f.png"/>
          <p:cNvPicPr preferRelativeResize="0"/>
          <p:nvPr/>
        </p:nvPicPr>
        <p:blipFill rotWithShape="1">
          <a:blip r:embed="rId6">
            <a:alphaModFix/>
          </a:blip>
          <a:srcRect b="0" l="39" r="39" t="0"/>
          <a:stretch/>
        </p:blipFill>
        <p:spPr>
          <a:xfrm>
            <a:off x="2115589" y="4014925"/>
            <a:ext cx="287200" cy="287425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5323" y="2815972"/>
            <a:ext cx="322825" cy="32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788738" y="1674000"/>
            <a:ext cx="28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Automatizas la comunicación clave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7" name="Google Shape;107;p18"/>
          <p:cNvCxnSpPr>
            <a:stCxn id="108" idx="4"/>
            <a:endCxn id="109" idx="4"/>
          </p:cNvCxnSpPr>
          <p:nvPr/>
        </p:nvCxnSpPr>
        <p:spPr>
          <a:xfrm>
            <a:off x="654578" y="1847969"/>
            <a:ext cx="0" cy="18822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8" name="Google Shape;108;p18"/>
          <p:cNvSpPr/>
          <p:nvPr/>
        </p:nvSpPr>
        <p:spPr>
          <a:xfrm>
            <a:off x="627878" y="17945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627878" y="27357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627878" y="36769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788750" y="25854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Involucras a los actores correctos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788750" y="3526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Ahorras tiempo operativo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88750" y="28415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programar correos no solo al nuevo ingreso, sino también a líderes, TI, RRHH, etc., alineando a todos los involucrados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definir correos?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88750" y="37740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Centralizas y estandarizas la entrega de instrucciones, políticas, enlaces importantes, accesos, etc.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788750" y="19518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olvidos y asegura que cada colaborador reciba la información correcta en el momento preciso.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0" name="Google Shape;120;p18" title="muj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810" y="0"/>
            <a:ext cx="77171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4" name="Google Shape;134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5" name="Google Shape;135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6" name="Google Shape;136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7" name="Google Shape;137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428575" y="6318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 de procesos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Estandarización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Asegura que todos los ingresos vivan una experiencia alineada a la cultura de la empresa.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Flexibilidad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Puedes crear múltiples plantillas según tus distintos perfiles de ingreso.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Ahorro de tiempo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Una vez creada, puedes reutilizarla sin necesidad de configurar desde cero cada vez.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 y seguimiento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Visualiza fácilmente el avance de cada proceso y detecta cuellos de botella.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5" name="Google Shape;145;p19" title="onboarding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0825" y="-536300"/>
            <a:ext cx="3264924" cy="48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428575" y="631827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Beneficios de Crear tu Onboarding en Buk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447825" y="1573700"/>
            <a:ext cx="3678900" cy="13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Implementar plantillas, tareas y correos automatizados no solo mejora la experiencia del colaborador, sino también la gestión interna. Estos son los principales beneficios: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241573" y="564625"/>
            <a:ext cx="36789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✅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Visibilidad del avance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monitorear el estado de cada proceso en tiempo real, identificar retrasos o tareas pendientes.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Mejor coordinación entre áreas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TI, RRHH, líderes y otras áreas involucradas reciben notificaciones y tareas claras según su rol.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Reducción de errores y omisiones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tener pasos definidos, disminuyes el riesgo de olvidar entregar accesos, contratos o realizar inducciones clave.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Escalabilidad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gestionar ingresos masivos o en distintas ubicaciones sin perder control ni calidad en la ejecución.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6" name="Google Shape;156;p20" title="mujer-p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2551298"/>
            <a:ext cx="3660600" cy="243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Config. Correos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