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 uri="GoogleSlidesCustomDataVersion2">
      <go:slidesCustomData xmlns:go="http://customooxmlschemas.google.com/" r:id="rId29" roundtripDataSignature="AMtx7mgpZMvnDBQfdb9WeCq57F/dU0E3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7ea66a2f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327ea66a2f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6f1578d5d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36f1578d5d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6f1578d5d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36f1578d5d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6f1578d5d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36f1578d5d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6f1578d5d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36f1578d5d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6f1578d5d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36f1578d5d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6f1578d5d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36f1578d5d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36f1578d5d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36f1578d5d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6f1578d5d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36f1578d5d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36f1578d5d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336f1578d5d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4468ff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304468ff1d8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845a28a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2845a28a1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584c383a6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0584c383a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4b986192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e4b9861927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376bc1f9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33376bc1f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376bc1f9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3376bc1f9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376bc1f9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3376bc1f9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376bc1f9f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3376bc1f9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376bc1f9f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33376bc1f9f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376bc1f9f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33376bc1f9f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376bc1f9f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3376bc1f9f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2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2"/>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55" name="Google Shape;55;p2"/>
          <p:cNvPicPr preferRelativeResize="0"/>
          <p:nvPr/>
        </p:nvPicPr>
        <p:blipFill rotWithShape="1">
          <a:blip r:embed="rId5">
            <a:alphaModFix/>
          </a:blip>
          <a:srcRect b="0" l="0" r="0" t="0"/>
          <a:stretch/>
        </p:blipFill>
        <p:spPr>
          <a:xfrm>
            <a:off x="6537875" y="494723"/>
            <a:ext cx="2068450" cy="1516300"/>
          </a:xfrm>
          <a:prstGeom prst="rect">
            <a:avLst/>
          </a:prstGeom>
          <a:noFill/>
          <a:ln>
            <a:noFill/>
          </a:ln>
        </p:spPr>
      </p:pic>
      <p:sp>
        <p:nvSpPr>
          <p:cNvPr id="56" name="Google Shape;56;p2"/>
          <p:cNvSpPr txBox="1"/>
          <p:nvPr/>
        </p:nvSpPr>
        <p:spPr>
          <a:xfrm>
            <a:off x="548000" y="1081800"/>
            <a:ext cx="5477700" cy="29430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400">
                <a:solidFill>
                  <a:srgbClr val="FFB202"/>
                </a:solidFill>
                <a:latin typeface="Source Sans Pro"/>
                <a:ea typeface="Source Sans Pro"/>
                <a:cs typeface="Source Sans Pro"/>
                <a:sym typeface="Source Sans Pro"/>
              </a:rPr>
              <a:t>Plantillas de Documentos</a:t>
            </a:r>
            <a:endParaRPr b="1" i="0" sz="3400" u="none" cap="none" strike="noStrike">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i="0" sz="2000" u="none" cap="none" strike="noStrike">
              <a:solidFill>
                <a:srgbClr val="FFB202"/>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Qué es una plantilla</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Tipos de Plantillas</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Configuraciones de Plantilla</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Contenido y Variables</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Generación de Documento a partir de plantilla</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Ejercicio Firma Documental</a:t>
            </a:r>
            <a:endParaRPr i="0" sz="1550" u="none" cap="none" strike="noStrike">
              <a:solidFill>
                <a:schemeClr val="lt1"/>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i="0" sz="145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pic>
        <p:nvPicPr>
          <p:cNvPr id="133" name="Google Shape;133;g327ea66a2f6_0_16"/>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134" name="Google Shape;134;g327ea66a2f6_0_16"/>
          <p:cNvPicPr preferRelativeResize="0"/>
          <p:nvPr/>
        </p:nvPicPr>
        <p:blipFill rotWithShape="1">
          <a:blip r:embed="rId5">
            <a:alphaModFix/>
          </a:blip>
          <a:srcRect b="0" l="0" r="0" t="0"/>
          <a:stretch/>
        </p:blipFill>
        <p:spPr>
          <a:xfrm>
            <a:off x="4982600" y="1261538"/>
            <a:ext cx="3409725" cy="3409725"/>
          </a:xfrm>
          <a:prstGeom prst="rect">
            <a:avLst/>
          </a:prstGeom>
          <a:noFill/>
          <a:ln>
            <a:noFill/>
          </a:ln>
        </p:spPr>
      </p:pic>
      <p:sp>
        <p:nvSpPr>
          <p:cNvPr id="135" name="Google Shape;135;g327ea66a2f6_0_16"/>
          <p:cNvSpPr txBox="1"/>
          <p:nvPr/>
        </p:nvSpPr>
        <p:spPr>
          <a:xfrm>
            <a:off x="709625" y="600800"/>
            <a:ext cx="7682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500">
                <a:solidFill>
                  <a:srgbClr val="2B3E72"/>
                </a:solidFill>
                <a:latin typeface="Source Sans Pro"/>
                <a:ea typeface="Source Sans Pro"/>
                <a:cs typeface="Source Sans Pro"/>
                <a:sym typeface="Source Sans Pro"/>
              </a:rPr>
              <a:t>Variables y Generación de Documentos</a:t>
            </a:r>
            <a:endParaRPr b="1" i="0" sz="3500" u="none" cap="none" strike="noStrike">
              <a:solidFill>
                <a:srgbClr val="2B3E72"/>
              </a:solidFill>
              <a:latin typeface="Source Sans Pro"/>
              <a:ea typeface="Source Sans Pro"/>
              <a:cs typeface="Source Sans Pro"/>
              <a:sym typeface="Source Sans Pro"/>
            </a:endParaRPr>
          </a:p>
        </p:txBody>
      </p:sp>
      <p:sp>
        <p:nvSpPr>
          <p:cNvPr id="136" name="Google Shape;136;g327ea66a2f6_0_16"/>
          <p:cNvSpPr txBox="1"/>
          <p:nvPr/>
        </p:nvSpPr>
        <p:spPr>
          <a:xfrm>
            <a:off x="938225" y="1631550"/>
            <a:ext cx="3071400" cy="2669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Qué es una variable y como funciona?</a:t>
            </a:r>
            <a:endParaRPr i="0" sz="2000" u="none" cap="none" strike="noStrike">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Cómo generar un documento a partir de una plantilla?</a:t>
            </a:r>
            <a:endParaRPr i="0" sz="2000" u="none" cap="none" strike="noStrike">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Ejercicio firma por SMS y Correo.</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36f1578d5d_0_17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g336f1578d5d_0_175"/>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43" name="Google Shape;143;g336f1578d5d_0_175"/>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¿Qué es una variable?</a:t>
            </a:r>
            <a:endParaRPr b="1" i="0" sz="2600" u="none" cap="none" strike="noStrike">
              <a:solidFill>
                <a:srgbClr val="2F48A7"/>
              </a:solidFill>
              <a:latin typeface="Source Sans Pro"/>
              <a:ea typeface="Source Sans Pro"/>
              <a:cs typeface="Source Sans Pro"/>
              <a:sym typeface="Source Sans Pro"/>
            </a:endParaRPr>
          </a:p>
        </p:txBody>
      </p:sp>
      <p:sp>
        <p:nvSpPr>
          <p:cNvPr id="144" name="Google Shape;144;g336f1578d5d_0_175"/>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45" name="Google Shape;145;g336f1578d5d_0_175"/>
          <p:cNvSpPr txBox="1"/>
          <p:nvPr/>
        </p:nvSpPr>
        <p:spPr>
          <a:xfrm>
            <a:off x="838200" y="838200"/>
            <a:ext cx="8663700" cy="4330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ES" sz="1200">
                <a:solidFill>
                  <a:srgbClr val="2F48A7"/>
                </a:solidFill>
                <a:latin typeface="Source Sans Pro"/>
                <a:ea typeface="Source Sans Pro"/>
                <a:cs typeface="Source Sans Pro"/>
                <a:sym typeface="Source Sans Pro"/>
              </a:rPr>
              <a:t>Las </a:t>
            </a:r>
            <a:r>
              <a:rPr b="1" lang="es-ES" sz="1200">
                <a:solidFill>
                  <a:srgbClr val="2F48A7"/>
                </a:solidFill>
                <a:latin typeface="Source Sans Pro"/>
                <a:ea typeface="Source Sans Pro"/>
                <a:cs typeface="Source Sans Pro"/>
                <a:sym typeface="Source Sans Pro"/>
              </a:rPr>
              <a:t>variables</a:t>
            </a:r>
            <a:r>
              <a:rPr lang="es-ES" sz="1200">
                <a:solidFill>
                  <a:srgbClr val="2F48A7"/>
                </a:solidFill>
                <a:latin typeface="Source Sans Pro"/>
                <a:ea typeface="Source Sans Pro"/>
                <a:cs typeface="Source Sans Pro"/>
                <a:sym typeface="Source Sans Pro"/>
              </a:rPr>
              <a:t> en Buk permiten personalizar documentos automáticamente al extraer datos del sistema, evitando la edición manual.</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400"/>
              </a:spcBef>
              <a:spcAft>
                <a:spcPts val="0"/>
              </a:spcAft>
              <a:buNone/>
            </a:pPr>
            <a:r>
              <a:rPr b="1" lang="es-ES">
                <a:solidFill>
                  <a:srgbClr val="2F48A7"/>
                </a:solidFill>
                <a:latin typeface="Source Sans Pro"/>
                <a:ea typeface="Source Sans Pro"/>
                <a:cs typeface="Source Sans Pro"/>
                <a:sym typeface="Source Sans Pro"/>
              </a:rPr>
              <a:t>¿Cómo se usan? 🛠️</a:t>
            </a:r>
            <a:endParaRPr b="1">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s-ES" sz="1200">
                <a:solidFill>
                  <a:srgbClr val="2F48A7"/>
                </a:solidFill>
                <a:latin typeface="Source Sans Pro"/>
                <a:ea typeface="Source Sans Pro"/>
                <a:cs typeface="Source Sans Pro"/>
                <a:sym typeface="Source Sans Pro"/>
              </a:rPr>
              <a:t>Se insertan en las plantillas y, al generar el documento, Buk las reemplaza con la información correspondiente.</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400"/>
              </a:spcBef>
              <a:spcAft>
                <a:spcPts val="0"/>
              </a:spcAft>
              <a:buNone/>
            </a:pPr>
            <a:r>
              <a:rPr b="1" lang="es-ES">
                <a:solidFill>
                  <a:srgbClr val="2F48A7"/>
                </a:solidFill>
                <a:latin typeface="Source Sans Pro"/>
                <a:ea typeface="Source Sans Pro"/>
                <a:cs typeface="Source Sans Pro"/>
                <a:sym typeface="Source Sans Pro"/>
              </a:rPr>
              <a:t>Ejemplos Prácticos ✅</a:t>
            </a:r>
            <a:endParaRPr b="1">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s-ES" sz="1200">
                <a:solidFill>
                  <a:srgbClr val="2F48A7"/>
                </a:solidFill>
                <a:latin typeface="Source Sans Pro"/>
                <a:ea typeface="Source Sans Pro"/>
                <a:cs typeface="Source Sans Pro"/>
                <a:sym typeface="Source Sans Pro"/>
              </a:rPr>
              <a:t>🔹 </a:t>
            </a:r>
            <a:r>
              <a:rPr b="1" lang="es-ES" sz="1200">
                <a:solidFill>
                  <a:srgbClr val="2F48A7"/>
                </a:solidFill>
                <a:latin typeface="Source Sans Pro"/>
                <a:ea typeface="Source Sans Pro"/>
                <a:cs typeface="Source Sans Pro"/>
                <a:sym typeface="Source Sans Pro"/>
              </a:rPr>
              <a:t>{{nombre_colaborador}}</a:t>
            </a:r>
            <a:r>
              <a:rPr lang="es-ES" sz="1200">
                <a:solidFill>
                  <a:srgbClr val="2F48A7"/>
                </a:solidFill>
                <a:latin typeface="Source Sans Pro"/>
                <a:ea typeface="Source Sans Pro"/>
                <a:cs typeface="Source Sans Pro"/>
                <a:sym typeface="Source Sans Pro"/>
              </a:rPr>
              <a:t> → Se llenará con el nombre del colaborador.</a:t>
            </a:r>
            <a:br>
              <a:rPr lang="es-ES" sz="1200">
                <a:solidFill>
                  <a:srgbClr val="2F48A7"/>
                </a:solidFill>
                <a:latin typeface="Source Sans Pro"/>
                <a:ea typeface="Source Sans Pro"/>
                <a:cs typeface="Source Sans Pro"/>
                <a:sym typeface="Source Sans Pro"/>
              </a:rPr>
            </a:br>
            <a:r>
              <a:rPr lang="es-ES" sz="1200">
                <a:solidFill>
                  <a:srgbClr val="2F48A7"/>
                </a:solidFill>
                <a:latin typeface="Source Sans Pro"/>
                <a:ea typeface="Source Sans Pro"/>
                <a:cs typeface="Source Sans Pro"/>
                <a:sym typeface="Source Sans Pro"/>
              </a:rPr>
              <a:t>🔹 </a:t>
            </a:r>
            <a:r>
              <a:rPr b="1" lang="es-ES" sz="1200">
                <a:solidFill>
                  <a:srgbClr val="2F48A7"/>
                </a:solidFill>
                <a:latin typeface="Source Sans Pro"/>
                <a:ea typeface="Source Sans Pro"/>
                <a:cs typeface="Source Sans Pro"/>
                <a:sym typeface="Source Sans Pro"/>
              </a:rPr>
              <a:t>{{fecha_ingreso}}</a:t>
            </a:r>
            <a:r>
              <a:rPr lang="es-ES" sz="1200">
                <a:solidFill>
                  <a:srgbClr val="2F48A7"/>
                </a:solidFill>
                <a:latin typeface="Source Sans Pro"/>
                <a:ea typeface="Source Sans Pro"/>
                <a:cs typeface="Source Sans Pro"/>
                <a:sym typeface="Source Sans Pro"/>
              </a:rPr>
              <a:t> → Mostrará la fecha en la que el colaborador ingresó a la empresa.</a:t>
            </a:r>
            <a:br>
              <a:rPr lang="es-ES" sz="1200">
                <a:solidFill>
                  <a:srgbClr val="2F48A7"/>
                </a:solidFill>
                <a:latin typeface="Source Sans Pro"/>
                <a:ea typeface="Source Sans Pro"/>
                <a:cs typeface="Source Sans Pro"/>
                <a:sym typeface="Source Sans Pro"/>
              </a:rPr>
            </a:br>
            <a:r>
              <a:rPr lang="es-ES" sz="1200">
                <a:solidFill>
                  <a:srgbClr val="2F48A7"/>
                </a:solidFill>
                <a:latin typeface="Source Sans Pro"/>
                <a:ea typeface="Source Sans Pro"/>
                <a:cs typeface="Source Sans Pro"/>
                <a:sym typeface="Source Sans Pro"/>
              </a:rPr>
              <a:t>🔹 </a:t>
            </a:r>
            <a:r>
              <a:rPr b="1" lang="es-ES" sz="1200">
                <a:solidFill>
                  <a:srgbClr val="2F48A7"/>
                </a:solidFill>
                <a:latin typeface="Source Sans Pro"/>
                <a:ea typeface="Source Sans Pro"/>
                <a:cs typeface="Source Sans Pro"/>
                <a:sym typeface="Source Sans Pro"/>
              </a:rPr>
              <a:t>{{sueldo_bruto}}</a:t>
            </a:r>
            <a:r>
              <a:rPr lang="es-ES" sz="1200">
                <a:solidFill>
                  <a:srgbClr val="2F48A7"/>
                </a:solidFill>
                <a:latin typeface="Source Sans Pro"/>
                <a:ea typeface="Source Sans Pro"/>
                <a:cs typeface="Source Sans Pro"/>
                <a:sym typeface="Source Sans Pro"/>
              </a:rPr>
              <a:t> → Insertará el salario del colaborador automáticamente.</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s-ES" sz="1200">
                <a:solidFill>
                  <a:srgbClr val="2F48A7"/>
                </a:solidFill>
                <a:latin typeface="Source Sans Pro"/>
                <a:ea typeface="Source Sans Pro"/>
                <a:cs typeface="Source Sans Pro"/>
                <a:sym typeface="Source Sans Pro"/>
              </a:rPr>
              <a:t>💡 </a:t>
            </a:r>
            <a:r>
              <a:rPr b="1" lang="es-ES" sz="1200">
                <a:solidFill>
                  <a:srgbClr val="2F48A7"/>
                </a:solidFill>
                <a:latin typeface="Source Sans Pro"/>
                <a:ea typeface="Source Sans Pro"/>
                <a:cs typeface="Source Sans Pro"/>
                <a:sym typeface="Source Sans Pro"/>
              </a:rPr>
              <a:t>Ejemplo en un Contrato:</a:t>
            </a:r>
            <a:br>
              <a:rPr b="1" lang="es-ES" sz="1200">
                <a:solidFill>
                  <a:srgbClr val="2F48A7"/>
                </a:solidFill>
                <a:latin typeface="Source Sans Pro"/>
                <a:ea typeface="Source Sans Pro"/>
                <a:cs typeface="Source Sans Pro"/>
                <a:sym typeface="Source Sans Pro"/>
              </a:rPr>
            </a:br>
            <a:r>
              <a:rPr i="1" lang="es-ES" sz="1200">
                <a:solidFill>
                  <a:srgbClr val="2F48A7"/>
                </a:solidFill>
                <a:latin typeface="Source Sans Pro"/>
                <a:ea typeface="Source Sans Pro"/>
                <a:cs typeface="Source Sans Pro"/>
                <a:sym typeface="Source Sans Pro"/>
              </a:rPr>
              <a:t>"El colaborador </a:t>
            </a:r>
            <a:r>
              <a:rPr b="1" i="1" lang="es-ES" sz="1200">
                <a:solidFill>
                  <a:srgbClr val="2F48A7"/>
                </a:solidFill>
                <a:latin typeface="Source Sans Pro"/>
                <a:ea typeface="Source Sans Pro"/>
                <a:cs typeface="Source Sans Pro"/>
                <a:sym typeface="Source Sans Pro"/>
              </a:rPr>
              <a:t>{{nombre_colaborador}}</a:t>
            </a:r>
            <a:r>
              <a:rPr i="1" lang="es-ES" sz="1200">
                <a:solidFill>
                  <a:srgbClr val="2F48A7"/>
                </a:solidFill>
                <a:latin typeface="Source Sans Pro"/>
                <a:ea typeface="Source Sans Pro"/>
                <a:cs typeface="Source Sans Pro"/>
                <a:sym typeface="Source Sans Pro"/>
              </a:rPr>
              <a:t> ingresó a la empresa el </a:t>
            </a:r>
            <a:r>
              <a:rPr b="1" i="1" lang="es-ES" sz="1200">
                <a:solidFill>
                  <a:srgbClr val="2F48A7"/>
                </a:solidFill>
                <a:latin typeface="Source Sans Pro"/>
                <a:ea typeface="Source Sans Pro"/>
                <a:cs typeface="Source Sans Pro"/>
                <a:sym typeface="Source Sans Pro"/>
              </a:rPr>
              <a:t>{{fecha_ingreso}}</a:t>
            </a:r>
            <a:r>
              <a:rPr i="1" lang="es-ES" sz="1200">
                <a:solidFill>
                  <a:srgbClr val="2F48A7"/>
                </a:solidFill>
                <a:latin typeface="Source Sans Pro"/>
                <a:ea typeface="Source Sans Pro"/>
                <a:cs typeface="Source Sans Pro"/>
                <a:sym typeface="Source Sans Pro"/>
              </a:rPr>
              <a:t> con un sueldo de </a:t>
            </a:r>
            <a:r>
              <a:rPr b="1" i="1" lang="es-ES" sz="1200">
                <a:solidFill>
                  <a:srgbClr val="2F48A7"/>
                </a:solidFill>
                <a:latin typeface="Source Sans Pro"/>
                <a:ea typeface="Source Sans Pro"/>
                <a:cs typeface="Source Sans Pro"/>
                <a:sym typeface="Source Sans Pro"/>
              </a:rPr>
              <a:t>{{sueldo_bruto}}</a:t>
            </a:r>
            <a:r>
              <a:rPr i="1" lang="es-ES" sz="1200">
                <a:solidFill>
                  <a:srgbClr val="2F48A7"/>
                </a:solidFill>
                <a:latin typeface="Source Sans Pro"/>
                <a:ea typeface="Source Sans Pro"/>
                <a:cs typeface="Source Sans Pro"/>
                <a:sym typeface="Source Sans Pro"/>
              </a:rPr>
              <a:t>."</a:t>
            </a:r>
            <a:endParaRPr i="1"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s-ES" sz="1200">
                <a:solidFill>
                  <a:srgbClr val="2F48A7"/>
                </a:solidFill>
                <a:latin typeface="Source Sans Pro"/>
                <a:ea typeface="Source Sans Pro"/>
                <a:cs typeface="Source Sans Pro"/>
                <a:sym typeface="Source Sans Pro"/>
              </a:rPr>
              <a:t>📌 </a:t>
            </a:r>
            <a:r>
              <a:rPr b="1" lang="es-ES" sz="1200">
                <a:solidFill>
                  <a:srgbClr val="2F48A7"/>
                </a:solidFill>
                <a:latin typeface="Source Sans Pro"/>
                <a:ea typeface="Source Sans Pro"/>
                <a:cs typeface="Source Sans Pro"/>
                <a:sym typeface="Source Sans Pro"/>
              </a:rPr>
              <a:t>Beneficios:</a:t>
            </a:r>
            <a:br>
              <a:rPr b="1" lang="es-ES" sz="1200">
                <a:solidFill>
                  <a:srgbClr val="2F48A7"/>
                </a:solidFill>
                <a:latin typeface="Source Sans Pro"/>
                <a:ea typeface="Source Sans Pro"/>
                <a:cs typeface="Source Sans Pro"/>
                <a:sym typeface="Source Sans Pro"/>
              </a:rPr>
            </a:br>
            <a:r>
              <a:rPr lang="es-ES" sz="1200">
                <a:solidFill>
                  <a:srgbClr val="2F48A7"/>
                </a:solidFill>
                <a:latin typeface="Source Sans Pro"/>
                <a:ea typeface="Source Sans Pro"/>
                <a:cs typeface="Source Sans Pro"/>
                <a:sym typeface="Source Sans Pro"/>
              </a:rPr>
              <a:t>✅ Ahorra tiempo ⏳</a:t>
            </a:r>
            <a:br>
              <a:rPr lang="es-ES" sz="1200">
                <a:solidFill>
                  <a:srgbClr val="2F48A7"/>
                </a:solidFill>
                <a:latin typeface="Source Sans Pro"/>
                <a:ea typeface="Source Sans Pro"/>
                <a:cs typeface="Source Sans Pro"/>
                <a:sym typeface="Source Sans Pro"/>
              </a:rPr>
            </a:br>
            <a:r>
              <a:rPr lang="es-ES" sz="1200">
                <a:solidFill>
                  <a:srgbClr val="2F48A7"/>
                </a:solidFill>
                <a:latin typeface="Source Sans Pro"/>
                <a:ea typeface="Source Sans Pro"/>
                <a:cs typeface="Source Sans Pro"/>
                <a:sym typeface="Source Sans Pro"/>
              </a:rPr>
              <a:t>✅ Evita errores humanos ❌</a:t>
            </a:r>
            <a:br>
              <a:rPr lang="es-ES" sz="1200">
                <a:solidFill>
                  <a:srgbClr val="2F48A7"/>
                </a:solidFill>
                <a:latin typeface="Source Sans Pro"/>
                <a:ea typeface="Source Sans Pro"/>
                <a:cs typeface="Source Sans Pro"/>
                <a:sym typeface="Source Sans Pro"/>
              </a:rPr>
            </a:br>
            <a:r>
              <a:rPr lang="es-ES" sz="1200">
                <a:solidFill>
                  <a:srgbClr val="2F48A7"/>
                </a:solidFill>
                <a:latin typeface="Source Sans Pro"/>
                <a:ea typeface="Source Sans Pro"/>
                <a:cs typeface="Source Sans Pro"/>
                <a:sym typeface="Source Sans Pro"/>
              </a:rPr>
              <a:t>✅ Automatiza la gestión documental 🚀</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lang="es-ES" sz="1200">
                <a:solidFill>
                  <a:srgbClr val="2F48A7"/>
                </a:solidFill>
                <a:latin typeface="Source Sans Pro"/>
                <a:ea typeface="Source Sans Pro"/>
                <a:cs typeface="Source Sans Pro"/>
                <a:sym typeface="Source Sans Pro"/>
              </a:rPr>
              <a:t>Con el uso de variables, Buk convierte la creación de documentos en un proceso rápido, preciso y eficiente. 🎯</a:t>
            </a:r>
            <a:endParaRPr sz="1200">
              <a:solidFill>
                <a:srgbClr val="2F48A7"/>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36f1578d5d_0_7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g336f1578d5d_0_78"/>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52" name="Google Shape;152;g336f1578d5d_0_78"/>
          <p:cNvSpPr txBox="1"/>
          <p:nvPr/>
        </p:nvSpPr>
        <p:spPr>
          <a:xfrm>
            <a:off x="938225" y="739888"/>
            <a:ext cx="7546800" cy="1840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298450" lvl="0" marL="457200" marR="0" rtl="0" algn="just">
              <a:lnSpc>
                <a:spcPct val="115000"/>
              </a:lnSpc>
              <a:spcBef>
                <a:spcPts val="0"/>
              </a:spcBef>
              <a:spcAft>
                <a:spcPts val="0"/>
              </a:spcAft>
              <a:buClr>
                <a:srgbClr val="FFB202"/>
              </a:buClr>
              <a:buSzPts val="1100"/>
              <a:buFont typeface="Source Sans Pro"/>
              <a:buAutoNum type="arabicPeriod"/>
            </a:pPr>
            <a:r>
              <a:rPr lang="es-ES" sz="1000">
                <a:solidFill>
                  <a:srgbClr val="2F48A7"/>
                </a:solidFill>
                <a:highlight>
                  <a:schemeClr val="lt1"/>
                </a:highlight>
                <a:latin typeface="Source Sans Pro"/>
                <a:ea typeface="Source Sans Pro"/>
                <a:cs typeface="Source Sans Pro"/>
                <a:sym typeface="Source Sans Pro"/>
              </a:rPr>
              <a:t>Creación Masiva de Documentos.</a:t>
            </a:r>
            <a:endParaRPr sz="1000">
              <a:solidFill>
                <a:srgbClr val="2F48A7"/>
              </a:solidFill>
              <a:highlight>
                <a:schemeClr val="lt1"/>
              </a:highlight>
              <a:latin typeface="Source Sans Pro"/>
              <a:ea typeface="Source Sans Pro"/>
              <a:cs typeface="Source Sans Pro"/>
              <a:sym typeface="Source Sans Pro"/>
            </a:endParaRPr>
          </a:p>
          <a:p>
            <a:pPr indent="0" lvl="0" marL="457200" marR="0" rtl="0" algn="just">
              <a:lnSpc>
                <a:spcPct val="115000"/>
              </a:lnSpc>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298450" lvl="0" marL="457200" marR="0" rtl="0" algn="just">
              <a:lnSpc>
                <a:spcPct val="115000"/>
              </a:lnSpc>
              <a:spcBef>
                <a:spcPts val="0"/>
              </a:spcBef>
              <a:spcAft>
                <a:spcPts val="0"/>
              </a:spcAft>
              <a:buClr>
                <a:srgbClr val="FFB202"/>
              </a:buClr>
              <a:buSzPts val="1100"/>
              <a:buFont typeface="Source Sans Pro"/>
              <a:buAutoNum type="arabicPeriod"/>
            </a:pPr>
            <a:r>
              <a:rPr lang="es-ES" sz="1000">
                <a:solidFill>
                  <a:srgbClr val="2F48A7"/>
                </a:solidFill>
                <a:highlight>
                  <a:schemeClr val="lt1"/>
                </a:highlight>
                <a:latin typeface="Source Sans Pro"/>
                <a:ea typeface="Source Sans Pro"/>
                <a:cs typeface="Source Sans Pro"/>
                <a:sym typeface="Source Sans Pro"/>
              </a:rPr>
              <a:t>Evitar errores de escritura en los datos automatizados.</a:t>
            </a:r>
            <a:br>
              <a:rPr i="0" lang="es-ES" sz="1000" u="none" cap="none" strike="noStrike">
                <a:solidFill>
                  <a:srgbClr val="2F48A7"/>
                </a:solidFill>
                <a:highlight>
                  <a:schemeClr val="lt1"/>
                </a:highlight>
                <a:latin typeface="Source Sans Pro"/>
                <a:ea typeface="Source Sans Pro"/>
                <a:cs typeface="Source Sans Pro"/>
                <a:sym typeface="Source Sans Pro"/>
              </a:rPr>
            </a:br>
            <a:endParaRPr i="0" sz="1000" u="none" cap="none" strike="noStrike">
              <a:solidFill>
                <a:srgbClr val="2F48A7"/>
              </a:solidFill>
              <a:highlight>
                <a:schemeClr val="lt1"/>
              </a:highlight>
              <a:latin typeface="Source Sans Pro"/>
              <a:ea typeface="Source Sans Pro"/>
              <a:cs typeface="Source Sans Pro"/>
              <a:sym typeface="Source Sans Pro"/>
            </a:endParaRPr>
          </a:p>
          <a:p>
            <a:pPr indent="-298450" lvl="0" marL="457200" marR="0" rtl="0" algn="just">
              <a:lnSpc>
                <a:spcPct val="115000"/>
              </a:lnSpc>
              <a:spcBef>
                <a:spcPts val="0"/>
              </a:spcBef>
              <a:spcAft>
                <a:spcPts val="0"/>
              </a:spcAft>
              <a:buClr>
                <a:srgbClr val="FFB202"/>
              </a:buClr>
              <a:buSzPts val="1100"/>
              <a:buFont typeface="Source Sans Pro"/>
              <a:buAutoNum type="arabicPeriod"/>
            </a:pPr>
            <a:r>
              <a:rPr lang="es-ES" sz="1000">
                <a:solidFill>
                  <a:srgbClr val="2F48A7"/>
                </a:solidFill>
                <a:highlight>
                  <a:schemeClr val="lt1"/>
                </a:highlight>
                <a:latin typeface="Source Sans Pro"/>
                <a:ea typeface="Source Sans Pro"/>
                <a:cs typeface="Source Sans Pro"/>
                <a:sym typeface="Source Sans Pro"/>
              </a:rPr>
              <a:t>Flujos de Revisión y Firma definidos.</a:t>
            </a:r>
            <a:br>
              <a:rPr lang="es-ES" sz="1000">
                <a:solidFill>
                  <a:srgbClr val="2F48A7"/>
                </a:solidFill>
                <a:highlight>
                  <a:schemeClr val="lt1"/>
                </a:highlight>
                <a:latin typeface="Source Sans Pro"/>
                <a:ea typeface="Source Sans Pro"/>
                <a:cs typeface="Source Sans Pro"/>
                <a:sym typeface="Source Sans Pro"/>
              </a:rPr>
            </a:br>
            <a:endParaRPr sz="1000">
              <a:solidFill>
                <a:srgbClr val="2F48A7"/>
              </a:solidFill>
              <a:highlight>
                <a:schemeClr val="lt1"/>
              </a:highlight>
              <a:latin typeface="Source Sans Pro"/>
              <a:ea typeface="Source Sans Pro"/>
              <a:cs typeface="Source Sans Pro"/>
              <a:sym typeface="Source Sans Pro"/>
            </a:endParaRPr>
          </a:p>
          <a:p>
            <a:pPr indent="-298450" lvl="0" marL="457200" marR="0" rtl="0" algn="just">
              <a:lnSpc>
                <a:spcPct val="115000"/>
              </a:lnSpc>
              <a:spcBef>
                <a:spcPts val="0"/>
              </a:spcBef>
              <a:spcAft>
                <a:spcPts val="0"/>
              </a:spcAft>
              <a:buClr>
                <a:srgbClr val="FFB202"/>
              </a:buClr>
              <a:buSzPts val="1100"/>
              <a:buFont typeface="Source Sans Pro"/>
              <a:buAutoNum type="arabicPeriod"/>
            </a:pPr>
            <a:r>
              <a:rPr lang="es-ES" sz="1000">
                <a:solidFill>
                  <a:srgbClr val="2F48A7"/>
                </a:solidFill>
                <a:highlight>
                  <a:schemeClr val="lt1"/>
                </a:highlight>
                <a:latin typeface="Source Sans Pro"/>
                <a:ea typeface="Source Sans Pro"/>
                <a:cs typeface="Source Sans Pro"/>
                <a:sym typeface="Source Sans Pro"/>
              </a:rPr>
              <a:t>Personalización de Documentos.</a:t>
            </a:r>
            <a:br>
              <a:rPr lang="es-ES" sz="1000">
                <a:solidFill>
                  <a:srgbClr val="2F48A7"/>
                </a:solidFill>
                <a:highlight>
                  <a:schemeClr val="lt1"/>
                </a:highlight>
                <a:latin typeface="Source Sans Pro"/>
                <a:ea typeface="Source Sans Pro"/>
                <a:cs typeface="Source Sans Pro"/>
                <a:sym typeface="Source Sans Pro"/>
              </a:rPr>
            </a:br>
            <a:endParaRPr sz="1000">
              <a:solidFill>
                <a:srgbClr val="2F48A7"/>
              </a:solidFill>
              <a:highlight>
                <a:schemeClr val="lt1"/>
              </a:highlight>
              <a:latin typeface="Source Sans Pro"/>
              <a:ea typeface="Source Sans Pro"/>
              <a:cs typeface="Source Sans Pro"/>
              <a:sym typeface="Source Sans Pro"/>
            </a:endParaRPr>
          </a:p>
          <a:p>
            <a:pPr indent="-298450" lvl="0" marL="457200" marR="0" rtl="0" algn="just">
              <a:lnSpc>
                <a:spcPct val="115000"/>
              </a:lnSpc>
              <a:spcBef>
                <a:spcPts val="0"/>
              </a:spcBef>
              <a:spcAft>
                <a:spcPts val="0"/>
              </a:spcAft>
              <a:buClr>
                <a:srgbClr val="FFB202"/>
              </a:buClr>
              <a:buSzPts val="1100"/>
              <a:buFont typeface="Source Sans Pro"/>
              <a:buAutoNum type="arabicPeriod"/>
            </a:pPr>
            <a:r>
              <a:rPr lang="es-ES" sz="1000">
                <a:solidFill>
                  <a:srgbClr val="2F48A7"/>
                </a:solidFill>
                <a:highlight>
                  <a:schemeClr val="lt1"/>
                </a:highlight>
                <a:latin typeface="Source Sans Pro"/>
                <a:ea typeface="Source Sans Pro"/>
                <a:cs typeface="Source Sans Pro"/>
                <a:sym typeface="Source Sans Pro"/>
              </a:rPr>
              <a:t>Autogestión por parte de Colaborador.</a:t>
            </a:r>
            <a:endParaRPr sz="1000">
              <a:solidFill>
                <a:srgbClr val="2F48A7"/>
              </a:solidFill>
              <a:highlight>
                <a:schemeClr val="lt1"/>
              </a:highlight>
              <a:latin typeface="Source Sans Pro"/>
              <a:ea typeface="Source Sans Pro"/>
              <a:cs typeface="Source Sans Pro"/>
              <a:sym typeface="Source Sans Pro"/>
            </a:endParaRPr>
          </a:p>
        </p:txBody>
      </p:sp>
      <p:sp>
        <p:nvSpPr>
          <p:cNvPr id="153" name="Google Shape;153;g336f1578d5d_0_78"/>
          <p:cNvSpPr/>
          <p:nvPr/>
        </p:nvSpPr>
        <p:spPr>
          <a:xfrm>
            <a:off x="1019750" y="524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54" name="Google Shape;154;g336f1578d5d_0_78"/>
          <p:cNvSpPr txBox="1"/>
          <p:nvPr/>
        </p:nvSpPr>
        <p:spPr>
          <a:xfrm>
            <a:off x="932650" y="0"/>
            <a:ext cx="784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Beneficios de crear documentos automatizados.</a:t>
            </a:r>
            <a:endParaRPr b="1" i="0" sz="2600" u="none" cap="none" strike="noStrike">
              <a:solidFill>
                <a:srgbClr val="2F48A7"/>
              </a:solidFill>
              <a:latin typeface="Source Sans Pro"/>
              <a:ea typeface="Source Sans Pro"/>
              <a:cs typeface="Source Sans Pro"/>
              <a:sym typeface="Source Sans Pro"/>
            </a:endParaRPr>
          </a:p>
        </p:txBody>
      </p:sp>
      <p:pic>
        <p:nvPicPr>
          <p:cNvPr id="155" name="Google Shape;155;g336f1578d5d_0_78"/>
          <p:cNvPicPr preferRelativeResize="0"/>
          <p:nvPr/>
        </p:nvPicPr>
        <p:blipFill>
          <a:blip r:embed="rId4">
            <a:alphaModFix/>
          </a:blip>
          <a:stretch>
            <a:fillRect/>
          </a:stretch>
        </p:blipFill>
        <p:spPr>
          <a:xfrm>
            <a:off x="1678149" y="2718300"/>
            <a:ext cx="6352200" cy="232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36f1578d5d_0_8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336f1578d5d_0_8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62" name="Google Shape;162;g336f1578d5d_0_86"/>
          <p:cNvSpPr txBox="1"/>
          <p:nvPr/>
        </p:nvSpPr>
        <p:spPr>
          <a:xfrm>
            <a:off x="1076154" y="121850"/>
            <a:ext cx="79788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500" u="none" cap="none" strike="noStrike">
                <a:solidFill>
                  <a:srgbClr val="2F48A7"/>
                </a:solidFill>
                <a:latin typeface="Source Sans Pro"/>
                <a:ea typeface="Source Sans Pro"/>
                <a:cs typeface="Source Sans Pro"/>
                <a:sym typeface="Source Sans Pro"/>
              </a:rPr>
              <a:t>¿</a:t>
            </a:r>
            <a:r>
              <a:rPr b="1" lang="es-ES" sz="2500">
                <a:solidFill>
                  <a:srgbClr val="2F48A7"/>
                </a:solidFill>
                <a:latin typeface="Source Sans Pro"/>
                <a:ea typeface="Source Sans Pro"/>
                <a:cs typeface="Source Sans Pro"/>
                <a:sym typeface="Source Sans Pro"/>
              </a:rPr>
              <a:t>Cómo</a:t>
            </a:r>
            <a:r>
              <a:rPr b="1" i="0" lang="es-ES" sz="2500" u="none" cap="none" strike="noStrike">
                <a:solidFill>
                  <a:srgbClr val="2F48A7"/>
                </a:solidFill>
                <a:latin typeface="Source Sans Pro"/>
                <a:ea typeface="Source Sans Pro"/>
                <a:cs typeface="Source Sans Pro"/>
                <a:sym typeface="Source Sans Pro"/>
              </a:rPr>
              <a:t> creo </a:t>
            </a:r>
            <a:r>
              <a:rPr b="1" lang="es-ES" sz="2500">
                <a:solidFill>
                  <a:srgbClr val="2F48A7"/>
                </a:solidFill>
                <a:latin typeface="Source Sans Pro"/>
                <a:ea typeface="Source Sans Pro"/>
                <a:cs typeface="Source Sans Pro"/>
                <a:sym typeface="Source Sans Pro"/>
              </a:rPr>
              <a:t>masivamente mis documentos</a:t>
            </a:r>
            <a:r>
              <a:rPr b="1" i="0" lang="es-ES" sz="2500" u="none" cap="none" strike="noStrike">
                <a:solidFill>
                  <a:srgbClr val="2F48A7"/>
                </a:solidFill>
                <a:latin typeface="Source Sans Pro"/>
                <a:ea typeface="Source Sans Pro"/>
                <a:cs typeface="Source Sans Pro"/>
                <a:sym typeface="Source Sans Pro"/>
              </a:rPr>
              <a:t>?</a:t>
            </a:r>
            <a:endParaRPr i="0" sz="1300" u="none" cap="none" strike="noStrike">
              <a:solidFill>
                <a:srgbClr val="000000"/>
              </a:solidFill>
              <a:latin typeface="Source Sans Pro"/>
              <a:ea typeface="Source Sans Pro"/>
              <a:cs typeface="Source Sans Pro"/>
              <a:sym typeface="Source Sans Pro"/>
            </a:endParaRPr>
          </a:p>
        </p:txBody>
      </p:sp>
      <p:sp>
        <p:nvSpPr>
          <p:cNvPr id="163" name="Google Shape;163;g336f1578d5d_0_86"/>
          <p:cNvSpPr txBox="1"/>
          <p:nvPr/>
        </p:nvSpPr>
        <p:spPr>
          <a:xfrm>
            <a:off x="1076148" y="843650"/>
            <a:ext cx="7411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FFB202"/>
                </a:solidFill>
                <a:latin typeface="Source Sans Pro"/>
                <a:ea typeface="Source Sans Pro"/>
                <a:cs typeface="Source Sans Pro"/>
                <a:sym typeface="Source Sans Pro"/>
              </a:rPr>
              <a:t>Ruta:</a:t>
            </a:r>
            <a:r>
              <a:rPr i="0" lang="es-ES" sz="1400" u="none" cap="none" strike="noStrike">
                <a:solidFill>
                  <a:srgbClr val="2F48A7"/>
                </a:solidFill>
                <a:latin typeface="Source Sans Pro"/>
                <a:ea typeface="Source Sans Pro"/>
                <a:cs typeface="Source Sans Pro"/>
                <a:sym typeface="Source Sans Pro"/>
              </a:rPr>
              <a:t> </a:t>
            </a:r>
            <a:r>
              <a:rPr lang="es-ES">
                <a:solidFill>
                  <a:srgbClr val="2F48A7"/>
                </a:solidFill>
                <a:latin typeface="Source Sans Pro"/>
                <a:ea typeface="Source Sans Pro"/>
                <a:cs typeface="Source Sans Pro"/>
                <a:sym typeface="Source Sans Pro"/>
              </a:rPr>
              <a:t>Administrativo</a:t>
            </a:r>
            <a:r>
              <a:rPr i="0" lang="es-ES" sz="1400" u="none" cap="none" strike="noStrike">
                <a:solidFill>
                  <a:srgbClr val="2F48A7"/>
                </a:solidFill>
                <a:latin typeface="Source Sans Pro"/>
                <a:ea typeface="Source Sans Pro"/>
                <a:cs typeface="Source Sans Pro"/>
                <a:sym typeface="Source Sans Pro"/>
              </a:rPr>
              <a:t> </a:t>
            </a:r>
            <a:r>
              <a:rPr i="0" lang="es-ES" sz="1400" u="none" cap="none" strike="noStrike">
                <a:solidFill>
                  <a:srgbClr val="FFB202"/>
                </a:solidFill>
                <a:latin typeface="Source Sans Pro"/>
                <a:ea typeface="Source Sans Pro"/>
                <a:cs typeface="Source Sans Pro"/>
                <a:sym typeface="Source Sans Pro"/>
              </a:rPr>
              <a:t>&gt;&gt;</a:t>
            </a:r>
            <a:r>
              <a:rPr i="0" lang="es-ES" sz="1400" u="none" cap="none" strike="noStrike">
                <a:solidFill>
                  <a:srgbClr val="2F48A7"/>
                </a:solidFill>
                <a:latin typeface="Source Sans Pro"/>
                <a:ea typeface="Source Sans Pro"/>
                <a:cs typeface="Source Sans Pro"/>
                <a:sym typeface="Source Sans Pro"/>
              </a:rPr>
              <a:t> </a:t>
            </a:r>
            <a:r>
              <a:rPr lang="es-ES">
                <a:solidFill>
                  <a:srgbClr val="2F48A7"/>
                </a:solidFill>
                <a:latin typeface="Source Sans Pro"/>
                <a:ea typeface="Source Sans Pro"/>
                <a:cs typeface="Source Sans Pro"/>
                <a:sym typeface="Source Sans Pro"/>
              </a:rPr>
              <a:t>Documentos y Firma </a:t>
            </a:r>
            <a:r>
              <a:rPr i="0" lang="es-ES" sz="1400" u="none" cap="none" strike="noStrike">
                <a:solidFill>
                  <a:srgbClr val="FFB202"/>
                </a:solidFill>
                <a:latin typeface="Source Sans Pro"/>
                <a:ea typeface="Source Sans Pro"/>
                <a:cs typeface="Source Sans Pro"/>
                <a:sym typeface="Source Sans Pro"/>
              </a:rPr>
              <a:t>&gt;&gt;</a:t>
            </a:r>
            <a:r>
              <a:rPr i="0" lang="es-ES" sz="1400" u="none" cap="none" strike="noStrike">
                <a:solidFill>
                  <a:srgbClr val="2F48A7"/>
                </a:solidFill>
                <a:latin typeface="Source Sans Pro"/>
                <a:ea typeface="Source Sans Pro"/>
                <a:cs typeface="Source Sans Pro"/>
                <a:sym typeface="Source Sans Pro"/>
              </a:rPr>
              <a:t> </a:t>
            </a:r>
            <a:r>
              <a:rPr lang="es-ES">
                <a:solidFill>
                  <a:srgbClr val="2F48A7"/>
                </a:solidFill>
                <a:latin typeface="Source Sans Pro"/>
                <a:ea typeface="Source Sans Pro"/>
                <a:cs typeface="Source Sans Pro"/>
                <a:sym typeface="Source Sans Pro"/>
              </a:rPr>
              <a:t>Documentos </a:t>
            </a:r>
            <a:r>
              <a:rPr i="0" lang="es-ES" sz="1400" u="none" cap="none" strike="noStrike">
                <a:solidFill>
                  <a:srgbClr val="FFB202"/>
                </a:solidFill>
                <a:latin typeface="Source Sans Pro"/>
                <a:ea typeface="Source Sans Pro"/>
                <a:cs typeface="Source Sans Pro"/>
                <a:sym typeface="Source Sans Pro"/>
              </a:rPr>
              <a:t>&gt;&gt;</a:t>
            </a:r>
            <a:r>
              <a:rPr i="0" lang="es-ES" sz="1400" u="none" cap="none" strike="noStrike">
                <a:solidFill>
                  <a:srgbClr val="2F48A7"/>
                </a:solidFill>
                <a:latin typeface="Source Sans Pro"/>
                <a:ea typeface="Source Sans Pro"/>
                <a:cs typeface="Source Sans Pro"/>
                <a:sym typeface="Source Sans Pro"/>
              </a:rPr>
              <a:t> </a:t>
            </a:r>
            <a:r>
              <a:rPr lang="es-ES">
                <a:solidFill>
                  <a:srgbClr val="2F48A7"/>
                </a:solidFill>
                <a:latin typeface="Source Sans Pro"/>
                <a:ea typeface="Source Sans Pro"/>
                <a:cs typeface="Source Sans Pro"/>
                <a:sym typeface="Source Sans Pro"/>
              </a:rPr>
              <a:t>Generar Documentos</a:t>
            </a:r>
            <a:endParaRPr i="0" sz="1400" u="none" cap="none" strike="noStrike">
              <a:solidFill>
                <a:srgbClr val="2F48A7"/>
              </a:solidFill>
              <a:latin typeface="Source Sans Pro"/>
              <a:ea typeface="Source Sans Pro"/>
              <a:cs typeface="Source Sans Pro"/>
              <a:sym typeface="Source Sans Pro"/>
            </a:endParaRPr>
          </a:p>
        </p:txBody>
      </p:sp>
      <p:sp>
        <p:nvSpPr>
          <p:cNvPr id="164" name="Google Shape;164;g336f1578d5d_0_86"/>
          <p:cNvSpPr txBox="1"/>
          <p:nvPr/>
        </p:nvSpPr>
        <p:spPr>
          <a:xfrm>
            <a:off x="1132075" y="4544975"/>
            <a:ext cx="6795600" cy="43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pic>
        <p:nvPicPr>
          <p:cNvPr id="165" name="Google Shape;165;g336f1578d5d_0_86"/>
          <p:cNvPicPr preferRelativeResize="0"/>
          <p:nvPr/>
        </p:nvPicPr>
        <p:blipFill>
          <a:blip r:embed="rId4">
            <a:alphaModFix/>
          </a:blip>
          <a:stretch>
            <a:fillRect/>
          </a:stretch>
        </p:blipFill>
        <p:spPr>
          <a:xfrm>
            <a:off x="1175725" y="1303850"/>
            <a:ext cx="7212060" cy="3088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36f1578d5d_0_9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336f1578d5d_0_95"/>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172" name="Google Shape;172;g336f1578d5d_0_95"/>
          <p:cNvPicPr preferRelativeResize="0"/>
          <p:nvPr/>
        </p:nvPicPr>
        <p:blipFill>
          <a:blip r:embed="rId4">
            <a:alphaModFix/>
          </a:blip>
          <a:stretch>
            <a:fillRect/>
          </a:stretch>
        </p:blipFill>
        <p:spPr>
          <a:xfrm>
            <a:off x="2150650" y="1029834"/>
            <a:ext cx="5540540" cy="3896490"/>
          </a:xfrm>
          <a:prstGeom prst="rect">
            <a:avLst/>
          </a:prstGeom>
          <a:noFill/>
          <a:ln>
            <a:noFill/>
          </a:ln>
        </p:spPr>
      </p:pic>
      <p:sp>
        <p:nvSpPr>
          <p:cNvPr id="173" name="Google Shape;173;g336f1578d5d_0_95"/>
          <p:cNvSpPr txBox="1"/>
          <p:nvPr/>
        </p:nvSpPr>
        <p:spPr>
          <a:xfrm>
            <a:off x="1028713" y="204809"/>
            <a:ext cx="7609200" cy="76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lang="es-ES">
                <a:solidFill>
                  <a:srgbClr val="2F48A7"/>
                </a:solidFill>
                <a:latin typeface="Source Sans Pro"/>
                <a:ea typeface="Source Sans Pro"/>
                <a:cs typeface="Source Sans Pro"/>
                <a:sym typeface="Source Sans Pro"/>
              </a:rPr>
              <a:t>Al elegir generar documentos podrás seleccionar la plantilla deseada, si estos documentos serán visibles para tu colaborador, seleccionar todos tus colaboradores o solo alguno y posteriormente generar documentos nuevamente.</a:t>
            </a:r>
            <a:r>
              <a:rPr lang="es-ES" sz="1600">
                <a:solidFill>
                  <a:srgbClr val="2F48A7"/>
                </a:solidFill>
              </a:rPr>
              <a:t> </a:t>
            </a:r>
            <a:endParaRPr b="0" i="0" sz="1600" u="none" cap="none" strike="noStrike">
              <a:solidFill>
                <a:srgbClr val="2F48A7"/>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36f1578d5d_0_10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g336f1578d5d_0_102"/>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180" name="Google Shape;180;g336f1578d5d_0_102"/>
          <p:cNvPicPr preferRelativeResize="0"/>
          <p:nvPr/>
        </p:nvPicPr>
        <p:blipFill>
          <a:blip r:embed="rId4">
            <a:alphaModFix/>
          </a:blip>
          <a:stretch>
            <a:fillRect/>
          </a:stretch>
        </p:blipFill>
        <p:spPr>
          <a:xfrm>
            <a:off x="1133325" y="1214709"/>
            <a:ext cx="7328148" cy="3160801"/>
          </a:xfrm>
          <a:prstGeom prst="rect">
            <a:avLst/>
          </a:prstGeom>
          <a:noFill/>
          <a:ln>
            <a:noFill/>
          </a:ln>
        </p:spPr>
      </p:pic>
      <p:sp>
        <p:nvSpPr>
          <p:cNvPr id="181" name="Google Shape;181;g336f1578d5d_0_102"/>
          <p:cNvSpPr txBox="1"/>
          <p:nvPr/>
        </p:nvSpPr>
        <p:spPr>
          <a:xfrm>
            <a:off x="992800" y="281009"/>
            <a:ext cx="7609200" cy="585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lang="es-ES" sz="1600">
                <a:solidFill>
                  <a:srgbClr val="2F48A7"/>
                </a:solidFill>
                <a:latin typeface="Source Sans Pro"/>
                <a:ea typeface="Source Sans Pro"/>
                <a:cs typeface="Source Sans Pro"/>
                <a:sym typeface="Source Sans Pro"/>
              </a:rPr>
              <a:t>Como último paso podrás revisar la configuración de tu plantilla en cuanto a revisores y flujo de firmas, así como decidir si se iniciara en automático el flujo de firmas o no.</a:t>
            </a:r>
            <a:endParaRPr i="0" sz="16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36f1578d5d_0_10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g336f1578d5d_0_109"/>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88" name="Google Shape;188;g336f1578d5d_0_109"/>
          <p:cNvSpPr txBox="1"/>
          <p:nvPr/>
        </p:nvSpPr>
        <p:spPr>
          <a:xfrm>
            <a:off x="844825" y="3929275"/>
            <a:ext cx="8117100" cy="878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lang="es-ES" sz="1500">
                <a:solidFill>
                  <a:srgbClr val="2F48A7"/>
                </a:solidFill>
                <a:latin typeface="Source Sans Pro"/>
                <a:ea typeface="Source Sans Pro"/>
                <a:cs typeface="Source Sans Pro"/>
                <a:sym typeface="Source Sans Pro"/>
              </a:rPr>
              <a:t>Recuerda que es importante que el revisor apruebe este documento para su generación dentro de la ficha de nuestro colaborador y su posterior firma.</a:t>
            </a:r>
            <a:endParaRPr sz="1500">
              <a:solidFill>
                <a:srgbClr val="2F48A7"/>
              </a:solidFill>
              <a:latin typeface="Source Sans Pro"/>
              <a:ea typeface="Source Sans Pro"/>
              <a:cs typeface="Source Sans Pro"/>
              <a:sym typeface="Source Sans Pro"/>
            </a:endParaRPr>
          </a:p>
        </p:txBody>
      </p:sp>
      <p:pic>
        <p:nvPicPr>
          <p:cNvPr id="189" name="Google Shape;189;g336f1578d5d_0_109"/>
          <p:cNvPicPr preferRelativeResize="0"/>
          <p:nvPr/>
        </p:nvPicPr>
        <p:blipFill>
          <a:blip r:embed="rId4">
            <a:alphaModFix/>
          </a:blip>
          <a:stretch>
            <a:fillRect/>
          </a:stretch>
        </p:blipFill>
        <p:spPr>
          <a:xfrm>
            <a:off x="726025" y="381000"/>
            <a:ext cx="8265576" cy="3197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36f1578d5d_0_1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 name="Google Shape;195;g336f1578d5d_0_11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196" name="Google Shape;196;g336f1578d5d_0_116"/>
          <p:cNvPicPr preferRelativeResize="0"/>
          <p:nvPr/>
        </p:nvPicPr>
        <p:blipFill>
          <a:blip r:embed="rId4">
            <a:alphaModFix/>
          </a:blip>
          <a:stretch>
            <a:fillRect/>
          </a:stretch>
        </p:blipFill>
        <p:spPr>
          <a:xfrm>
            <a:off x="726025" y="990600"/>
            <a:ext cx="8265574" cy="2810922"/>
          </a:xfrm>
          <a:prstGeom prst="rect">
            <a:avLst/>
          </a:prstGeom>
          <a:noFill/>
          <a:ln>
            <a:noFill/>
          </a:ln>
        </p:spPr>
      </p:pic>
      <p:sp>
        <p:nvSpPr>
          <p:cNvPr id="197" name="Google Shape;197;g336f1578d5d_0_116"/>
          <p:cNvSpPr txBox="1"/>
          <p:nvPr/>
        </p:nvSpPr>
        <p:spPr>
          <a:xfrm>
            <a:off x="844825" y="4157875"/>
            <a:ext cx="8117100" cy="648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lang="es-ES">
                <a:solidFill>
                  <a:srgbClr val="2F48A7"/>
                </a:solidFill>
                <a:latin typeface="Source Sans Pro"/>
                <a:ea typeface="Source Sans Pro"/>
                <a:cs typeface="Source Sans Pro"/>
                <a:sym typeface="Source Sans Pro"/>
              </a:rPr>
              <a:t>Ahora que el documento ha sido aprobado por el revisor, el colaborador podrá proceder con su firma. Solo debe seleccionar la opción de </a:t>
            </a:r>
            <a:r>
              <a:rPr b="1" lang="es-ES">
                <a:solidFill>
                  <a:srgbClr val="2F48A7"/>
                </a:solidFill>
                <a:latin typeface="Source Sans Pro"/>
                <a:ea typeface="Source Sans Pro"/>
                <a:cs typeface="Source Sans Pro"/>
                <a:sym typeface="Source Sans Pro"/>
              </a:rPr>
              <a:t>firma electrónica</a:t>
            </a:r>
            <a:r>
              <a:rPr lang="es-ES">
                <a:solidFill>
                  <a:srgbClr val="2F48A7"/>
                </a:solidFill>
                <a:latin typeface="Source Sans Pro"/>
                <a:ea typeface="Source Sans Pro"/>
                <a:cs typeface="Source Sans Pro"/>
                <a:sym typeface="Source Sans Pro"/>
              </a:rPr>
              <a:t> y elegir el tipo de código que desea recibir.</a:t>
            </a:r>
            <a:endParaRPr i="0" sz="1700" u="none" cap="none" strike="noStrike">
              <a:solidFill>
                <a:srgbClr val="2F48A7"/>
              </a:solidFill>
              <a:latin typeface="Source Sans Pro"/>
              <a:ea typeface="Source Sans Pro"/>
              <a:cs typeface="Source Sans Pro"/>
              <a:sym typeface="Source Sans Pro"/>
            </a:endParaRPr>
          </a:p>
        </p:txBody>
      </p:sp>
      <p:sp>
        <p:nvSpPr>
          <p:cNvPr id="198" name="Google Shape;198;g336f1578d5d_0_116"/>
          <p:cNvSpPr txBox="1"/>
          <p:nvPr/>
        </p:nvSpPr>
        <p:spPr>
          <a:xfrm>
            <a:off x="7802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Firma Electrónica</a:t>
            </a:r>
            <a:endParaRPr b="1" i="0" sz="2600" u="none" cap="none" strike="noStrike">
              <a:solidFill>
                <a:srgbClr val="2F48A7"/>
              </a:solidFill>
              <a:latin typeface="Source Sans Pro"/>
              <a:ea typeface="Source Sans Pro"/>
              <a:cs typeface="Source Sans Pro"/>
              <a:sym typeface="Source Sans Pro"/>
            </a:endParaRPr>
          </a:p>
        </p:txBody>
      </p:sp>
      <p:sp>
        <p:nvSpPr>
          <p:cNvPr id="199" name="Google Shape;199;g336f1578d5d_0_116"/>
          <p:cNvSpPr/>
          <p:nvPr/>
        </p:nvSpPr>
        <p:spPr>
          <a:xfrm>
            <a:off x="8564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36f1578d5d_0_19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5" name="Google Shape;205;g336f1578d5d_0_195"/>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206" name="Google Shape;206;g336f1578d5d_0_195"/>
          <p:cNvSpPr txBox="1"/>
          <p:nvPr/>
        </p:nvSpPr>
        <p:spPr>
          <a:xfrm>
            <a:off x="7802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Firma Electrónica</a:t>
            </a:r>
            <a:endParaRPr b="1" i="0" sz="2600" u="none" cap="none" strike="noStrike">
              <a:solidFill>
                <a:srgbClr val="2F48A7"/>
              </a:solidFill>
              <a:latin typeface="Source Sans Pro"/>
              <a:ea typeface="Source Sans Pro"/>
              <a:cs typeface="Source Sans Pro"/>
              <a:sym typeface="Source Sans Pro"/>
            </a:endParaRPr>
          </a:p>
        </p:txBody>
      </p:sp>
      <p:sp>
        <p:nvSpPr>
          <p:cNvPr id="207" name="Google Shape;207;g336f1578d5d_0_195"/>
          <p:cNvSpPr/>
          <p:nvPr/>
        </p:nvSpPr>
        <p:spPr>
          <a:xfrm>
            <a:off x="8564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08" name="Google Shape;208;g336f1578d5d_0_195"/>
          <p:cNvPicPr preferRelativeResize="0"/>
          <p:nvPr/>
        </p:nvPicPr>
        <p:blipFill>
          <a:blip r:embed="rId4">
            <a:alphaModFix/>
          </a:blip>
          <a:stretch>
            <a:fillRect/>
          </a:stretch>
        </p:blipFill>
        <p:spPr>
          <a:xfrm>
            <a:off x="856450" y="1009775"/>
            <a:ext cx="3152904" cy="1619200"/>
          </a:xfrm>
          <a:prstGeom prst="rect">
            <a:avLst/>
          </a:prstGeom>
          <a:noFill/>
          <a:ln cap="flat" cmpd="sng" w="9525">
            <a:solidFill>
              <a:srgbClr val="2F48A7"/>
            </a:solidFill>
            <a:prstDash val="solid"/>
            <a:round/>
            <a:headEnd len="sm" w="sm" type="none"/>
            <a:tailEnd len="sm" w="sm" type="none"/>
          </a:ln>
        </p:spPr>
      </p:pic>
      <p:pic>
        <p:nvPicPr>
          <p:cNvPr id="209" name="Google Shape;209;g336f1578d5d_0_195"/>
          <p:cNvPicPr preferRelativeResize="0"/>
          <p:nvPr/>
        </p:nvPicPr>
        <p:blipFill>
          <a:blip r:embed="rId5">
            <a:alphaModFix/>
          </a:blip>
          <a:stretch>
            <a:fillRect/>
          </a:stretch>
        </p:blipFill>
        <p:spPr>
          <a:xfrm>
            <a:off x="1361148" y="2117122"/>
            <a:ext cx="2069925" cy="2750150"/>
          </a:xfrm>
          <a:prstGeom prst="rect">
            <a:avLst/>
          </a:prstGeom>
          <a:noFill/>
          <a:ln cap="flat" cmpd="sng" w="9525">
            <a:solidFill>
              <a:srgbClr val="2F48A7"/>
            </a:solidFill>
            <a:prstDash val="solid"/>
            <a:round/>
            <a:headEnd len="sm" w="sm" type="none"/>
            <a:tailEnd len="sm" w="sm" type="none"/>
          </a:ln>
        </p:spPr>
      </p:pic>
      <p:sp>
        <p:nvSpPr>
          <p:cNvPr id="210" name="Google Shape;210;g336f1578d5d_0_195"/>
          <p:cNvSpPr txBox="1"/>
          <p:nvPr/>
        </p:nvSpPr>
        <p:spPr>
          <a:xfrm>
            <a:off x="5251175" y="1085025"/>
            <a:ext cx="3205500" cy="3147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700">
                <a:solidFill>
                  <a:srgbClr val="2F48A7"/>
                </a:solidFill>
                <a:latin typeface="Source Sans Pro"/>
                <a:ea typeface="Source Sans Pro"/>
                <a:cs typeface="Source Sans Pro"/>
                <a:sym typeface="Source Sans Pro"/>
              </a:rPr>
              <a:t>Una vez seleccionado el método de envío del código, recibiremos un mensaje de texto en nuestro celular o, en su defecto, un correo electrónico. Solo debemos ingresar el código recibido para completar el proceso de firma electrónica.</a:t>
            </a:r>
            <a:endParaRPr sz="1700">
              <a:solidFill>
                <a:srgbClr val="2F48A7"/>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36f1578d5d_0_1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g336f1578d5d_0_123"/>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217" name="Google Shape;217;g336f1578d5d_0_123"/>
          <p:cNvPicPr preferRelativeResize="0"/>
          <p:nvPr/>
        </p:nvPicPr>
        <p:blipFill>
          <a:blip r:embed="rId4">
            <a:alphaModFix/>
          </a:blip>
          <a:stretch>
            <a:fillRect/>
          </a:stretch>
        </p:blipFill>
        <p:spPr>
          <a:xfrm>
            <a:off x="1154200" y="168975"/>
            <a:ext cx="7498340" cy="3624475"/>
          </a:xfrm>
          <a:prstGeom prst="rect">
            <a:avLst/>
          </a:prstGeom>
          <a:noFill/>
          <a:ln>
            <a:noFill/>
          </a:ln>
        </p:spPr>
      </p:pic>
      <p:sp>
        <p:nvSpPr>
          <p:cNvPr id="218" name="Google Shape;218;g336f1578d5d_0_123"/>
          <p:cNvSpPr txBox="1"/>
          <p:nvPr/>
        </p:nvSpPr>
        <p:spPr>
          <a:xfrm>
            <a:off x="844825" y="3929275"/>
            <a:ext cx="8117100" cy="878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1" lang="es-ES" sz="1500">
                <a:solidFill>
                  <a:srgbClr val="2F48A7"/>
                </a:solidFill>
                <a:latin typeface="Source Sans Pro"/>
                <a:ea typeface="Source Sans Pro"/>
                <a:cs typeface="Source Sans Pro"/>
                <a:sym typeface="Source Sans Pro"/>
              </a:rPr>
              <a:t>Ejemplo de plantilla </a:t>
            </a:r>
            <a:r>
              <a:rPr lang="es-ES" sz="1500">
                <a:solidFill>
                  <a:srgbClr val="2F48A7"/>
                </a:solidFill>
                <a:latin typeface="Source Sans Pro"/>
                <a:ea typeface="Source Sans Pro"/>
                <a:cs typeface="Source Sans Pro"/>
                <a:sym typeface="Source Sans Pro"/>
              </a:rPr>
              <a:t>creada con variables las cuales el sistema ya ingresa directamente y firma digital por parte del colaborador.</a:t>
            </a:r>
            <a:endParaRPr i="0" sz="15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pic>
        <p:nvPicPr>
          <p:cNvPr id="61" name="Google Shape;61;g304468ff1d8_0_79"/>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sp>
        <p:nvSpPr>
          <p:cNvPr id="62" name="Google Shape;62;g304468ff1d8_0_79"/>
          <p:cNvSpPr txBox="1"/>
          <p:nvPr/>
        </p:nvSpPr>
        <p:spPr>
          <a:xfrm>
            <a:off x="498200" y="285751"/>
            <a:ext cx="5612700" cy="436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s-ES" sz="2300">
                <a:solidFill>
                  <a:srgbClr val="FFB202"/>
                </a:solidFill>
                <a:latin typeface="Source Sans Pro"/>
                <a:ea typeface="Source Sans Pro"/>
                <a:cs typeface="Source Sans Pro"/>
                <a:sym typeface="Source Sans Pro"/>
              </a:rPr>
              <a:t>Objetivo de la Capacitación</a:t>
            </a:r>
            <a:endParaRPr b="1" sz="2300">
              <a:solidFill>
                <a:srgbClr val="FFB202"/>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300">
                <a:solidFill>
                  <a:schemeClr val="lt1"/>
                </a:solidFill>
                <a:latin typeface="Source Sans Pro"/>
                <a:ea typeface="Source Sans Pro"/>
                <a:cs typeface="Source Sans Pro"/>
                <a:sym typeface="Source Sans Pro"/>
              </a:rPr>
              <a:t>En sesiones anteriores, hemos explorado de manera integral la funcionalidad del módulo de Firma y Gestión Documental. En esta ocasión, buscamos brindarte un conocimiento más profundo y práctico sobre sus capacidades.</a:t>
            </a:r>
            <a:endParaRPr sz="1300">
              <a:solidFill>
                <a:schemeClr val="lt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b="1" lang="es-ES" sz="1300">
                <a:solidFill>
                  <a:schemeClr val="lt1"/>
                </a:solidFill>
                <a:latin typeface="Source Sans Pro"/>
                <a:ea typeface="Source Sans Pro"/>
                <a:cs typeface="Source Sans Pro"/>
                <a:sym typeface="Source Sans Pro"/>
              </a:rPr>
              <a:t>Aprenderás a:</a:t>
            </a: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FB202"/>
              </a:buClr>
              <a:buSzPts val="1300"/>
              <a:buFont typeface="Source Sans Pro"/>
              <a:buChar char="●"/>
            </a:pPr>
            <a:r>
              <a:rPr lang="es-ES" sz="1300">
                <a:solidFill>
                  <a:schemeClr val="lt1"/>
                </a:solidFill>
                <a:latin typeface="Source Sans Pro"/>
                <a:ea typeface="Source Sans Pro"/>
                <a:cs typeface="Source Sans Pro"/>
                <a:sym typeface="Source Sans Pro"/>
              </a:rPr>
              <a:t>Comprender los distintos tipos de plantillas disponibles y sus usos específicos.</a:t>
            </a:r>
            <a:endParaRPr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lang="es-ES" sz="1300">
                <a:solidFill>
                  <a:schemeClr val="lt1"/>
                </a:solidFill>
                <a:latin typeface="Source Sans Pro"/>
                <a:ea typeface="Source Sans Pro"/>
                <a:cs typeface="Source Sans Pro"/>
                <a:sym typeface="Source Sans Pro"/>
              </a:rPr>
              <a:t>Configurar plantillas con opciones estándar o especializadas según las necesidades.</a:t>
            </a:r>
            <a:endParaRPr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lang="es-ES" sz="1300">
                <a:solidFill>
                  <a:schemeClr val="lt1"/>
                </a:solidFill>
                <a:latin typeface="Source Sans Pro"/>
                <a:ea typeface="Source Sans Pro"/>
                <a:cs typeface="Source Sans Pro"/>
                <a:sym typeface="Source Sans Pro"/>
              </a:rPr>
              <a:t>Gestionar de manera eficiente las plantillas dentro de la plataforma.</a:t>
            </a:r>
            <a:endParaRPr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lang="es-ES" sz="1300">
                <a:solidFill>
                  <a:schemeClr val="lt1"/>
                </a:solidFill>
                <a:latin typeface="Source Sans Pro"/>
                <a:ea typeface="Source Sans Pro"/>
                <a:cs typeface="Source Sans Pro"/>
                <a:sym typeface="Source Sans Pro"/>
              </a:rPr>
              <a:t>Aplicar lo aprendido mediante un ejercicio práctico, donde crearemos una plantilla y realizaremos su firma en vivo dentro de la plataforma.</a:t>
            </a:r>
            <a:endParaRPr sz="1300">
              <a:solidFill>
                <a:schemeClr val="lt1"/>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s-ES" sz="1300">
                <a:solidFill>
                  <a:schemeClr val="lt1"/>
                </a:solidFill>
                <a:latin typeface="Source Sans Pro"/>
                <a:ea typeface="Source Sans Pro"/>
                <a:cs typeface="Source Sans Pro"/>
                <a:sym typeface="Source Sans Pro"/>
              </a:rPr>
              <a:t>Con este enfoque, reforzarás tus conocimientos y mejorarás tu manejo del módulo para optimizar su uso en tu organización.</a:t>
            </a:r>
            <a:endParaRPr b="1" sz="3000">
              <a:solidFill>
                <a:schemeClr val="lt1"/>
              </a:solidFill>
              <a:latin typeface="Source Sans Pro"/>
              <a:ea typeface="Source Sans Pro"/>
              <a:cs typeface="Source Sans Pro"/>
              <a:sym typeface="Source Sans Pro"/>
            </a:endParaRPr>
          </a:p>
        </p:txBody>
      </p:sp>
      <p:pic>
        <p:nvPicPr>
          <p:cNvPr id="63" name="Google Shape;63;g304468ff1d8_0_79"/>
          <p:cNvPicPr preferRelativeResize="0"/>
          <p:nvPr/>
        </p:nvPicPr>
        <p:blipFill>
          <a:blip r:embed="rId5">
            <a:alphaModFix/>
          </a:blip>
          <a:stretch>
            <a:fillRect/>
          </a:stretch>
        </p:blipFill>
        <p:spPr>
          <a:xfrm>
            <a:off x="6110900" y="1219200"/>
            <a:ext cx="2728300" cy="2728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2845a28a19_1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224" name="Google Shape;224;g32845a28a19_1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225" name="Google Shape;225;g32845a28a19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g30584c383a6_0_57"/>
          <p:cNvSpPr txBox="1"/>
          <p:nvPr/>
        </p:nvSpPr>
        <p:spPr>
          <a:xfrm>
            <a:off x="963900" y="1115188"/>
            <a:ext cx="7216200" cy="90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i="0" lang="es-ES" sz="1800" u="none" cap="none" strike="noStrike">
                <a:solidFill>
                  <a:srgbClr val="2B3E72"/>
                </a:solidFill>
                <a:latin typeface="Source Sans Pro"/>
                <a:ea typeface="Source Sans Pro"/>
                <a:cs typeface="Source Sans Pro"/>
                <a:sym typeface="Source Sans Pro"/>
              </a:rPr>
              <a:t>Ven y cuéntanos tus dudas. Este es un espacio abierto para la comunicación y posibles ejercicios que quieras realizar.</a:t>
            </a:r>
            <a:endParaRPr i="0" sz="1800" u="none" cap="none" strike="noStrike">
              <a:solidFill>
                <a:srgbClr val="2B3E72"/>
              </a:solidFill>
              <a:latin typeface="Source Sans Pro"/>
              <a:ea typeface="Source Sans Pro"/>
              <a:cs typeface="Source Sans Pro"/>
              <a:sym typeface="Source Sans Pro"/>
            </a:endParaRPr>
          </a:p>
        </p:txBody>
      </p:sp>
      <p:sp>
        <p:nvSpPr>
          <p:cNvPr id="231" name="Google Shape;231;g30584c383a6_0_57"/>
          <p:cNvSpPr txBox="1"/>
          <p:nvPr/>
        </p:nvSpPr>
        <p:spPr>
          <a:xfrm>
            <a:off x="754800" y="393475"/>
            <a:ext cx="7634400" cy="6525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800"/>
              <a:buFont typeface="Arial"/>
              <a:buNone/>
            </a:pPr>
            <a:r>
              <a:rPr b="1" i="0" lang="es-ES" sz="3800" u="none" cap="none" strike="noStrike">
                <a:solidFill>
                  <a:srgbClr val="2B3E72"/>
                </a:solidFill>
                <a:latin typeface="Source Sans Pro"/>
                <a:ea typeface="Source Sans Pro"/>
                <a:cs typeface="Source Sans Pro"/>
                <a:sym typeface="Source Sans Pro"/>
              </a:rPr>
              <a:t>Espacio para dudas</a:t>
            </a:r>
            <a:endParaRPr b="1" i="0" sz="3800" u="none" cap="none" strike="noStrike">
              <a:solidFill>
                <a:srgbClr val="2B3E72"/>
              </a:solidFill>
              <a:latin typeface="Source Sans Pro"/>
              <a:ea typeface="Source Sans Pro"/>
              <a:cs typeface="Source Sans Pro"/>
              <a:sym typeface="Source Sans Pro"/>
            </a:endParaRPr>
          </a:p>
        </p:txBody>
      </p:sp>
      <p:pic>
        <p:nvPicPr>
          <p:cNvPr id="232" name="Google Shape;232;g30584c383a6_0_57"/>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33" name="Google Shape;233;g30584c383a6_0_57"/>
          <p:cNvSpPr txBox="1"/>
          <p:nvPr/>
        </p:nvSpPr>
        <p:spPr>
          <a:xfrm>
            <a:off x="633325" y="2087106"/>
            <a:ext cx="4357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chemeClr val="dk1"/>
              </a:buClr>
              <a:buSzPts val="1100"/>
              <a:buFont typeface="Arial"/>
              <a:buNone/>
            </a:pPr>
            <a:r>
              <a:t/>
            </a:r>
            <a:endParaRPr b="0" i="0" sz="1600" u="none" cap="none" strike="noStrike">
              <a:solidFill>
                <a:srgbClr val="2F48A7"/>
              </a:solidFill>
              <a:latin typeface="Arial"/>
              <a:ea typeface="Arial"/>
              <a:cs typeface="Arial"/>
              <a:sym typeface="Arial"/>
            </a:endParaRPr>
          </a:p>
        </p:txBody>
      </p:sp>
      <p:pic>
        <p:nvPicPr>
          <p:cNvPr id="234" name="Google Shape;234;g30584c383a6_0_57"/>
          <p:cNvPicPr preferRelativeResize="0"/>
          <p:nvPr/>
        </p:nvPicPr>
        <p:blipFill rotWithShape="1">
          <a:blip r:embed="rId5">
            <a:alphaModFix/>
          </a:blip>
          <a:srcRect b="0" l="0" r="0" t="0"/>
          <a:stretch/>
        </p:blipFill>
        <p:spPr>
          <a:xfrm>
            <a:off x="2393097" y="2065263"/>
            <a:ext cx="4357800" cy="24512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2e4b9861927_0_88"/>
          <p:cNvSpPr txBox="1"/>
          <p:nvPr/>
        </p:nvSpPr>
        <p:spPr>
          <a:xfrm>
            <a:off x="5087175" y="2048400"/>
            <a:ext cx="3386700" cy="10713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0"/>
              <a:buFont typeface="Arial"/>
              <a:buNone/>
            </a:pPr>
            <a:r>
              <a:rPr b="1" i="0" lang="es-ES" sz="3600" u="none" cap="none" strike="noStrike">
                <a:solidFill>
                  <a:srgbClr val="2F48A7"/>
                </a:solidFill>
                <a:latin typeface="Source Sans Pro"/>
                <a:ea typeface="Source Sans Pro"/>
                <a:cs typeface="Source Sans Pro"/>
                <a:sym typeface="Source Sans Pro"/>
              </a:rPr>
              <a:t>¡Vamos a la plataforma!</a:t>
            </a:r>
            <a:endParaRPr b="1" i="0" sz="3600" u="none" cap="none" strike="noStrike">
              <a:solidFill>
                <a:srgbClr val="2F48A7"/>
              </a:solidFill>
              <a:latin typeface="Source Sans Pro"/>
              <a:ea typeface="Source Sans Pro"/>
              <a:cs typeface="Source Sans Pro"/>
              <a:sym typeface="Source Sans Pro"/>
            </a:endParaRPr>
          </a:p>
        </p:txBody>
      </p:sp>
      <p:pic>
        <p:nvPicPr>
          <p:cNvPr id="240" name="Google Shape;240;g2e4b9861927_0_88"/>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descr="Gestin_de_personas_3.png" id="241" name="Google Shape;241;g2e4b9861927_0_88"/>
          <p:cNvPicPr preferRelativeResize="0"/>
          <p:nvPr/>
        </p:nvPicPr>
        <p:blipFill rotWithShape="1">
          <a:blip r:embed="rId5">
            <a:alphaModFix/>
          </a:blip>
          <a:srcRect b="0" l="0" r="0" t="0"/>
          <a:stretch/>
        </p:blipFill>
        <p:spPr>
          <a:xfrm>
            <a:off x="739250" y="703775"/>
            <a:ext cx="3735950" cy="3735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pic>
        <p:nvPicPr>
          <p:cNvPr id="246" name="Google Shape;246;p32"/>
          <p:cNvPicPr preferRelativeResize="0"/>
          <p:nvPr/>
        </p:nvPicPr>
        <p:blipFill rotWithShape="1">
          <a:blip r:embed="rId4">
            <a:alphaModFix/>
          </a:blip>
          <a:srcRect b="0" l="0" r="0" t="0"/>
          <a:stretch/>
        </p:blipFill>
        <p:spPr>
          <a:xfrm>
            <a:off x="3740256" y="4405000"/>
            <a:ext cx="1663489" cy="461700"/>
          </a:xfrm>
          <a:prstGeom prst="rect">
            <a:avLst/>
          </a:prstGeom>
          <a:noFill/>
          <a:ln>
            <a:noFill/>
          </a:ln>
        </p:spPr>
      </p:pic>
      <p:pic>
        <p:nvPicPr>
          <p:cNvPr id="247" name="Google Shape;247;p32"/>
          <p:cNvPicPr preferRelativeResize="0"/>
          <p:nvPr/>
        </p:nvPicPr>
        <p:blipFill rotWithShape="1">
          <a:blip r:embed="rId5">
            <a:alphaModFix/>
          </a:blip>
          <a:srcRect b="0" l="0" r="0" t="0"/>
          <a:stretch/>
        </p:blipFill>
        <p:spPr>
          <a:xfrm>
            <a:off x="2073663" y="2161862"/>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g33376bc1f9f_0_0"/>
          <p:cNvSpPr txBox="1"/>
          <p:nvPr/>
        </p:nvSpPr>
        <p:spPr>
          <a:xfrm>
            <a:off x="785825" y="840114"/>
            <a:ext cx="44721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Plantilla</a:t>
            </a:r>
            <a:endParaRPr b="1" i="0" sz="3800" u="none" cap="none" strike="noStrike">
              <a:solidFill>
                <a:srgbClr val="2B3E72"/>
              </a:solidFill>
              <a:latin typeface="Source Sans Pro"/>
              <a:ea typeface="Source Sans Pro"/>
              <a:cs typeface="Source Sans Pro"/>
              <a:sym typeface="Source Sans Pro"/>
            </a:endParaRPr>
          </a:p>
        </p:txBody>
      </p:sp>
      <p:pic>
        <p:nvPicPr>
          <p:cNvPr id="69" name="Google Shape;69;g33376bc1f9f_0_0"/>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70" name="Google Shape;70;g33376bc1f9f_0_0"/>
          <p:cNvPicPr preferRelativeResize="0"/>
          <p:nvPr/>
        </p:nvPicPr>
        <p:blipFill>
          <a:blip r:embed="rId5">
            <a:alphaModFix/>
          </a:blip>
          <a:stretch>
            <a:fillRect/>
          </a:stretch>
        </p:blipFill>
        <p:spPr>
          <a:xfrm>
            <a:off x="5334125" y="685800"/>
            <a:ext cx="3581275" cy="3581275"/>
          </a:xfrm>
          <a:prstGeom prst="rect">
            <a:avLst/>
          </a:prstGeom>
          <a:noFill/>
          <a:ln>
            <a:noFill/>
          </a:ln>
        </p:spPr>
      </p:pic>
      <p:sp>
        <p:nvSpPr>
          <p:cNvPr id="71" name="Google Shape;71;g33376bc1f9f_0_0"/>
          <p:cNvSpPr txBox="1"/>
          <p:nvPr/>
        </p:nvSpPr>
        <p:spPr>
          <a:xfrm>
            <a:off x="785825" y="1572823"/>
            <a:ext cx="4357800" cy="2130300"/>
          </a:xfrm>
          <a:prstGeom prst="rect">
            <a:avLst/>
          </a:prstGeom>
          <a:noFill/>
          <a:ln>
            <a:noFill/>
          </a:ln>
        </p:spPr>
        <p:txBody>
          <a:bodyPr anchorCtr="0" anchor="t" bIns="91425" lIns="91425" spcFirstLastPara="1" rIns="91425" wrap="square" tIns="91425">
            <a:spAutoFit/>
          </a:bodyPr>
          <a:lstStyle/>
          <a:p>
            <a:pPr indent="-336550" lvl="0" marL="457200" marR="0" rtl="0" algn="just">
              <a:lnSpc>
                <a:spcPct val="115000"/>
              </a:lnSpc>
              <a:spcBef>
                <a:spcPts val="0"/>
              </a:spcBef>
              <a:spcAft>
                <a:spcPts val="0"/>
              </a:spcAft>
              <a:buClr>
                <a:srgbClr val="2B3E72"/>
              </a:buClr>
              <a:buSzPts val="1700"/>
              <a:buFont typeface="Source Sans Pro"/>
              <a:buChar char="●"/>
            </a:pPr>
            <a:r>
              <a:rPr lang="es-ES" sz="1900">
                <a:solidFill>
                  <a:srgbClr val="2B3E72"/>
                </a:solidFill>
                <a:latin typeface="Source Sans Pro"/>
                <a:ea typeface="Source Sans Pro"/>
                <a:cs typeface="Source Sans Pro"/>
                <a:sym typeface="Source Sans Pro"/>
              </a:rPr>
              <a:t>¿Qué es una Plantilla?</a:t>
            </a:r>
            <a:br>
              <a:rPr i="0" lang="es-ES" sz="1900" u="none" cap="none" strike="noStrike">
                <a:solidFill>
                  <a:srgbClr val="2B3E72"/>
                </a:solidFill>
                <a:latin typeface="Source Sans Pro"/>
                <a:ea typeface="Source Sans Pro"/>
                <a:cs typeface="Source Sans Pro"/>
                <a:sym typeface="Source Sans Pro"/>
              </a:rPr>
            </a:br>
            <a:endParaRPr i="0" sz="1900" u="none" cap="none" strike="noStrike">
              <a:solidFill>
                <a:srgbClr val="2B3E72"/>
              </a:solidFill>
              <a:latin typeface="Source Sans Pro"/>
              <a:ea typeface="Source Sans Pro"/>
              <a:cs typeface="Source Sans Pro"/>
              <a:sym typeface="Source Sans Pro"/>
            </a:endParaRPr>
          </a:p>
          <a:p>
            <a:pPr indent="-336550" lvl="0" marL="457200" marR="0" rtl="0" algn="just">
              <a:lnSpc>
                <a:spcPct val="115000"/>
              </a:lnSpc>
              <a:spcBef>
                <a:spcPts val="1200"/>
              </a:spcBef>
              <a:spcAft>
                <a:spcPts val="0"/>
              </a:spcAft>
              <a:buClr>
                <a:srgbClr val="2B3E72"/>
              </a:buClr>
              <a:buSzPts val="1700"/>
              <a:buFont typeface="Source Sans Pro"/>
              <a:buChar char="●"/>
            </a:pPr>
            <a:r>
              <a:rPr lang="es-ES" sz="1900">
                <a:solidFill>
                  <a:srgbClr val="2B3E72"/>
                </a:solidFill>
                <a:latin typeface="Source Sans Pro"/>
                <a:ea typeface="Source Sans Pro"/>
                <a:cs typeface="Source Sans Pro"/>
                <a:sym typeface="Source Sans Pro"/>
              </a:rPr>
              <a:t>Tipos de Plantillas</a:t>
            </a:r>
            <a:br>
              <a:rPr i="0" lang="es-ES" sz="1900" u="none" cap="none" strike="noStrike">
                <a:solidFill>
                  <a:srgbClr val="2B3E72"/>
                </a:solidFill>
                <a:latin typeface="Source Sans Pro"/>
                <a:ea typeface="Source Sans Pro"/>
                <a:cs typeface="Source Sans Pro"/>
                <a:sym typeface="Source Sans Pro"/>
              </a:rPr>
            </a:br>
            <a:endParaRPr i="0" sz="1900" u="none" cap="none" strike="noStrike">
              <a:solidFill>
                <a:srgbClr val="2B3E72"/>
              </a:solidFill>
              <a:latin typeface="Source Sans Pro"/>
              <a:ea typeface="Source Sans Pro"/>
              <a:cs typeface="Source Sans Pro"/>
              <a:sym typeface="Source Sans Pro"/>
            </a:endParaRPr>
          </a:p>
          <a:p>
            <a:pPr indent="-349250" lvl="0" marL="457200" marR="0" rtl="0" algn="just">
              <a:lnSpc>
                <a:spcPct val="115000"/>
              </a:lnSpc>
              <a:spcBef>
                <a:spcPts val="1200"/>
              </a:spcBef>
              <a:spcAft>
                <a:spcPts val="0"/>
              </a:spcAft>
              <a:buClr>
                <a:srgbClr val="2B3E72"/>
              </a:buClr>
              <a:buSzPts val="1900"/>
              <a:buFont typeface="Source Sans Pro"/>
              <a:buChar char="●"/>
            </a:pPr>
            <a:r>
              <a:rPr lang="es-ES" sz="1900">
                <a:solidFill>
                  <a:srgbClr val="2B3E72"/>
                </a:solidFill>
                <a:latin typeface="Source Sans Pro"/>
                <a:ea typeface="Source Sans Pro"/>
                <a:cs typeface="Source Sans Pro"/>
                <a:sym typeface="Source Sans Pro"/>
              </a:rPr>
              <a:t>Configuraciones de Plantilla</a:t>
            </a:r>
            <a:endParaRPr i="0" sz="19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3376bc1f9f_0_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g33376bc1f9f_0_7"/>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78" name="Google Shape;78;g33376bc1f9f_0_7"/>
          <p:cNvSpPr txBox="1"/>
          <p:nvPr/>
        </p:nvSpPr>
        <p:spPr>
          <a:xfrm>
            <a:off x="854225" y="218275"/>
            <a:ext cx="7236000" cy="6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400"/>
              <a:buFont typeface="Arial"/>
              <a:buNone/>
            </a:pPr>
            <a:r>
              <a:rPr b="1" lang="es-ES" sz="2800">
                <a:solidFill>
                  <a:srgbClr val="2F48A7"/>
                </a:solidFill>
                <a:latin typeface="Source Sans Pro"/>
                <a:ea typeface="Source Sans Pro"/>
                <a:cs typeface="Source Sans Pro"/>
                <a:sym typeface="Source Sans Pro"/>
              </a:rPr>
              <a:t>¿Qué es una plantilla de documento?</a:t>
            </a:r>
            <a:endParaRPr b="0" i="0" sz="1800" u="none" cap="none" strike="noStrike">
              <a:solidFill>
                <a:schemeClr val="dk1"/>
              </a:solidFill>
              <a:latin typeface="Arial"/>
              <a:ea typeface="Arial"/>
              <a:cs typeface="Arial"/>
              <a:sym typeface="Arial"/>
            </a:endParaRPr>
          </a:p>
        </p:txBody>
      </p:sp>
      <p:sp>
        <p:nvSpPr>
          <p:cNvPr id="79" name="Google Shape;79;g33376bc1f9f_0_7"/>
          <p:cNvSpPr/>
          <p:nvPr/>
        </p:nvSpPr>
        <p:spPr>
          <a:xfrm>
            <a:off x="938225" y="8314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80" name="Google Shape;80;g33376bc1f9f_0_7"/>
          <p:cNvPicPr preferRelativeResize="0"/>
          <p:nvPr/>
        </p:nvPicPr>
        <p:blipFill>
          <a:blip r:embed="rId4">
            <a:alphaModFix/>
          </a:blip>
          <a:stretch>
            <a:fillRect/>
          </a:stretch>
        </p:blipFill>
        <p:spPr>
          <a:xfrm>
            <a:off x="3607100" y="2546875"/>
            <a:ext cx="3261525" cy="2095526"/>
          </a:xfrm>
          <a:prstGeom prst="rect">
            <a:avLst/>
          </a:prstGeom>
          <a:noFill/>
          <a:ln>
            <a:noFill/>
          </a:ln>
        </p:spPr>
      </p:pic>
      <p:sp>
        <p:nvSpPr>
          <p:cNvPr id="81" name="Google Shape;81;g33376bc1f9f_0_7"/>
          <p:cNvSpPr txBox="1"/>
          <p:nvPr/>
        </p:nvSpPr>
        <p:spPr>
          <a:xfrm>
            <a:off x="933050" y="875650"/>
            <a:ext cx="7614600" cy="18732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1200"/>
              </a:spcBef>
              <a:spcAft>
                <a:spcPts val="0"/>
              </a:spcAft>
              <a:buClr>
                <a:srgbClr val="FFB202"/>
              </a:buClr>
              <a:buSzPts val="1800"/>
              <a:buFont typeface="Source Sans Pro"/>
              <a:buChar char="●"/>
            </a:pPr>
            <a:r>
              <a:rPr lang="es-ES">
                <a:solidFill>
                  <a:srgbClr val="2F48A7"/>
                </a:solidFill>
                <a:latin typeface="Source Sans Pro"/>
                <a:ea typeface="Source Sans Pro"/>
                <a:cs typeface="Source Sans Pro"/>
                <a:sym typeface="Source Sans Pro"/>
              </a:rPr>
              <a:t>¡Ahorra tiempo y evita errores! Con las plantillas automatizadas de Buk, genera documentos personalizados de forma instantánea, sin ajustes manuales. 📄✨</a:t>
            </a:r>
            <a:endParaRPr>
              <a:solidFill>
                <a:srgbClr val="2F48A7"/>
              </a:solidFill>
              <a:latin typeface="Source Sans Pro"/>
              <a:ea typeface="Source Sans Pro"/>
              <a:cs typeface="Source Sans Pro"/>
              <a:sym typeface="Source Sans Pro"/>
            </a:endParaRPr>
          </a:p>
          <a:p>
            <a:pPr indent="-342900" lvl="0" marL="457200" rtl="0" algn="just">
              <a:lnSpc>
                <a:spcPct val="115000"/>
              </a:lnSpc>
              <a:spcBef>
                <a:spcPts val="0"/>
              </a:spcBef>
              <a:spcAft>
                <a:spcPts val="0"/>
              </a:spcAft>
              <a:buClr>
                <a:srgbClr val="FFB202"/>
              </a:buClr>
              <a:buSzPts val="1800"/>
              <a:buFont typeface="Source Sans Pro"/>
              <a:buChar char="●"/>
            </a:pPr>
            <a:r>
              <a:rPr lang="es-ES">
                <a:solidFill>
                  <a:srgbClr val="2F48A7"/>
                </a:solidFill>
                <a:latin typeface="Source Sans Pro"/>
                <a:ea typeface="Source Sans Pro"/>
                <a:cs typeface="Source Sans Pro"/>
                <a:sym typeface="Source Sans Pro"/>
              </a:rPr>
              <a:t>🔹 </a:t>
            </a:r>
            <a:r>
              <a:rPr b="1" lang="es-ES">
                <a:solidFill>
                  <a:srgbClr val="2F48A7"/>
                </a:solidFill>
                <a:latin typeface="Source Sans Pro"/>
                <a:ea typeface="Source Sans Pro"/>
                <a:cs typeface="Source Sans Pro"/>
                <a:sym typeface="Source Sans Pro"/>
              </a:rPr>
              <a:t>Automatización total</a:t>
            </a:r>
            <a:r>
              <a:rPr lang="es-ES">
                <a:solidFill>
                  <a:srgbClr val="2F48A7"/>
                </a:solidFill>
                <a:latin typeface="Source Sans Pro"/>
                <a:ea typeface="Source Sans Pro"/>
                <a:cs typeface="Source Sans Pro"/>
                <a:sym typeface="Source Sans Pro"/>
              </a:rPr>
              <a:t>: Cada colaborador recibe su información sin esfuerzo.</a:t>
            </a:r>
            <a:br>
              <a:rPr lang="es-ES">
                <a:solidFill>
                  <a:srgbClr val="2F48A7"/>
                </a:solidFill>
                <a:latin typeface="Source Sans Pro"/>
                <a:ea typeface="Source Sans Pro"/>
                <a:cs typeface="Source Sans Pro"/>
                <a:sym typeface="Source Sans Pro"/>
              </a:rPr>
            </a:br>
            <a:r>
              <a:rPr lang="es-ES">
                <a:solidFill>
                  <a:srgbClr val="2F48A7"/>
                </a:solidFill>
                <a:latin typeface="Source Sans Pro"/>
                <a:ea typeface="Source Sans Pro"/>
                <a:cs typeface="Source Sans Pro"/>
                <a:sym typeface="Source Sans Pro"/>
              </a:rPr>
              <a:t>🔹 </a:t>
            </a:r>
            <a:r>
              <a:rPr b="1" lang="es-ES">
                <a:solidFill>
                  <a:srgbClr val="2F48A7"/>
                </a:solidFill>
                <a:latin typeface="Source Sans Pro"/>
                <a:ea typeface="Source Sans Pro"/>
                <a:cs typeface="Source Sans Pro"/>
                <a:sym typeface="Source Sans Pro"/>
              </a:rPr>
              <a:t>Flexibilidad</a:t>
            </a:r>
            <a:r>
              <a:rPr lang="es-ES">
                <a:solidFill>
                  <a:srgbClr val="2F48A7"/>
                </a:solidFill>
                <a:latin typeface="Source Sans Pro"/>
                <a:ea typeface="Source Sans Pro"/>
                <a:cs typeface="Source Sans Pro"/>
                <a:sym typeface="Source Sans Pro"/>
              </a:rPr>
              <a:t>: Modifica plantillas sin afectar documentos ya generados.</a:t>
            </a:r>
            <a:endParaRPr>
              <a:solidFill>
                <a:srgbClr val="2F48A7"/>
              </a:solidFill>
              <a:latin typeface="Source Sans Pro"/>
              <a:ea typeface="Source Sans Pro"/>
              <a:cs typeface="Source Sans Pro"/>
              <a:sym typeface="Source Sans Pro"/>
            </a:endParaRPr>
          </a:p>
          <a:p>
            <a:pPr indent="-342900" lvl="0" marL="457200" rtl="0" algn="just">
              <a:lnSpc>
                <a:spcPct val="115000"/>
              </a:lnSpc>
              <a:spcBef>
                <a:spcPts val="0"/>
              </a:spcBef>
              <a:spcAft>
                <a:spcPts val="0"/>
              </a:spcAft>
              <a:buClr>
                <a:srgbClr val="FFB202"/>
              </a:buClr>
              <a:buSzPts val="1800"/>
              <a:buFont typeface="Source Sans Pro"/>
              <a:buChar char="●"/>
            </a:pPr>
            <a:r>
              <a:rPr lang="es-ES">
                <a:solidFill>
                  <a:srgbClr val="2F48A7"/>
                </a:solidFill>
                <a:latin typeface="Source Sans Pro"/>
                <a:ea typeface="Source Sans Pro"/>
                <a:cs typeface="Source Sans Pro"/>
                <a:sym typeface="Source Sans Pro"/>
              </a:rPr>
              <a:t>Optimiza tu gestión documental y lleva la eficiencia al siguiente nivel. 🚀</a:t>
            </a:r>
            <a:endParaRPr sz="1800">
              <a:solidFill>
                <a:srgbClr val="2F48A7"/>
              </a:solidFill>
              <a:highlight>
                <a:schemeClr val="lt1"/>
              </a:highlight>
              <a:latin typeface="Source Sans Pro"/>
              <a:ea typeface="Source Sans Pro"/>
              <a:cs typeface="Source Sans Pro"/>
              <a:sym typeface="Source Sans Pro"/>
            </a:endParaRPr>
          </a:p>
          <a:p>
            <a:pPr indent="0" lvl="0" marL="457200" rtl="0" algn="just">
              <a:lnSpc>
                <a:spcPct val="115000"/>
              </a:lnSpc>
              <a:spcBef>
                <a:spcPts val="1200"/>
              </a:spcBef>
              <a:spcAft>
                <a:spcPts val="0"/>
              </a:spcAft>
              <a:buNone/>
            </a:pPr>
            <a:r>
              <a:t/>
            </a:r>
            <a:endParaRPr sz="1500">
              <a:solidFill>
                <a:srgbClr val="2F48A7"/>
              </a:solidFill>
              <a:highlight>
                <a:schemeClr val="lt1"/>
              </a:highlight>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3376bc1f9f_0_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33376bc1f9f_0_16"/>
          <p:cNvSpPr txBox="1"/>
          <p:nvPr/>
        </p:nvSpPr>
        <p:spPr>
          <a:xfrm>
            <a:off x="932650" y="153888"/>
            <a:ext cx="61314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700">
                <a:solidFill>
                  <a:srgbClr val="2F48A7"/>
                </a:solidFill>
                <a:latin typeface="Source Sans Pro"/>
                <a:ea typeface="Source Sans Pro"/>
                <a:cs typeface="Source Sans Pro"/>
                <a:sym typeface="Source Sans Pro"/>
              </a:rPr>
              <a:t>¿Cuántos tipos de plantillas tiene Buk?</a:t>
            </a:r>
            <a:endParaRPr b="1" i="0" sz="2700" u="none" cap="none" strike="noStrike">
              <a:solidFill>
                <a:srgbClr val="2F48A7"/>
              </a:solidFill>
              <a:latin typeface="Source Sans Pro"/>
              <a:ea typeface="Source Sans Pro"/>
              <a:cs typeface="Source Sans Pro"/>
              <a:sym typeface="Source Sans Pro"/>
            </a:endParaRPr>
          </a:p>
        </p:txBody>
      </p:sp>
      <p:pic>
        <p:nvPicPr>
          <p:cNvPr id="88" name="Google Shape;88;g33376bc1f9f_0_1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89" name="Google Shape;89;g33376bc1f9f_0_16"/>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90" name="Google Shape;90;g33376bc1f9f_0_16"/>
          <p:cNvPicPr preferRelativeResize="0"/>
          <p:nvPr/>
        </p:nvPicPr>
        <p:blipFill>
          <a:blip r:embed="rId4">
            <a:alphaModFix/>
          </a:blip>
          <a:stretch>
            <a:fillRect/>
          </a:stretch>
        </p:blipFill>
        <p:spPr>
          <a:xfrm>
            <a:off x="802225" y="843700"/>
            <a:ext cx="8012123" cy="2383876"/>
          </a:xfrm>
          <a:prstGeom prst="rect">
            <a:avLst/>
          </a:prstGeom>
          <a:noFill/>
          <a:ln>
            <a:noFill/>
          </a:ln>
        </p:spPr>
      </p:pic>
      <p:sp>
        <p:nvSpPr>
          <p:cNvPr id="91" name="Google Shape;91;g33376bc1f9f_0_16"/>
          <p:cNvSpPr txBox="1"/>
          <p:nvPr/>
        </p:nvSpPr>
        <p:spPr>
          <a:xfrm>
            <a:off x="935925" y="3288200"/>
            <a:ext cx="7089900" cy="5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Buk ofrece </a:t>
            </a:r>
            <a:r>
              <a:rPr b="1" lang="es-ES" sz="1300">
                <a:solidFill>
                  <a:srgbClr val="2F48A7"/>
                </a:solidFill>
                <a:latin typeface="Source Sans Pro"/>
                <a:ea typeface="Source Sans Pro"/>
                <a:cs typeface="Source Sans Pro"/>
                <a:sym typeface="Source Sans Pro"/>
              </a:rPr>
              <a:t>5 tipos de plantillas</a:t>
            </a:r>
            <a:r>
              <a:rPr lang="es-ES" sz="1300">
                <a:solidFill>
                  <a:srgbClr val="2F48A7"/>
                </a:solidFill>
                <a:latin typeface="Source Sans Pro"/>
                <a:ea typeface="Source Sans Pro"/>
                <a:cs typeface="Source Sans Pro"/>
                <a:sym typeface="Source Sans Pro"/>
              </a:rPr>
              <a:t>, diseñadas para distintas funciones y necesidades. Cada una cuenta con variables y configuraciones específicas para adaptarse a diferentes escenarios.</a:t>
            </a:r>
            <a:endParaRPr sz="13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 </a:t>
            </a:r>
            <a:r>
              <a:rPr b="1" lang="es-ES" sz="1300">
                <a:solidFill>
                  <a:srgbClr val="2F48A7"/>
                </a:solidFill>
                <a:latin typeface="Source Sans Pro"/>
                <a:ea typeface="Source Sans Pro"/>
                <a:cs typeface="Source Sans Pro"/>
                <a:sym typeface="Source Sans Pro"/>
              </a:rPr>
              <a:t>Versatilidad</a:t>
            </a:r>
            <a:br>
              <a:rPr b="1" lang="es-ES" sz="1300">
                <a:solidFill>
                  <a:srgbClr val="2F48A7"/>
                </a:solidFill>
                <a:latin typeface="Source Sans Pro"/>
                <a:ea typeface="Source Sans Pro"/>
                <a:cs typeface="Source Sans Pro"/>
                <a:sym typeface="Source Sans Pro"/>
              </a:rPr>
            </a:br>
            <a:r>
              <a:rPr lang="es-ES" sz="1300">
                <a:solidFill>
                  <a:srgbClr val="2F48A7"/>
                </a:solidFill>
                <a:latin typeface="Source Sans Pro"/>
                <a:ea typeface="Source Sans Pro"/>
                <a:cs typeface="Source Sans Pro"/>
                <a:sym typeface="Source Sans Pro"/>
              </a:rPr>
              <a:t>🔹 </a:t>
            </a:r>
            <a:r>
              <a:rPr b="1" lang="es-ES" sz="1300">
                <a:solidFill>
                  <a:srgbClr val="2F48A7"/>
                </a:solidFill>
                <a:latin typeface="Source Sans Pro"/>
                <a:ea typeface="Source Sans Pro"/>
                <a:cs typeface="Source Sans Pro"/>
                <a:sym typeface="Source Sans Pro"/>
              </a:rPr>
              <a:t>Automatización</a:t>
            </a:r>
            <a:br>
              <a:rPr b="1" lang="es-ES" sz="1300">
                <a:solidFill>
                  <a:srgbClr val="2F48A7"/>
                </a:solidFill>
                <a:latin typeface="Source Sans Pro"/>
                <a:ea typeface="Source Sans Pro"/>
                <a:cs typeface="Source Sans Pro"/>
                <a:sym typeface="Source Sans Pro"/>
              </a:rPr>
            </a:br>
            <a:r>
              <a:rPr lang="es-ES" sz="1300">
                <a:solidFill>
                  <a:srgbClr val="2F48A7"/>
                </a:solidFill>
                <a:latin typeface="Source Sans Pro"/>
                <a:ea typeface="Source Sans Pro"/>
                <a:cs typeface="Source Sans Pro"/>
                <a:sym typeface="Source Sans Pro"/>
              </a:rPr>
              <a:t>🔹 </a:t>
            </a:r>
            <a:r>
              <a:rPr b="1" lang="es-ES" sz="1300">
                <a:solidFill>
                  <a:srgbClr val="2F48A7"/>
                </a:solidFill>
                <a:latin typeface="Source Sans Pro"/>
                <a:ea typeface="Source Sans Pro"/>
                <a:cs typeface="Source Sans Pro"/>
                <a:sym typeface="Source Sans Pro"/>
              </a:rPr>
              <a:t>Eficiencia</a:t>
            </a:r>
            <a:endParaRPr b="1" sz="13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Elige la que mejor se adapte a tu flujo de trabajo y optimiza tu gestión documental. 🚀</a:t>
            </a:r>
            <a:endParaRPr sz="1600">
              <a:solidFill>
                <a:srgbClr val="2F48A7"/>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3376bc1f9f_0_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 name="Google Shape;97;g33376bc1f9f_0_25"/>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98" name="Google Shape;98;g33376bc1f9f_0_25"/>
          <p:cNvSpPr txBox="1"/>
          <p:nvPr/>
        </p:nvSpPr>
        <p:spPr>
          <a:xfrm>
            <a:off x="938225" y="55813"/>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Tipos de plantilla</a:t>
            </a:r>
            <a:endParaRPr b="1" i="0" sz="2600" u="none" cap="none" strike="noStrike">
              <a:solidFill>
                <a:srgbClr val="2F48A7"/>
              </a:solidFill>
              <a:latin typeface="Source Sans Pro"/>
              <a:ea typeface="Source Sans Pro"/>
              <a:cs typeface="Source Sans Pro"/>
              <a:sym typeface="Source Sans Pro"/>
            </a:endParaRPr>
          </a:p>
        </p:txBody>
      </p:sp>
      <p:sp>
        <p:nvSpPr>
          <p:cNvPr id="99" name="Google Shape;99;g33376bc1f9f_0_25"/>
          <p:cNvSpPr/>
          <p:nvPr/>
        </p:nvSpPr>
        <p:spPr>
          <a:xfrm>
            <a:off x="1008850" y="5635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00" name="Google Shape;100;g33376bc1f9f_0_25"/>
          <p:cNvSpPr txBox="1"/>
          <p:nvPr/>
        </p:nvSpPr>
        <p:spPr>
          <a:xfrm>
            <a:off x="723400" y="640975"/>
            <a:ext cx="7959600" cy="437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Buk ofrece </a:t>
            </a:r>
            <a:r>
              <a:rPr b="1" lang="es-ES" sz="1150">
                <a:solidFill>
                  <a:srgbClr val="2F48A7"/>
                </a:solidFill>
                <a:latin typeface="Source Sans Pro"/>
                <a:ea typeface="Source Sans Pro"/>
                <a:cs typeface="Source Sans Pro"/>
                <a:sym typeface="Source Sans Pro"/>
              </a:rPr>
              <a:t>5 tipos de plantillas</a:t>
            </a:r>
            <a:r>
              <a:rPr lang="es-ES" sz="1150">
                <a:solidFill>
                  <a:srgbClr val="2F48A7"/>
                </a:solidFill>
                <a:latin typeface="Source Sans Pro"/>
                <a:ea typeface="Source Sans Pro"/>
                <a:cs typeface="Source Sans Pro"/>
                <a:sym typeface="Source Sans Pro"/>
              </a:rPr>
              <a:t>, diseñadas para optimizar la gestión documental y automatizar procesos clave.</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1️⃣ </a:t>
            </a:r>
            <a:r>
              <a:rPr b="1" lang="es-ES" sz="1150">
                <a:solidFill>
                  <a:srgbClr val="2F48A7"/>
                </a:solidFill>
                <a:latin typeface="Source Sans Pro"/>
                <a:ea typeface="Source Sans Pro"/>
                <a:cs typeface="Source Sans Pro"/>
                <a:sym typeface="Source Sans Pro"/>
              </a:rPr>
              <a:t>Certificado</a:t>
            </a:r>
            <a:r>
              <a:rPr lang="es-ES" sz="1150">
                <a:solidFill>
                  <a:srgbClr val="2F48A7"/>
                </a:solidFill>
                <a:latin typeface="Source Sans Pro"/>
                <a:ea typeface="Source Sans Pro"/>
                <a:cs typeface="Source Sans Pro"/>
                <a:sym typeface="Source Sans Pro"/>
              </a:rPr>
              <a:t> 🏅</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Descripción:</a:t>
            </a:r>
            <a:r>
              <a:rPr lang="es-ES" sz="1150">
                <a:solidFill>
                  <a:srgbClr val="2F48A7"/>
                </a:solidFill>
                <a:latin typeface="Source Sans Pro"/>
                <a:ea typeface="Source Sans Pro"/>
                <a:cs typeface="Source Sans Pro"/>
                <a:sym typeface="Source Sans Pro"/>
              </a:rPr>
              <a:t> Documento oficial que valida información específica del colaborador.</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Caso de uso:</a:t>
            </a:r>
            <a:r>
              <a:rPr lang="es-ES" sz="1150">
                <a:solidFill>
                  <a:srgbClr val="2F48A7"/>
                </a:solidFill>
                <a:latin typeface="Source Sans Pro"/>
                <a:ea typeface="Source Sans Pro"/>
                <a:cs typeface="Source Sans Pro"/>
                <a:sym typeface="Source Sans Pro"/>
              </a:rPr>
              <a:t> Generación de certificados laborales o constancias de antigüedad.</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2️⃣ </a:t>
            </a:r>
            <a:r>
              <a:rPr b="1" lang="es-ES" sz="1150">
                <a:solidFill>
                  <a:srgbClr val="2F48A7"/>
                </a:solidFill>
                <a:latin typeface="Source Sans Pro"/>
                <a:ea typeface="Source Sans Pro"/>
                <a:cs typeface="Source Sans Pro"/>
                <a:sym typeface="Source Sans Pro"/>
              </a:rPr>
              <a:t>Aviso</a:t>
            </a:r>
            <a:r>
              <a:rPr lang="es-ES" sz="1150">
                <a:solidFill>
                  <a:srgbClr val="2F48A7"/>
                </a:solidFill>
                <a:latin typeface="Source Sans Pro"/>
                <a:ea typeface="Source Sans Pro"/>
                <a:cs typeface="Source Sans Pro"/>
                <a:sym typeface="Source Sans Pro"/>
              </a:rPr>
              <a:t> 📢</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Descripción:</a:t>
            </a:r>
            <a:r>
              <a:rPr lang="es-ES" sz="1150">
                <a:solidFill>
                  <a:srgbClr val="2F48A7"/>
                </a:solidFill>
                <a:latin typeface="Source Sans Pro"/>
                <a:ea typeface="Source Sans Pro"/>
                <a:cs typeface="Source Sans Pro"/>
                <a:sym typeface="Source Sans Pro"/>
              </a:rPr>
              <a:t> Comunicación formal de la empresa hacia el colaborador.</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Caso de uso:</a:t>
            </a:r>
            <a:r>
              <a:rPr lang="es-ES" sz="1150">
                <a:solidFill>
                  <a:srgbClr val="2F48A7"/>
                </a:solidFill>
                <a:latin typeface="Source Sans Pro"/>
                <a:ea typeface="Source Sans Pro"/>
                <a:cs typeface="Source Sans Pro"/>
                <a:sym typeface="Source Sans Pro"/>
              </a:rPr>
              <a:t> Notificación de aumento de salario o cambios en políticas internas.</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3️⃣ </a:t>
            </a:r>
            <a:r>
              <a:rPr b="1" lang="es-ES" sz="1150">
                <a:solidFill>
                  <a:srgbClr val="2F48A7"/>
                </a:solidFill>
                <a:latin typeface="Source Sans Pro"/>
                <a:ea typeface="Source Sans Pro"/>
                <a:cs typeface="Source Sans Pro"/>
                <a:sym typeface="Source Sans Pro"/>
              </a:rPr>
              <a:t>Contrato</a:t>
            </a:r>
            <a:r>
              <a:rPr lang="es-ES" sz="1150">
                <a:solidFill>
                  <a:srgbClr val="2F48A7"/>
                </a:solidFill>
                <a:latin typeface="Source Sans Pro"/>
                <a:ea typeface="Source Sans Pro"/>
                <a:cs typeface="Source Sans Pro"/>
                <a:sym typeface="Source Sans Pro"/>
              </a:rPr>
              <a:t> 📜</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Descripción:</a:t>
            </a:r>
            <a:r>
              <a:rPr lang="es-ES" sz="1150">
                <a:solidFill>
                  <a:srgbClr val="2F48A7"/>
                </a:solidFill>
                <a:latin typeface="Source Sans Pro"/>
                <a:ea typeface="Source Sans Pro"/>
                <a:cs typeface="Source Sans Pro"/>
                <a:sym typeface="Source Sans Pro"/>
              </a:rPr>
              <a:t> Documento legal que establece la relación laboral entre empresa y colaborador.</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Caso de uso:</a:t>
            </a:r>
            <a:r>
              <a:rPr lang="es-ES" sz="1150">
                <a:solidFill>
                  <a:srgbClr val="2F48A7"/>
                </a:solidFill>
                <a:latin typeface="Source Sans Pro"/>
                <a:ea typeface="Source Sans Pro"/>
                <a:cs typeface="Source Sans Pro"/>
                <a:sym typeface="Source Sans Pro"/>
              </a:rPr>
              <a:t> Firma de un nuevo contrato de trabajo al ingresar a la empresa.</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4️⃣ </a:t>
            </a:r>
            <a:r>
              <a:rPr b="1" lang="es-ES" sz="1150">
                <a:solidFill>
                  <a:srgbClr val="2F48A7"/>
                </a:solidFill>
                <a:latin typeface="Source Sans Pro"/>
                <a:ea typeface="Source Sans Pro"/>
                <a:cs typeface="Source Sans Pro"/>
                <a:sym typeface="Source Sans Pro"/>
              </a:rPr>
              <a:t>Anexo</a:t>
            </a:r>
            <a:r>
              <a:rPr lang="es-ES" sz="1150">
                <a:solidFill>
                  <a:srgbClr val="2F48A7"/>
                </a:solidFill>
                <a:latin typeface="Source Sans Pro"/>
                <a:ea typeface="Source Sans Pro"/>
                <a:cs typeface="Source Sans Pro"/>
                <a:sym typeface="Source Sans Pro"/>
              </a:rPr>
              <a:t> 📄</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Descripción:</a:t>
            </a:r>
            <a:r>
              <a:rPr lang="es-ES" sz="1150">
                <a:solidFill>
                  <a:srgbClr val="2F48A7"/>
                </a:solidFill>
                <a:latin typeface="Source Sans Pro"/>
                <a:ea typeface="Source Sans Pro"/>
                <a:cs typeface="Source Sans Pro"/>
                <a:sym typeface="Source Sans Pro"/>
              </a:rPr>
              <a:t> Documento complementario que modifica o agrega información a un contrato existente.</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Caso de uso:</a:t>
            </a:r>
            <a:r>
              <a:rPr lang="es-ES" sz="1150">
                <a:solidFill>
                  <a:srgbClr val="2F48A7"/>
                </a:solidFill>
                <a:latin typeface="Source Sans Pro"/>
                <a:ea typeface="Source Sans Pro"/>
                <a:cs typeface="Source Sans Pro"/>
                <a:sym typeface="Source Sans Pro"/>
              </a:rPr>
              <a:t> Actualización de cláusulas sobre modalidad de trabajo o beneficios.</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5️⃣ </a:t>
            </a:r>
            <a:r>
              <a:rPr b="1" lang="es-ES" sz="1150">
                <a:solidFill>
                  <a:srgbClr val="2F48A7"/>
                </a:solidFill>
                <a:latin typeface="Source Sans Pro"/>
                <a:ea typeface="Source Sans Pro"/>
                <a:cs typeface="Source Sans Pro"/>
                <a:sym typeface="Source Sans Pro"/>
              </a:rPr>
              <a:t>Finiquito</a:t>
            </a:r>
            <a:r>
              <a:rPr lang="es-ES" sz="1150">
                <a:solidFill>
                  <a:srgbClr val="2F48A7"/>
                </a:solidFill>
                <a:latin typeface="Source Sans Pro"/>
                <a:ea typeface="Source Sans Pro"/>
                <a:cs typeface="Source Sans Pro"/>
                <a:sym typeface="Source Sans Pro"/>
              </a:rPr>
              <a:t> 🔚</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Descripción:</a:t>
            </a:r>
            <a:r>
              <a:rPr lang="es-ES" sz="1150">
                <a:solidFill>
                  <a:srgbClr val="2F48A7"/>
                </a:solidFill>
                <a:latin typeface="Source Sans Pro"/>
                <a:ea typeface="Source Sans Pro"/>
                <a:cs typeface="Source Sans Pro"/>
                <a:sym typeface="Source Sans Pro"/>
              </a:rPr>
              <a:t> Documento que formaliza el término de la relación laboral, detallando pagos y obligaciones.</a:t>
            </a:r>
            <a:br>
              <a:rPr lang="es-ES" sz="1150">
                <a:solidFill>
                  <a:srgbClr val="2F48A7"/>
                </a:solidFill>
                <a:latin typeface="Source Sans Pro"/>
                <a:ea typeface="Source Sans Pro"/>
                <a:cs typeface="Source Sans Pro"/>
                <a:sym typeface="Source Sans Pro"/>
              </a:rPr>
            </a:br>
            <a:r>
              <a:rPr lang="es-ES" sz="1150">
                <a:solidFill>
                  <a:srgbClr val="2F48A7"/>
                </a:solidFill>
                <a:latin typeface="Source Sans Pro"/>
                <a:ea typeface="Source Sans Pro"/>
                <a:cs typeface="Source Sans Pro"/>
                <a:sym typeface="Source Sans Pro"/>
              </a:rPr>
              <a:t>✅ </a:t>
            </a:r>
            <a:r>
              <a:rPr i="1" lang="es-ES" sz="1150">
                <a:solidFill>
                  <a:srgbClr val="2F48A7"/>
                </a:solidFill>
                <a:latin typeface="Source Sans Pro"/>
                <a:ea typeface="Source Sans Pro"/>
                <a:cs typeface="Source Sans Pro"/>
                <a:sym typeface="Source Sans Pro"/>
              </a:rPr>
              <a:t>Caso de uso:</a:t>
            </a:r>
            <a:r>
              <a:rPr lang="es-ES" sz="1150">
                <a:solidFill>
                  <a:srgbClr val="2F48A7"/>
                </a:solidFill>
                <a:latin typeface="Source Sans Pro"/>
                <a:ea typeface="Source Sans Pro"/>
                <a:cs typeface="Source Sans Pro"/>
                <a:sym typeface="Source Sans Pro"/>
              </a:rPr>
              <a:t> Liquidación y entrega de finiquito al finalizar el contrato de un colaborador.</a:t>
            </a:r>
            <a:endParaRPr sz="115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50">
                <a:solidFill>
                  <a:srgbClr val="2F48A7"/>
                </a:solidFill>
                <a:latin typeface="Source Sans Pro"/>
                <a:ea typeface="Source Sans Pro"/>
                <a:cs typeface="Source Sans Pro"/>
                <a:sym typeface="Source Sans Pro"/>
              </a:rPr>
              <a:t>Con estas plantillas, Buk facilita la automatización documental y garantiza procesos más ágiles y eficientes. 🚀</a:t>
            </a:r>
            <a:endParaRPr sz="1150">
              <a:solidFill>
                <a:srgbClr val="2F48A7"/>
              </a:solidFill>
              <a:latin typeface="Source Sans Pro"/>
              <a:ea typeface="Source Sans Pro"/>
              <a:cs typeface="Source Sans Pro"/>
              <a:sym typeface="Source Sans Pro"/>
            </a:endParaRPr>
          </a:p>
          <a:p>
            <a:pPr indent="0" lvl="0" marL="0" marR="0" rtl="0" algn="just">
              <a:lnSpc>
                <a:spcPct val="100000"/>
              </a:lnSpc>
              <a:spcBef>
                <a:spcPts val="1200"/>
              </a:spcBef>
              <a:spcAft>
                <a:spcPts val="0"/>
              </a:spcAft>
              <a:buClr>
                <a:srgbClr val="000000"/>
              </a:buClr>
              <a:buSzPts val="1200"/>
              <a:buFont typeface="Arial"/>
              <a:buNone/>
            </a:pPr>
            <a:r>
              <a:t/>
            </a:r>
            <a:endParaRPr sz="1200">
              <a:solidFill>
                <a:srgbClr val="2F48A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3376bc1f9f_0_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g33376bc1f9f_0_34"/>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07" name="Google Shape;107;g33376bc1f9f_0_34"/>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Configuraciones de Plantilla</a:t>
            </a:r>
            <a:endParaRPr b="1" i="0" sz="2600" u="none" cap="none" strike="noStrike">
              <a:solidFill>
                <a:srgbClr val="2F48A7"/>
              </a:solidFill>
              <a:latin typeface="Source Sans Pro"/>
              <a:ea typeface="Source Sans Pro"/>
              <a:cs typeface="Source Sans Pro"/>
              <a:sym typeface="Source Sans Pro"/>
            </a:endParaRPr>
          </a:p>
        </p:txBody>
      </p:sp>
      <p:sp>
        <p:nvSpPr>
          <p:cNvPr id="108" name="Google Shape;108;g33376bc1f9f_0_34"/>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09" name="Google Shape;109;g33376bc1f9f_0_34"/>
          <p:cNvSpPr txBox="1"/>
          <p:nvPr/>
        </p:nvSpPr>
        <p:spPr>
          <a:xfrm>
            <a:off x="1170150" y="3630075"/>
            <a:ext cx="6803700" cy="13428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1200"/>
              </a:spcBef>
              <a:spcAft>
                <a:spcPts val="1200"/>
              </a:spcAft>
              <a:buClr>
                <a:schemeClr val="dk1"/>
              </a:buClr>
              <a:buSzPts val="1100"/>
              <a:buFont typeface="Arial"/>
              <a:buNone/>
            </a:pPr>
            <a:r>
              <a:rPr lang="es-ES">
                <a:solidFill>
                  <a:srgbClr val="2F48A7"/>
                </a:solidFill>
                <a:latin typeface="Source Sans Pro"/>
                <a:ea typeface="Source Sans Pro"/>
                <a:cs typeface="Source Sans Pro"/>
                <a:sym typeface="Source Sans Pro"/>
              </a:rPr>
              <a:t>Buk permite personalizar cada una de tus plantillas según tus necesidades, desde definir qué empresa utilizará una plantilla hasta especificar los involucrados en la gestión de un documento. También puedes establecer quiénes podrán ver la plantilla sin tener permisos para administrarla (juego de datos).</a:t>
            </a:r>
            <a:endParaRPr i="0" sz="1400" u="none" cap="none" strike="noStrike">
              <a:solidFill>
                <a:srgbClr val="2F48A7"/>
              </a:solidFill>
              <a:latin typeface="Source Sans Pro"/>
              <a:ea typeface="Source Sans Pro"/>
              <a:cs typeface="Source Sans Pro"/>
              <a:sym typeface="Source Sans Pro"/>
            </a:endParaRPr>
          </a:p>
        </p:txBody>
      </p:sp>
      <p:pic>
        <p:nvPicPr>
          <p:cNvPr id="110" name="Google Shape;110;g33376bc1f9f_0_34"/>
          <p:cNvPicPr preferRelativeResize="0"/>
          <p:nvPr/>
        </p:nvPicPr>
        <p:blipFill>
          <a:blip r:embed="rId4">
            <a:alphaModFix/>
          </a:blip>
          <a:stretch>
            <a:fillRect/>
          </a:stretch>
        </p:blipFill>
        <p:spPr>
          <a:xfrm>
            <a:off x="726025" y="920700"/>
            <a:ext cx="8265574" cy="24683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3376bc1f9f_0_4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 name="Google Shape;116;g33376bc1f9f_0_43"/>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pic>
        <p:nvPicPr>
          <p:cNvPr id="117" name="Google Shape;117;g33376bc1f9f_0_43"/>
          <p:cNvPicPr preferRelativeResize="0"/>
          <p:nvPr/>
        </p:nvPicPr>
        <p:blipFill>
          <a:blip r:embed="rId4">
            <a:alphaModFix/>
          </a:blip>
          <a:stretch>
            <a:fillRect/>
          </a:stretch>
        </p:blipFill>
        <p:spPr>
          <a:xfrm>
            <a:off x="726025" y="914400"/>
            <a:ext cx="8265576" cy="2832114"/>
          </a:xfrm>
          <a:prstGeom prst="rect">
            <a:avLst/>
          </a:prstGeom>
          <a:noFill/>
          <a:ln>
            <a:noFill/>
          </a:ln>
        </p:spPr>
      </p:pic>
      <p:sp>
        <p:nvSpPr>
          <p:cNvPr id="118" name="Google Shape;118;g33376bc1f9f_0_43"/>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Configuraciones de Plantilla</a:t>
            </a:r>
            <a:endParaRPr b="1" i="0" sz="2600" u="none" cap="none" strike="noStrike">
              <a:solidFill>
                <a:srgbClr val="2F48A7"/>
              </a:solidFill>
              <a:latin typeface="Source Sans Pro"/>
              <a:ea typeface="Source Sans Pro"/>
              <a:cs typeface="Source Sans Pro"/>
              <a:sym typeface="Source Sans Pro"/>
            </a:endParaRPr>
          </a:p>
        </p:txBody>
      </p:sp>
      <p:sp>
        <p:nvSpPr>
          <p:cNvPr id="119" name="Google Shape;119;g33376bc1f9f_0_43"/>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20" name="Google Shape;120;g33376bc1f9f_0_43"/>
          <p:cNvSpPr txBox="1"/>
          <p:nvPr/>
        </p:nvSpPr>
        <p:spPr>
          <a:xfrm>
            <a:off x="770625" y="3885950"/>
            <a:ext cx="8005200" cy="676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500"/>
              <a:buFont typeface="Arial"/>
              <a:buNone/>
            </a:pPr>
            <a:r>
              <a:rPr lang="es-ES" sz="1500">
                <a:solidFill>
                  <a:srgbClr val="2F48A7"/>
                </a:solidFill>
                <a:latin typeface="Source Sans Pro"/>
                <a:ea typeface="Source Sans Pro"/>
                <a:cs typeface="Source Sans Pro"/>
                <a:sym typeface="Source Sans Pro"/>
              </a:rPr>
              <a:t>Los primeros pasos en la gestión de una plantilla son definir si será utilizada exclusivamente por una empresa, si estará limitada a un juego de datos, y luego asignarle un nombre, tipo de plantilla, formato y, si se desea, determinar si debe alojarse en una carpeta específica, ya sea nueva o previamente creada.</a:t>
            </a:r>
            <a:endParaRPr i="0" sz="15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3376bc1f9f_0_5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g33376bc1f9f_0_50"/>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pic>
        <p:nvPicPr>
          <p:cNvPr id="127" name="Google Shape;127;g33376bc1f9f_0_50"/>
          <p:cNvPicPr preferRelativeResize="0"/>
          <p:nvPr/>
        </p:nvPicPr>
        <p:blipFill>
          <a:blip r:embed="rId4">
            <a:alphaModFix/>
          </a:blip>
          <a:stretch>
            <a:fillRect/>
          </a:stretch>
        </p:blipFill>
        <p:spPr>
          <a:xfrm>
            <a:off x="954625" y="152400"/>
            <a:ext cx="7556574" cy="2596225"/>
          </a:xfrm>
          <a:prstGeom prst="rect">
            <a:avLst/>
          </a:prstGeom>
          <a:noFill/>
          <a:ln>
            <a:noFill/>
          </a:ln>
        </p:spPr>
      </p:pic>
      <p:sp>
        <p:nvSpPr>
          <p:cNvPr id="128" name="Google Shape;128;g33376bc1f9f_0_50"/>
          <p:cNvSpPr txBox="1"/>
          <p:nvPr/>
        </p:nvSpPr>
        <p:spPr>
          <a:xfrm>
            <a:off x="803425" y="2691225"/>
            <a:ext cx="8142900" cy="1842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El siguiente paso es configurar las personas involucradas en tu plantilla. Es importante definir claramente quiénes serán estas personas:</a:t>
            </a:r>
            <a:endParaRPr sz="1200">
              <a:solidFill>
                <a:srgbClr val="2F48A7"/>
              </a:solidFill>
              <a:latin typeface="Source Sans Pro"/>
              <a:ea typeface="Source Sans Pro"/>
              <a:cs typeface="Source Sans Pro"/>
              <a:sym typeface="Source Sans Pro"/>
            </a:endParaRPr>
          </a:p>
          <a:p>
            <a:pPr indent="-304800" lvl="0" marL="457200" rtl="0" algn="just">
              <a:lnSpc>
                <a:spcPct val="115000"/>
              </a:lnSpc>
              <a:spcBef>
                <a:spcPts val="120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Revisor:</a:t>
            </a:r>
            <a:r>
              <a:rPr lang="es-ES" sz="1200">
                <a:solidFill>
                  <a:srgbClr val="2F48A7"/>
                </a:solidFill>
                <a:latin typeface="Source Sans Pro"/>
                <a:ea typeface="Source Sans Pro"/>
                <a:cs typeface="Source Sans Pro"/>
                <a:sym typeface="Source Sans Pro"/>
              </a:rPr>
              <a:t> Es la persona encargada de verificar que el documento se haya generado correctamente. Mientras no apruebe el documento, este no será visible en la ficha del colaborador, independientemente de su estado de visibilidad.</a:t>
            </a:r>
            <a:endParaRPr sz="1200">
              <a:solidFill>
                <a:srgbClr val="2F48A7"/>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Firmantes:</a:t>
            </a:r>
            <a:r>
              <a:rPr lang="es-ES" sz="1200">
                <a:solidFill>
                  <a:srgbClr val="2F48A7"/>
                </a:solidFill>
                <a:latin typeface="Source Sans Pro"/>
                <a:ea typeface="Source Sans Pro"/>
                <a:cs typeface="Source Sans Pro"/>
                <a:sym typeface="Source Sans Pro"/>
              </a:rPr>
              <a:t> Son las personas que plasmarán su firma digital en el documento. Pueden ser de cuatro tipos: </a:t>
            </a:r>
            <a:r>
              <a:rPr b="1" lang="es-ES" sz="1200">
                <a:solidFill>
                  <a:srgbClr val="2F48A7"/>
                </a:solidFill>
                <a:latin typeface="Source Sans Pro"/>
                <a:ea typeface="Source Sans Pro"/>
                <a:cs typeface="Source Sans Pro"/>
                <a:sym typeface="Source Sans Pro"/>
              </a:rPr>
              <a:t>Colaborador, Representante, Supervisor</a:t>
            </a:r>
            <a:r>
              <a:rPr lang="es-ES" sz="1200">
                <a:solidFill>
                  <a:srgbClr val="2F48A7"/>
                </a:solidFill>
                <a:latin typeface="Source Sans Pro"/>
                <a:ea typeface="Source Sans Pro"/>
                <a:cs typeface="Source Sans Pro"/>
                <a:sym typeface="Source Sans Pro"/>
              </a:rPr>
              <a:t> u </a:t>
            </a:r>
            <a:r>
              <a:rPr b="1" lang="es-ES" sz="1200">
                <a:solidFill>
                  <a:srgbClr val="2F48A7"/>
                </a:solidFill>
                <a:latin typeface="Source Sans Pro"/>
                <a:ea typeface="Source Sans Pro"/>
                <a:cs typeface="Source Sans Pro"/>
                <a:sym typeface="Source Sans Pro"/>
              </a:rPr>
              <a:t>Otro</a:t>
            </a:r>
            <a:r>
              <a:rPr lang="es-ES" sz="1200">
                <a:solidFill>
                  <a:srgbClr val="2F48A7"/>
                </a:solidFill>
                <a:latin typeface="Source Sans Pro"/>
                <a:ea typeface="Source Sans Pro"/>
                <a:cs typeface="Source Sans Pro"/>
                <a:sym typeface="Source Sans Pro"/>
              </a:rPr>
              <a:t>.</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lang="es-ES" sz="1000">
                <a:solidFill>
                  <a:srgbClr val="2F48A7"/>
                </a:solidFill>
                <a:latin typeface="Source Sans Pro"/>
                <a:ea typeface="Source Sans Pro"/>
                <a:cs typeface="Source Sans Pro"/>
                <a:sym typeface="Source Sans Pro"/>
              </a:rPr>
              <a:t>Nota los firmantes pueden establecerse en un orden, pero esto implicaría que el firmante 2 no puede firmar sino hasta que el 1 haya realizado su tarea.</a:t>
            </a:r>
            <a:endParaRPr sz="1000">
              <a:solidFill>
                <a:srgbClr val="2F48A7"/>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