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66">
          <p15:clr>
            <a:srgbClr val="A4A3A4"/>
          </p15:clr>
        </p15:guide>
        <p15:guide id="2" pos="5528">
          <p15:clr>
            <a:srgbClr val="9AA0A6"/>
          </p15:clr>
        </p15:guide>
        <p15:guide id="3" pos="591">
          <p15:clr>
            <a:srgbClr val="9AA0A6"/>
          </p15:clr>
        </p15:guide>
        <p15:guide id="4" orient="horz" pos="177">
          <p15:clr>
            <a:srgbClr val="9AA0A6"/>
          </p15:clr>
        </p15:guide>
        <p15:guide id="5" pos="792">
          <p15:clr>
            <a:srgbClr val="9AA0A6"/>
          </p15:clr>
        </p15:guide>
        <p15:guide id="6" orient="horz" pos="355">
          <p15:clr>
            <a:srgbClr val="9AA0A6"/>
          </p15:clr>
        </p15:guide>
        <p15:guide id="7" orient="horz" pos="2884">
          <p15:clr>
            <a:srgbClr val="9AA0A6"/>
          </p15:clr>
        </p15:guide>
        <p15:guide id="8" orient="horz" pos="2073">
          <p15:clr>
            <a:srgbClr val="9AA0A6"/>
          </p15:clr>
        </p15:guide>
        <p15:guide id="9" orient="horz" pos="1080">
          <p15:clr>
            <a:srgbClr val="9AA0A6"/>
          </p15:clr>
        </p15:guide>
        <p15:guide id="10" orient="horz" pos="85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66" orient="horz"/>
        <p:guide pos="5528"/>
        <p:guide pos="591"/>
        <p:guide pos="177" orient="horz"/>
        <p:guide pos="792"/>
        <p:guide pos="355" orient="horz"/>
        <p:guide pos="2884" orient="horz"/>
        <p:guide pos="2073" orient="horz"/>
        <p:guide pos="1080" orient="horz"/>
        <p:guide pos="85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b232cc728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2b232cc728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857a48ce3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857a48ce3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2b232cc728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2b232cc728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857a48ce39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857a48ce39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5ac0ea0e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35ac0ea0e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58de32de5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358de32de5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58de32de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358de32de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58de32de5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358de32de5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358de32de5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358de32de5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1d8a7796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41d8a7796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1d8a77963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41d8a77963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358de32de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358de32de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883e1f80e0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883e1f80e0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95c5c13f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95c5c13f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856efd912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856efd912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5ac0ea0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35ac0ea0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358de32de5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358de32de5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58de32de5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358de32de5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58de32de5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58de32de5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35ac0ea0e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35ac0ea0e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58de32de5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58de32de5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Relationship Id="rId4" Type="http://schemas.openxmlformats.org/officeDocument/2006/relationships/image" Target="../media/image9.png"/><Relationship Id="rId5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Relationship Id="rId4" Type="http://schemas.openxmlformats.org/officeDocument/2006/relationships/image" Target="../media/image9.png"/><Relationship Id="rId5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g"/><Relationship Id="rId4" Type="http://schemas.openxmlformats.org/officeDocument/2006/relationships/image" Target="../media/image9.png"/><Relationship Id="rId5" Type="http://schemas.openxmlformats.org/officeDocument/2006/relationships/image" Target="../media/image2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Relationship Id="rId4" Type="http://schemas.openxmlformats.org/officeDocument/2006/relationships/image" Target="../media/image1.png"/><Relationship Id="rId5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Relationship Id="rId4" Type="http://schemas.openxmlformats.org/officeDocument/2006/relationships/image" Target="../media/image9.png"/><Relationship Id="rId5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48A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460" y="4126975"/>
            <a:ext cx="1663489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5400000">
            <a:off x="4387375" y="388500"/>
            <a:ext cx="373200" cy="9136800"/>
          </a:xfrm>
          <a:prstGeom prst="rect">
            <a:avLst/>
          </a:prstGeom>
          <a:solidFill>
            <a:srgbClr val="2037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069300" y="1813598"/>
            <a:ext cx="2068450" cy="15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80825" y="1260300"/>
            <a:ext cx="4731600" cy="20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Nómina sin estrés:</a:t>
            </a:r>
            <a:r>
              <a:rPr lang="en" sz="380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Consejos, Atajos y Trucos para un Proceso Eficiente</a:t>
            </a:r>
            <a:endParaRPr sz="380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2"/>
          <p:cNvSpPr txBox="1"/>
          <p:nvPr/>
        </p:nvSpPr>
        <p:spPr>
          <a:xfrm>
            <a:off x="1161250" y="563100"/>
            <a:ext cx="51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Ausencias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/>
        </p:nvSpPr>
        <p:spPr>
          <a:xfrm>
            <a:off x="5700725" y="204000"/>
            <a:ext cx="3151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Presentación del módulo: </a:t>
            </a: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Nómina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5650" y="1733830"/>
            <a:ext cx="4725950" cy="247263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1161250" y="1215875"/>
            <a:ext cx="2952000" cy="3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</a:t>
            </a:r>
            <a:r>
              <a:rPr b="1"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Buk</a:t>
            </a:r>
            <a:r>
              <a:rPr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se gestionan tres tipos de </a:t>
            </a:r>
            <a:r>
              <a:rPr b="1"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ausencias</a:t>
            </a:r>
            <a:r>
              <a:rPr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que pueden ser asignadas a los colaboradores:</a:t>
            </a:r>
            <a:endParaRPr sz="11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1100"/>
              <a:buAutoNum type="arabicPeriod"/>
            </a:pPr>
            <a:r>
              <a:rPr b="1"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Inasistencia (o Falta):</a:t>
            </a:r>
            <a:r>
              <a:rPr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 trata de una ausencia sin goce de sueldo, aunque se puede agregar un aporte adicional si es necesario.</a:t>
            </a:r>
            <a:endParaRPr sz="11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100"/>
              <a:buAutoNum type="arabicPeriod"/>
            </a:pPr>
            <a:r>
              <a:rPr b="1"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Incapacidad:</a:t>
            </a:r>
            <a:r>
              <a:rPr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Permite registrar incapacidades, con la opción de especificar su naturaleza según corresponda.</a:t>
            </a:r>
            <a:endParaRPr sz="11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100"/>
              <a:buAutoNum type="arabicPeriod"/>
            </a:pPr>
            <a:r>
              <a:rPr b="1"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Permiso:</a:t>
            </a:r>
            <a:r>
              <a:rPr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Este puede configurarse con o sin goce de sueldo, ya sea por hora o por día, dependiendo de las políticas de la empresa.</a:t>
            </a:r>
            <a:endParaRPr sz="11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Estas opciones brindan flexibilidad en la gestión de ausencias, garantizando una correcta administración de la nómina.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 txBox="1"/>
          <p:nvPr/>
        </p:nvSpPr>
        <p:spPr>
          <a:xfrm>
            <a:off x="1153400" y="410700"/>
            <a:ext cx="50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¡Nómina al dia!</a:t>
            </a:r>
            <a:endParaRPr b="1" sz="33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/>
        </p:nvSpPr>
        <p:spPr>
          <a:xfrm>
            <a:off x="5700725" y="204000"/>
            <a:ext cx="3151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Presentación del módulo: </a:t>
            </a: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Nómina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9425" y="1010100"/>
            <a:ext cx="4708155" cy="37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6311325" y="2123400"/>
            <a:ext cx="2410200" cy="18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Una vez que registres tus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ausencias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ya sea de manera manual o masiva, podrás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consultar el recibo de nómina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verificar las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incidencias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aplicadas y, en caso de ser necesario, los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descuentos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correspondientes.</a:t>
            </a:r>
            <a:endParaRPr sz="19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 txBox="1"/>
          <p:nvPr/>
        </p:nvSpPr>
        <p:spPr>
          <a:xfrm>
            <a:off x="1161250" y="258300"/>
            <a:ext cx="575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Carga Masiva de Incidencias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1161250" y="7671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5700725" y="204000"/>
            <a:ext cx="3151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Presentación del módulo: </a:t>
            </a: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Nómina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200" y="1104900"/>
            <a:ext cx="7211201" cy="234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1658175" y="3594650"/>
            <a:ext cx="60381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ruta para la carga de incidencias está disponible a través de los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importadores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lo que permite cargar múltiples ausencias para todo tu personal, optimizando así el tiempo y permitiéndonos enfocar en otros procesos.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 herramienta facilita y agiliza la gestión de ausencias a gran escala.</a:t>
            </a:r>
            <a:endParaRPr sz="19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 txBox="1"/>
          <p:nvPr/>
        </p:nvSpPr>
        <p:spPr>
          <a:xfrm>
            <a:off x="938125" y="1005125"/>
            <a:ext cx="74133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03. </a:t>
            </a: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Pago de bonos y Deducciones.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5" name="Google Shape;175;p25" title="to do lis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0400" y="1530550"/>
            <a:ext cx="3168924" cy="353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6"/>
          <p:cNvSpPr txBox="1"/>
          <p:nvPr/>
        </p:nvSpPr>
        <p:spPr>
          <a:xfrm>
            <a:off x="1161250" y="2583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Ítems  de pago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2" name="Google Shape;1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/>
          <p:nvPr/>
        </p:nvSpPr>
        <p:spPr>
          <a:xfrm>
            <a:off x="1161250" y="7671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6"/>
          <p:cNvSpPr txBox="1"/>
          <p:nvPr/>
        </p:nvSpPr>
        <p:spPr>
          <a:xfrm>
            <a:off x="1140200" y="982950"/>
            <a:ext cx="7448700" cy="3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Items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ítem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 cualquier concepto, ya sea de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percepción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deducción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informativo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que se agrega a la ficha de los colaboradores. Su propósito es reflejar valores adicionales en el recibo de nómina, brindando mayor claridad y detalle en los pagos.</a:t>
            </a:r>
            <a:endParaRPr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Beneficios de Items:</a:t>
            </a:r>
            <a:endParaRPr b="1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1300"/>
              <a:buFont typeface="Source Sans Pro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Claridad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los pagos de los colaboradores.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300"/>
              <a:buFont typeface="Source Sans Pro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Flexibilidad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la configuración: pagos por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cuota única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indefinidos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 por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períodos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determinados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300"/>
              <a:buFont typeface="Source Sans Pro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Personalización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mediante fórmulas adaptadas a diferentes escenarios o necesidades.</a:t>
            </a:r>
            <a:endParaRPr sz="13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Cómo</a:t>
            </a:r>
            <a:r>
              <a:rPr b="1" lang="en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agregar un Item</a:t>
            </a:r>
            <a:endParaRPr b="1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Manual: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Directamente en la ficha, asignando ítem por ítem.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Masiva por selección: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Elige un ítem específico para asignarlo a múltiples colaboradores.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Masiva por carga: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Agrega ítems de percepciones y deducciones a varios colaboradores al mismo tiempo.</a:t>
            </a:r>
            <a:endParaRPr sz="13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8850" y="279950"/>
            <a:ext cx="4884549" cy="15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850" y="2171630"/>
            <a:ext cx="4884548" cy="124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8850" y="3759575"/>
            <a:ext cx="4884549" cy="95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/>
        </p:nvSpPr>
        <p:spPr>
          <a:xfrm>
            <a:off x="6017750" y="3852600"/>
            <a:ext cx="27582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 ítem de percepciones sin fórmula y con el mismo monto para todos no requiere agregar ningún valor.</a:t>
            </a:r>
            <a:endParaRPr b="1"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6017750" y="2406563"/>
            <a:ext cx="27582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 ítem de percepciones sin fórmula y con montos diferentes para cada colaborador te permite asignar una cantidad específica a cada uno.</a:t>
            </a:r>
            <a:endParaRPr b="1"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6017750" y="665663"/>
            <a:ext cx="27582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 ítem formulado no requiere un monto específico, ya que calcula automáticamente el valor en función de las variables registradas.</a:t>
            </a:r>
            <a:endParaRPr b="1"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8"/>
          <p:cNvSpPr txBox="1"/>
          <p:nvPr/>
        </p:nvSpPr>
        <p:spPr>
          <a:xfrm>
            <a:off x="1183550" y="334500"/>
            <a:ext cx="7742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" sz="2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Agregar Ítem Masivamente</a:t>
            </a:r>
            <a:endParaRPr b="1" sz="37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8"/>
          <p:cNvSpPr/>
          <p:nvPr/>
        </p:nvSpPr>
        <p:spPr>
          <a:xfrm>
            <a:off x="1161250" y="9195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790" y="401443"/>
            <a:ext cx="389310" cy="38931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/>
          <p:nvPr/>
        </p:nvSpPr>
        <p:spPr>
          <a:xfrm>
            <a:off x="1140200" y="982950"/>
            <a:ext cx="74487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Este apartado te permite, como administrador, definir cómo deseas agregar los ítems, incluyendo la configuración de la carga. Además, puedes optar por cargar un solo ítem o gestionar simultáneamente percepciones y deducciones para tus colaboradores.</a:t>
            </a:r>
            <a:endParaRPr sz="10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7713" y="1872825"/>
            <a:ext cx="6329467" cy="24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9"/>
          <p:cNvSpPr txBox="1"/>
          <p:nvPr/>
        </p:nvSpPr>
        <p:spPr>
          <a:xfrm>
            <a:off x="1161250" y="3345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Témplate de carga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4" name="Google Shape;2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/>
          <p:nvPr/>
        </p:nvSpPr>
        <p:spPr>
          <a:xfrm>
            <a:off x="1237450" y="8433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6625" y="1073100"/>
            <a:ext cx="6582391" cy="29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9"/>
          <p:cNvSpPr txBox="1"/>
          <p:nvPr/>
        </p:nvSpPr>
        <p:spPr>
          <a:xfrm>
            <a:off x="1531100" y="4153750"/>
            <a:ext cx="69435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este ejemplo, te mostramos el período sobre el cual se realizará la carga, la periodicidad afectada, el ítem que deseamos agregar y la opción de generar ítems simultáneos.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0"/>
          <p:cNvSpPr txBox="1"/>
          <p:nvPr/>
        </p:nvSpPr>
        <p:spPr>
          <a:xfrm>
            <a:off x="938125" y="1005125"/>
            <a:ext cx="74133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04. </a:t>
            </a: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Reportería</a:t>
            </a: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Procesos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4" name="Google Shape;224;p30" title="escritori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200" y="-281325"/>
            <a:ext cx="3657599" cy="54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/>
        </p:nvSpPr>
        <p:spPr>
          <a:xfrm>
            <a:off x="1140200" y="982950"/>
            <a:ext cx="7448700" cy="3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Reporteria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Como sabes Buk permite generar reportes en todos sus 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módulos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apartados la 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nómina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siendo el pilar principal de este uso por lo cual te mostramos la 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información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que puedes descargar.</a:t>
            </a:r>
            <a:endParaRPr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Tipos de Reportes</a:t>
            </a:r>
            <a:endParaRPr b="1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1300"/>
              <a:buFont typeface="Source Sans Pro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Reportes en Excel o PDF (lista de raya por proceso)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300"/>
              <a:buFont typeface="Source Sans Pro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Layout Bancario o Contabilidad por proceso de pago.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300"/>
              <a:buFont typeface="Source Sans Pro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Reportes desde exportadores personalizados </a:t>
            </a:r>
            <a:endParaRPr sz="13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Beneficios de Reportes</a:t>
            </a:r>
            <a:endParaRPr b="1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Manual: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Directamente en la ficha, asignando ítem por ítem.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Masiva por selección: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Elige un ítem específico para asignarlo a múltiples colaboradores.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Masiva por carga: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Agrega ítems de percepciones y deducciones a varios colaboradores al mismo tiempo.</a:t>
            </a:r>
            <a:endParaRPr sz="13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0" name="Google Shape;230;p31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1"/>
          <p:cNvSpPr txBox="1"/>
          <p:nvPr/>
        </p:nvSpPr>
        <p:spPr>
          <a:xfrm>
            <a:off x="1161250" y="2583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Reportes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2" name="Google Shape;23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/>
          <p:nvPr/>
        </p:nvSpPr>
        <p:spPr>
          <a:xfrm>
            <a:off x="1161250" y="7671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861925" y="1484100"/>
            <a:ext cx="44721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Bienvenidos</a:t>
            </a:r>
            <a:endParaRPr sz="4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title="celebra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3225" y="1800325"/>
            <a:ext cx="2791005" cy="19550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890075" y="2259900"/>
            <a:ext cx="5453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Este espacio es un ejercicio práctico que nos permitirá abordar los puntos clave en la gestión de nuestra nómina. Con ello, comprenderemos cómo Buk facilita y optimiza la administración de nuestros procesos, ayudándonos a gestionarlos de manera más eficiente</a:t>
            </a:r>
            <a:endParaRPr sz="1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2"/>
          <p:cNvSpPr/>
          <p:nvPr/>
        </p:nvSpPr>
        <p:spPr>
          <a:xfrm>
            <a:off x="979625" y="1135725"/>
            <a:ext cx="3181200" cy="318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463" y="0"/>
            <a:ext cx="3339525" cy="422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2"/>
          <p:cNvSpPr txBox="1"/>
          <p:nvPr/>
        </p:nvSpPr>
        <p:spPr>
          <a:xfrm>
            <a:off x="5700725" y="204000"/>
            <a:ext cx="3151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Presentación del módulo: </a:t>
            </a: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Nómina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2" name="Google Shape;242;p32"/>
          <p:cNvSpPr txBox="1"/>
          <p:nvPr/>
        </p:nvSpPr>
        <p:spPr>
          <a:xfrm>
            <a:off x="4569000" y="1710375"/>
            <a:ext cx="384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“Aprender es descubrir lo que ya sabes. Actuar es demostrarlo.”</a:t>
            </a:r>
            <a:endParaRPr sz="3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7706" y="4346750"/>
            <a:ext cx="1663489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3663" y="1953287"/>
            <a:ext cx="4996675" cy="8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052575" y="716700"/>
            <a:ext cx="199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Contenido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1161250" y="12243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5624525" y="280200"/>
            <a:ext cx="3151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Presentación del módulo: </a:t>
            </a: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Nómina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135831" y="2044575"/>
            <a:ext cx="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01.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696425" y="2044575"/>
            <a:ext cx="592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Procesos de Nómina ¿Qué son?.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135831" y="2508548"/>
            <a:ext cx="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02.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696425" y="2508550"/>
            <a:ext cx="5564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Carga de Incidencias (Faltas, Incapacidades y Horas extras).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135831" y="2972523"/>
            <a:ext cx="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03.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696425" y="2972525"/>
            <a:ext cx="578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Pago de Bonos, Deducciones (Masivo y Manual).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774275" y="1951448"/>
            <a:ext cx="2068450" cy="15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1135831" y="3372723"/>
            <a:ext cx="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04.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1696425" y="3366800"/>
            <a:ext cx="592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Reportes del proceso de nómina.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938125" y="1767125"/>
            <a:ext cx="74133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</a:t>
            </a: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Procesos de Pago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 title="sheet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3600" y="2572025"/>
            <a:ext cx="4811205" cy="24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Proceso de Pago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7" title="caritas felices.png"/>
          <p:cNvPicPr preferRelativeResize="0"/>
          <p:nvPr/>
        </p:nvPicPr>
        <p:blipFill rotWithShape="1">
          <a:blip r:embed="rId4">
            <a:alphaModFix/>
          </a:blip>
          <a:srcRect b="0" l="0" r="41857" t="20204"/>
          <a:stretch/>
        </p:blipFill>
        <p:spPr>
          <a:xfrm>
            <a:off x="6854800" y="1834575"/>
            <a:ext cx="2405000" cy="186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1085050" y="1202950"/>
            <a:ext cx="7448700" cy="3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Buk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un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proceso de pago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 la gestión mediante la cual decides a quién incluir para realizar el pago de su nómina. Puedes hacerlo de manera específica o general, según tus necesidades. Además, cada proceso genera su propia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reportería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a la que también puedes acceder de forma consolidada para obtener una visión general de todos los procesos.</a:t>
            </a:r>
            <a:endParaRPr>
              <a:solidFill>
                <a:srgbClr val="314F9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Beneficios:</a:t>
            </a:r>
            <a:endParaRPr b="1" sz="130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Pago de Nómina por Áreas: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Facilita la gestión segmentada.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Mayor Control de Costos: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Visualiza y administra el gasto por segmento de tu organización.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Reportes Segmentados: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Obtén reportes detallados y enfocados en áreas específicas.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Consideraciones Importantes:</a:t>
            </a:r>
            <a:endParaRPr b="1" sz="130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1300"/>
              <a:buFont typeface="Source Sans Pro"/>
              <a:buChar char="●"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Actualmente,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Buk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 cuenta con procesos extraordinarios.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300"/>
              <a:buFont typeface="Source Sans Pro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Todos los colaboradores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deben estar asignados a un proceso de pago.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300"/>
              <a:buFont typeface="Source Sans Pro"/>
              <a:buChar char="●"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reportería de Ítems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está disponible únicamente a partir de la etapa de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Revisión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adelante.</a:t>
            </a:r>
            <a:endParaRPr b="1">
              <a:solidFill>
                <a:srgbClr val="314F9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1161250" y="182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Procesos de pago con etapas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/>
          <p:nvPr/>
        </p:nvSpPr>
        <p:spPr>
          <a:xfrm>
            <a:off x="1161250" y="690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3225" y="973779"/>
            <a:ext cx="7364200" cy="307042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2336500" y="4300100"/>
            <a:ext cx="53919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Proceso de pago segmentado, información en vivo.</a:t>
            </a:r>
            <a:endParaRPr b="1" sz="17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1161250" y="4107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Reportería</a:t>
            </a: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por proceso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/>
          <p:nvPr/>
        </p:nvSpPr>
        <p:spPr>
          <a:xfrm>
            <a:off x="1161250" y="9195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0025" y="1115375"/>
            <a:ext cx="5121499" cy="2330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1302025" y="3445525"/>
            <a:ext cx="71811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Cuando realizas un </a:t>
            </a:r>
            <a:r>
              <a:rPr b="1"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proceso de selección</a:t>
            </a:r>
            <a:r>
              <a:rPr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</a:t>
            </a:r>
            <a:r>
              <a:rPr b="1"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Buk</a:t>
            </a:r>
            <a:r>
              <a:rPr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este genera su propia </a:t>
            </a:r>
            <a:r>
              <a:rPr b="1"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reportería</a:t>
            </a:r>
            <a:r>
              <a:rPr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Esto te brinda la posibilidad de:</a:t>
            </a:r>
            <a:endParaRPr sz="11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1100"/>
              <a:buChar char="●"/>
            </a:pPr>
            <a:r>
              <a:rPr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📘</a:t>
            </a:r>
            <a:r>
              <a:rPr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Contar con un libro de nómina exclusivo</a:t>
            </a:r>
            <a:r>
              <a:rPr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ese proceso.</a:t>
            </a:r>
            <a:endParaRPr sz="11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100"/>
              <a:buChar char="●"/>
            </a:pPr>
            <a:r>
              <a:rPr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Obtener una lista de raya</a:t>
            </a:r>
            <a:r>
              <a:rPr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específica, mostrando únicamente a los colaboradores incluidos.</a:t>
            </a:r>
            <a:endParaRPr sz="11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100"/>
              <a:buChar char="●"/>
            </a:pPr>
            <a:r>
              <a:rPr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Generar layouts de pago personalizado</a:t>
            </a:r>
            <a:r>
              <a:rPr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 la información correspondiente a las personas involucradas en ese proceso.</a:t>
            </a:r>
            <a:endParaRPr sz="11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¡Así tendrás mayor control y una visión más clara de tu gestión de nómina!</a:t>
            </a:r>
            <a:r>
              <a:rPr lang="en" sz="11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🚀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/>
        </p:nvSpPr>
        <p:spPr>
          <a:xfrm>
            <a:off x="938125" y="1690925"/>
            <a:ext cx="74133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02. </a:t>
            </a: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Carga de Incidencias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 title="Calculadora_cel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1250" y="2232425"/>
            <a:ext cx="3452452" cy="241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938125" y="405850"/>
            <a:ext cx="8272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¿Qué son las incidencias?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/>
          <p:nvPr/>
        </p:nvSpPr>
        <p:spPr>
          <a:xfrm>
            <a:off x="938125" y="99085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911600" y="1059150"/>
            <a:ext cx="7448700" cy="3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Incidencias: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el ámbito laboral, una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incidencia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 refiere a cualquier situación que afecta la jornada habitual de un trabajador, como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faltas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incapacidades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permisos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 otros eventos que influyen en su asistencia o desempeño. Estas deben ser registradas y gestionadas para asegurar un correcto control y cálculo de la nómina.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Importancia de las Asistencias en el Cálculo de Nómina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📊</a:t>
            </a:r>
            <a:endParaRPr b="1"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Facilitan el cálculo del SBC variable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que se presentará.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Aseguran el cálculo correcto de la nómina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según los descuentos aplicables.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Permiten un control efectivo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apoyan en la toma de decisiones, como las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desvinculaciones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1"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Beneficios de un Control de Incidencias 📋</a:t>
            </a:r>
            <a:endParaRPr b="1" sz="120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Generación de planes de acción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 eventos extraordinarios de manera eficiente.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Transparencia entre colaborador y patrón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sobre el estatus de la nómina.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Carga manual y masiva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según tus necesidades, adaptándose a cada situación.</a:t>
            </a:r>
            <a:endParaRPr b="1"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