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y="5143500" cx="9144000"/>
  <p:notesSz cx="6858000" cy="9144000"/>
  <p:embeddedFontLst>
    <p:embeddedFont>
      <p:font typeface="Source Sans 3"/>
      <p:regular r:id="rId35"/>
      <p:bold r:id="rId36"/>
      <p:italic r:id="rId37"/>
      <p:boldItalic r:id="rId38"/>
    </p:embeddedFont>
    <p:embeddedFont>
      <p:font typeface="Source Sans 3 Black"/>
      <p:bold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330">
          <p15:clr>
            <a:srgbClr val="747775"/>
          </p15:clr>
        </p15:guide>
        <p15:guide id="2" pos="648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30"/>
        <p:guide pos="648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SourceSans3Black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font" Target="fonts/SourceSans3-regular.fntdata"/><Relationship Id="rId34" Type="http://schemas.openxmlformats.org/officeDocument/2006/relationships/slide" Target="slides/slide29.xml"/><Relationship Id="rId37" Type="http://schemas.openxmlformats.org/officeDocument/2006/relationships/font" Target="fonts/SourceSans3-italic.fntdata"/><Relationship Id="rId36" Type="http://schemas.openxmlformats.org/officeDocument/2006/relationships/font" Target="fonts/SourceSans3-bold.fntdata"/><Relationship Id="rId39" Type="http://schemas.openxmlformats.org/officeDocument/2006/relationships/font" Target="fonts/SourceSans3Black-bold.fntdata"/><Relationship Id="rId38" Type="http://schemas.openxmlformats.org/officeDocument/2006/relationships/font" Target="fonts/SourceSans3-bold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" name="Google Shape;4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3dc4fdb66e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3dc4fdb66e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57a3209b68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57a3209b68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3dc4fdb66e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3dc4fdb66e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6a923d4c51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6a923d4c51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6ac995278e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6ac995278e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6ac995278e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6ac995278e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6a923d4c51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6a923d4c51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674a4821cb_0_5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7" name="Google Shape;237;g3674a4821cb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6a923d4c51_0_8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5" name="Google Shape;245;g36a923d4c51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6a923d4c51_0_9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8" name="Google Shape;258;g36a923d4c51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33dc4fdb66e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g33dc4fdb66e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6ac995278e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6ac995278e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6ac995278e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36ac995278e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6ac995278e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6ac995278e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3dc4fdb66e_0_2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33dc4fdb66e_0_2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3dc4fdb66e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33dc4fdb66e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33dc4fdb66e_0_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33dc4fdb66e_0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33b399f9123_2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33b399f9123_2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33b399f9123_2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33b399f9123_2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3430fb94436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3430fb94436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3430fb94436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3430fb94436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4f6efe6549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4f6efe6549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4f6efe6549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4f6efe6549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430fb94436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430fb94436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6a923d4c51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6a923d4c51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3b399f9123_2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3b399f9123_2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3dc4fdb66e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3dc4fdb66e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3dc4fdb66e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3dc4fdb66e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9pPr>
          </a:lstStyle>
          <a:p>
            <a:r>
              <a:t>xx%</a:t>
            </a:r>
          </a:p>
        </p:txBody>
      </p:sp>
      <p:sp>
        <p:nvSpPr>
          <p:cNvPr id="40" name="Google Shape;40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1" name="Google Shape;41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9pPr>
          </a:lstStyle>
          <a:p/>
        </p:txBody>
      </p:sp>
      <p:sp>
        <p:nvSpPr>
          <p:cNvPr id="9" name="Google Shape;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" name="Google Shape;12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" name="Google Shape;13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7" name="Google Shape;17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8" name="Google Shape;18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" name="Google Shape;21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24" name="Google Shape;2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9pPr>
          </a:lstStyle>
          <a:p/>
        </p:txBody>
      </p:sp>
      <p:sp>
        <p:nvSpPr>
          <p:cNvPr id="28" name="Google Shape;28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" name="Google Shape;31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9pPr>
          </a:lstStyle>
          <a:p/>
        </p:txBody>
      </p:sp>
      <p:sp>
        <p:nvSpPr>
          <p:cNvPr id="32" name="Google Shape;32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3" name="Google Shape;33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4" name="Google Shape;34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/>
        </p:txBody>
      </p:sp>
      <p:sp>
        <p:nvSpPr>
          <p:cNvPr id="37" name="Google Shape;37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noFill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Relationship Id="rId4" Type="http://schemas.openxmlformats.org/officeDocument/2006/relationships/image" Target="../media/image5.png"/><Relationship Id="rId5" Type="http://schemas.openxmlformats.org/officeDocument/2006/relationships/image" Target="../media/image4.png"/><Relationship Id="rId6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Relationship Id="rId4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Relationship Id="rId4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Relationship Id="rId4" Type="http://schemas.openxmlformats.org/officeDocument/2006/relationships/image" Target="../media/image3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Relationship Id="rId4" Type="http://schemas.openxmlformats.org/officeDocument/2006/relationships/image" Target="../media/image37.png"/><Relationship Id="rId5" Type="http://schemas.openxmlformats.org/officeDocument/2006/relationships/image" Target="../media/image2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Relationship Id="rId4" Type="http://schemas.openxmlformats.org/officeDocument/2006/relationships/image" Target="../media/image2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png"/><Relationship Id="rId4" Type="http://schemas.openxmlformats.org/officeDocument/2006/relationships/image" Target="../media/image2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png"/><Relationship Id="rId4" Type="http://schemas.openxmlformats.org/officeDocument/2006/relationships/image" Target="../media/image23.png"/><Relationship Id="rId5" Type="http://schemas.openxmlformats.org/officeDocument/2006/relationships/image" Target="../media/image17.png"/><Relationship Id="rId6" Type="http://schemas.openxmlformats.org/officeDocument/2006/relationships/image" Target="../media/image16.png"/><Relationship Id="rId7" Type="http://schemas.openxmlformats.org/officeDocument/2006/relationships/image" Target="../media/image3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png"/><Relationship Id="rId4" Type="http://schemas.openxmlformats.org/officeDocument/2006/relationships/image" Target="../media/image10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.png"/><Relationship Id="rId4" Type="http://schemas.openxmlformats.org/officeDocument/2006/relationships/image" Target="../media/image2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.png"/><Relationship Id="rId4" Type="http://schemas.openxmlformats.org/officeDocument/2006/relationships/image" Target="../media/image3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0.png"/><Relationship Id="rId4" Type="http://schemas.openxmlformats.org/officeDocument/2006/relationships/image" Target="../media/image3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5.png"/><Relationship Id="rId4" Type="http://schemas.openxmlformats.org/officeDocument/2006/relationships/image" Target="../media/image5.png"/><Relationship Id="rId5" Type="http://schemas.openxmlformats.org/officeDocument/2006/relationships/image" Target="../media/image29.png"/></Relationships>
</file>

<file path=ppt/slides/_rels/slide24.xml.rels><?xml version="1.0" encoding="UTF-8" standalone="yes"?><Relationships xmlns="http://schemas.openxmlformats.org/package/2006/relationships"><Relationship Id="rId40" Type="http://schemas.openxmlformats.org/officeDocument/2006/relationships/image" Target="../media/image69.png"/><Relationship Id="rId42" Type="http://schemas.openxmlformats.org/officeDocument/2006/relationships/image" Target="../media/image75.png"/><Relationship Id="rId41" Type="http://schemas.openxmlformats.org/officeDocument/2006/relationships/image" Target="../media/image89.png"/><Relationship Id="rId44" Type="http://schemas.openxmlformats.org/officeDocument/2006/relationships/image" Target="../media/image97.png"/><Relationship Id="rId43" Type="http://schemas.openxmlformats.org/officeDocument/2006/relationships/image" Target="../media/image77.png"/><Relationship Id="rId46" Type="http://schemas.openxmlformats.org/officeDocument/2006/relationships/image" Target="../media/image84.png"/><Relationship Id="rId45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8.png"/><Relationship Id="rId4" Type="http://schemas.openxmlformats.org/officeDocument/2006/relationships/image" Target="../media/image48.png"/><Relationship Id="rId9" Type="http://schemas.openxmlformats.org/officeDocument/2006/relationships/image" Target="../media/image39.png"/><Relationship Id="rId48" Type="http://schemas.openxmlformats.org/officeDocument/2006/relationships/image" Target="../media/image80.png"/><Relationship Id="rId47" Type="http://schemas.openxmlformats.org/officeDocument/2006/relationships/image" Target="../media/image7.png"/><Relationship Id="rId49" Type="http://schemas.openxmlformats.org/officeDocument/2006/relationships/image" Target="../media/image73.png"/><Relationship Id="rId5" Type="http://schemas.openxmlformats.org/officeDocument/2006/relationships/image" Target="../media/image43.png"/><Relationship Id="rId6" Type="http://schemas.openxmlformats.org/officeDocument/2006/relationships/image" Target="../media/image46.png"/><Relationship Id="rId7" Type="http://schemas.openxmlformats.org/officeDocument/2006/relationships/image" Target="../media/image53.png"/><Relationship Id="rId8" Type="http://schemas.openxmlformats.org/officeDocument/2006/relationships/image" Target="../media/image40.png"/><Relationship Id="rId31" Type="http://schemas.openxmlformats.org/officeDocument/2006/relationships/image" Target="../media/image61.png"/><Relationship Id="rId30" Type="http://schemas.openxmlformats.org/officeDocument/2006/relationships/image" Target="../media/image74.png"/><Relationship Id="rId33" Type="http://schemas.openxmlformats.org/officeDocument/2006/relationships/image" Target="../media/image60.png"/><Relationship Id="rId32" Type="http://schemas.openxmlformats.org/officeDocument/2006/relationships/image" Target="../media/image63.png"/><Relationship Id="rId35" Type="http://schemas.openxmlformats.org/officeDocument/2006/relationships/image" Target="../media/image79.png"/><Relationship Id="rId34" Type="http://schemas.openxmlformats.org/officeDocument/2006/relationships/image" Target="../media/image78.png"/><Relationship Id="rId37" Type="http://schemas.openxmlformats.org/officeDocument/2006/relationships/image" Target="../media/image81.png"/><Relationship Id="rId36" Type="http://schemas.openxmlformats.org/officeDocument/2006/relationships/image" Target="../media/image62.png"/><Relationship Id="rId39" Type="http://schemas.openxmlformats.org/officeDocument/2006/relationships/image" Target="../media/image86.png"/><Relationship Id="rId38" Type="http://schemas.openxmlformats.org/officeDocument/2006/relationships/image" Target="../media/image66.png"/><Relationship Id="rId20" Type="http://schemas.openxmlformats.org/officeDocument/2006/relationships/image" Target="../media/image49.png"/><Relationship Id="rId22" Type="http://schemas.openxmlformats.org/officeDocument/2006/relationships/image" Target="../media/image50.png"/><Relationship Id="rId21" Type="http://schemas.openxmlformats.org/officeDocument/2006/relationships/image" Target="../media/image55.png"/><Relationship Id="rId24" Type="http://schemas.openxmlformats.org/officeDocument/2006/relationships/image" Target="../media/image54.png"/><Relationship Id="rId23" Type="http://schemas.openxmlformats.org/officeDocument/2006/relationships/image" Target="../media/image70.png"/><Relationship Id="rId26" Type="http://schemas.openxmlformats.org/officeDocument/2006/relationships/image" Target="../media/image65.png"/><Relationship Id="rId25" Type="http://schemas.openxmlformats.org/officeDocument/2006/relationships/image" Target="../media/image58.png"/><Relationship Id="rId28" Type="http://schemas.openxmlformats.org/officeDocument/2006/relationships/image" Target="../media/image71.png"/><Relationship Id="rId27" Type="http://schemas.openxmlformats.org/officeDocument/2006/relationships/image" Target="../media/image68.png"/><Relationship Id="rId29" Type="http://schemas.openxmlformats.org/officeDocument/2006/relationships/image" Target="../media/image57.png"/><Relationship Id="rId51" Type="http://schemas.openxmlformats.org/officeDocument/2006/relationships/image" Target="../media/image76.png"/><Relationship Id="rId50" Type="http://schemas.openxmlformats.org/officeDocument/2006/relationships/image" Target="../media/image87.png"/><Relationship Id="rId53" Type="http://schemas.openxmlformats.org/officeDocument/2006/relationships/image" Target="../media/image9.png"/><Relationship Id="rId52" Type="http://schemas.openxmlformats.org/officeDocument/2006/relationships/image" Target="../media/image82.png"/><Relationship Id="rId11" Type="http://schemas.openxmlformats.org/officeDocument/2006/relationships/image" Target="../media/image33.png"/><Relationship Id="rId55" Type="http://schemas.openxmlformats.org/officeDocument/2006/relationships/image" Target="../media/image88.png"/><Relationship Id="rId10" Type="http://schemas.openxmlformats.org/officeDocument/2006/relationships/image" Target="../media/image41.png"/><Relationship Id="rId54" Type="http://schemas.openxmlformats.org/officeDocument/2006/relationships/image" Target="../media/image85.png"/><Relationship Id="rId13" Type="http://schemas.openxmlformats.org/officeDocument/2006/relationships/image" Target="../media/image42.png"/><Relationship Id="rId12" Type="http://schemas.openxmlformats.org/officeDocument/2006/relationships/image" Target="../media/image35.png"/><Relationship Id="rId15" Type="http://schemas.openxmlformats.org/officeDocument/2006/relationships/image" Target="../media/image47.png"/><Relationship Id="rId14" Type="http://schemas.openxmlformats.org/officeDocument/2006/relationships/image" Target="../media/image45.png"/><Relationship Id="rId17" Type="http://schemas.openxmlformats.org/officeDocument/2006/relationships/image" Target="../media/image56.png"/><Relationship Id="rId16" Type="http://schemas.openxmlformats.org/officeDocument/2006/relationships/image" Target="../media/image44.png"/><Relationship Id="rId19" Type="http://schemas.openxmlformats.org/officeDocument/2006/relationships/image" Target="../media/image51.png"/><Relationship Id="rId18" Type="http://schemas.openxmlformats.org/officeDocument/2006/relationships/image" Target="../media/image5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drive.google.com/drive/u/1/folders/1qtBvVW3fZIJCcj6Zcd_t-fzs5VNMDFdb" TargetMode="External"/><Relationship Id="rId4" Type="http://schemas.openxmlformats.org/officeDocument/2006/relationships/image" Target="../media/image22.png"/><Relationship Id="rId9" Type="http://schemas.openxmlformats.org/officeDocument/2006/relationships/image" Target="../media/image99.png"/><Relationship Id="rId5" Type="http://schemas.openxmlformats.org/officeDocument/2006/relationships/image" Target="../media/image91.png"/><Relationship Id="rId6" Type="http://schemas.openxmlformats.org/officeDocument/2006/relationships/image" Target="../media/image11.png"/><Relationship Id="rId7" Type="http://schemas.openxmlformats.org/officeDocument/2006/relationships/image" Target="../media/image101.png"/><Relationship Id="rId8" Type="http://schemas.openxmlformats.org/officeDocument/2006/relationships/image" Target="../media/image98.png"/><Relationship Id="rId11" Type="http://schemas.openxmlformats.org/officeDocument/2006/relationships/image" Target="../media/image3.png"/><Relationship Id="rId10" Type="http://schemas.openxmlformats.org/officeDocument/2006/relationships/image" Target="../media/image64.png"/><Relationship Id="rId12" Type="http://schemas.openxmlformats.org/officeDocument/2006/relationships/image" Target="../media/image8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90.png"/><Relationship Id="rId4" Type="http://schemas.openxmlformats.org/officeDocument/2006/relationships/image" Target="../media/image83.png"/><Relationship Id="rId9" Type="http://schemas.openxmlformats.org/officeDocument/2006/relationships/image" Target="../media/image16.png"/><Relationship Id="rId5" Type="http://schemas.openxmlformats.org/officeDocument/2006/relationships/image" Target="../media/image26.png"/><Relationship Id="rId6" Type="http://schemas.openxmlformats.org/officeDocument/2006/relationships/image" Target="../media/image93.png"/><Relationship Id="rId7" Type="http://schemas.openxmlformats.org/officeDocument/2006/relationships/image" Target="../media/image23.png"/><Relationship Id="rId8" Type="http://schemas.openxmlformats.org/officeDocument/2006/relationships/image" Target="../media/image17.png"/><Relationship Id="rId11" Type="http://schemas.openxmlformats.org/officeDocument/2006/relationships/image" Target="../media/image102.png"/><Relationship Id="rId10" Type="http://schemas.openxmlformats.org/officeDocument/2006/relationships/image" Target="../media/image3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95.png"/><Relationship Id="rId4" Type="http://schemas.openxmlformats.org/officeDocument/2006/relationships/image" Target="../media/image96.jpg"/><Relationship Id="rId5" Type="http://schemas.openxmlformats.org/officeDocument/2006/relationships/image" Target="../media/image94.png"/><Relationship Id="rId6" Type="http://schemas.openxmlformats.org/officeDocument/2006/relationships/image" Target="../media/image9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9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6.jpg"/><Relationship Id="rId4" Type="http://schemas.openxmlformats.org/officeDocument/2006/relationships/image" Target="../media/image10.png"/><Relationship Id="rId5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Relationship Id="rId4" Type="http://schemas.openxmlformats.org/officeDocument/2006/relationships/image" Target="../media/image2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6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9" Type="http://schemas.openxmlformats.org/officeDocument/2006/relationships/image" Target="../media/image102.png"/><Relationship Id="rId5" Type="http://schemas.openxmlformats.org/officeDocument/2006/relationships/image" Target="../media/image13.png"/><Relationship Id="rId6" Type="http://schemas.openxmlformats.org/officeDocument/2006/relationships/image" Target="../media/image7.png"/><Relationship Id="rId7" Type="http://schemas.openxmlformats.org/officeDocument/2006/relationships/image" Target="../media/image9.png"/><Relationship Id="rId8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98750" y="4173100"/>
            <a:ext cx="1694849" cy="4704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3"/>
          <p:cNvSpPr txBox="1"/>
          <p:nvPr/>
        </p:nvSpPr>
        <p:spPr>
          <a:xfrm>
            <a:off x="749750" y="1019083"/>
            <a:ext cx="6099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BBF3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Nuevo Proceso Finiquito</a:t>
            </a:r>
            <a:endParaRPr sz="4800">
              <a:solidFill>
                <a:srgbClr val="FBBF3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0" name="Google Shape;50;p13"/>
          <p:cNvSpPr txBox="1"/>
          <p:nvPr/>
        </p:nvSpPr>
        <p:spPr>
          <a:xfrm>
            <a:off x="737050" y="2542125"/>
            <a:ext cx="6427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Término de trabajo y Pago diferido</a:t>
            </a:r>
            <a:endParaRPr sz="30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51" name="Google Shape;51;p13" title="mexico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82254" y="190410"/>
            <a:ext cx="505553" cy="517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5400000">
            <a:off x="6450300" y="1813598"/>
            <a:ext cx="2068450" cy="151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2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3" name="Google Shape;17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2"/>
          <p:cNvSpPr txBox="1"/>
          <p:nvPr/>
        </p:nvSpPr>
        <p:spPr>
          <a:xfrm>
            <a:off x="388850" y="1134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Nuevo Proceso Finiquito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75" name="Google Shape;175;p22"/>
          <p:cNvSpPr txBox="1"/>
          <p:nvPr/>
        </p:nvSpPr>
        <p:spPr>
          <a:xfrm>
            <a:off x="404200" y="402525"/>
            <a:ext cx="4855200" cy="24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900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¿Qué pasa al dar de baja a un colaborador?</a:t>
            </a:r>
            <a:endParaRPr b="1" sz="1900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04800" lvl="0" marL="45720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314F9D"/>
              </a:buClr>
              <a:buSzPts val="1200"/>
              <a:buChar char="●"/>
            </a:pP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 iniciar el proceso de baja, verás el botón:</a:t>
            </a:r>
            <a:b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 </a:t>
            </a: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“Termina trabajo sin Liquidación/Finiquito”</a:t>
            </a:r>
            <a:b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b="1"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4F9D"/>
              </a:buClr>
              <a:buSzPts val="1200"/>
              <a:buChar char="●"/>
            </a:pP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Este botón </a:t>
            </a: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 genera automáticamente</a:t>
            </a: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el finiquito o la liquidación.</a:t>
            </a:r>
            <a:b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 Solo finaliza la relación laboral </a:t>
            </a: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pagando únicamente el sueldo trabajado</a:t>
            </a: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en el periodo actual.</a:t>
            </a:r>
            <a:b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4F9D"/>
              </a:buClr>
              <a:buSzPts val="1200"/>
              <a:buChar char="●"/>
            </a:pP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Permite </a:t>
            </a: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separar el pago del sueldo</a:t>
            </a: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los demás conceptos (vacaciones, aguinaldo, etc.),</a:t>
            </a:r>
            <a:b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 los cuales </a:t>
            </a: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podrás gestionar después como un proceso independiente</a:t>
            </a: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endParaRPr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📌 Úsalo cuando aún no tengas todos los montos definidos, pero debas cerrar el ciclo laboral cuanto antes.</a:t>
            </a:r>
            <a:endParaRPr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2100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76" name="Google Shape;17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42600" y="1592450"/>
            <a:ext cx="3396000" cy="225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3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2" name="Google Shape;18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3"/>
          <p:cNvSpPr txBox="1"/>
          <p:nvPr/>
        </p:nvSpPr>
        <p:spPr>
          <a:xfrm>
            <a:off x="388850" y="1134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Nuevo Proceso Finiquito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84" name="Google Shape;184;p23"/>
          <p:cNvSpPr txBox="1"/>
          <p:nvPr/>
        </p:nvSpPr>
        <p:spPr>
          <a:xfrm>
            <a:off x="388850" y="371150"/>
            <a:ext cx="70737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900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Terminación Laboral con Finiquito/Liquidación</a:t>
            </a:r>
            <a:endParaRPr sz="3000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85" name="Google Shape;185;p23"/>
          <p:cNvSpPr txBox="1"/>
          <p:nvPr/>
        </p:nvSpPr>
        <p:spPr>
          <a:xfrm>
            <a:off x="496950" y="848150"/>
            <a:ext cx="3752100" cy="40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Este proceso se usa </a:t>
            </a: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cuando ya tienes claro que en este periodo se pagará el término de la relación laboral</a:t>
            </a: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</a:t>
            </a:r>
            <a:b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 ya sea por </a:t>
            </a: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finiquito</a:t>
            </a: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o por </a:t>
            </a: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liquidación</a:t>
            </a: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b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 seleccionarlo, el sistema </a:t>
            </a: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genera automáticamente los conceptos correspondientes</a:t>
            </a:r>
            <a:b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 según el tipo de baja e incluso permite </a:t>
            </a: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editar los montos antes del timbrado</a:t>
            </a: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endParaRPr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⚠️ Importante</a:t>
            </a:r>
            <a:endParaRPr b="1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04800" lvl="0" marL="45720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314F9D"/>
              </a:buClr>
              <a:buSzPts val="1200"/>
              <a:buChar char="●"/>
            </a:pP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Este proceso </a:t>
            </a: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 está diseñado como simulador de montos</a:t>
            </a: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b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4F9D"/>
              </a:buClr>
              <a:buSzPts val="1200"/>
              <a:buChar char="●"/>
            </a:pP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Evita anular y rehacer el finiquito múltiples veces, ya que podría </a:t>
            </a: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generar errores o bugs</a:t>
            </a: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en la plataforma.</a:t>
            </a:r>
            <a:endParaRPr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86" name="Google Shape;18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01450" y="1392200"/>
            <a:ext cx="4590149" cy="25121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4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2" name="Google Shape;19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6948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4"/>
          <p:cNvSpPr txBox="1"/>
          <p:nvPr/>
        </p:nvSpPr>
        <p:spPr>
          <a:xfrm>
            <a:off x="465050" y="1134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Nuevo Proceso Finiquito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94" name="Google Shape;194;p24"/>
          <p:cNvSpPr txBox="1"/>
          <p:nvPr/>
        </p:nvSpPr>
        <p:spPr>
          <a:xfrm>
            <a:off x="465050" y="263875"/>
            <a:ext cx="72081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500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¿Cómo escoger el Término Adecuado?</a:t>
            </a:r>
            <a:endParaRPr sz="3100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95" name="Google Shape;19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0384" y="833275"/>
            <a:ext cx="6203229" cy="203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4"/>
          <p:cNvSpPr txBox="1"/>
          <p:nvPr/>
        </p:nvSpPr>
        <p:spPr>
          <a:xfrm>
            <a:off x="1150850" y="2938675"/>
            <a:ext cx="8090700" cy="22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El </a:t>
            </a:r>
            <a:r>
              <a:rPr b="1" lang="en" sz="11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motivo de término de la relación laboral</a:t>
            </a:r>
            <a:r>
              <a:rPr lang="en" sz="11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determina el </a:t>
            </a:r>
            <a:r>
              <a:rPr b="1" lang="en" sz="11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tipo de proceso</a:t>
            </a:r>
            <a:r>
              <a:rPr lang="en" sz="11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que la plataforma permitirá ejecutar.</a:t>
            </a:r>
            <a:br>
              <a:rPr lang="en" sz="11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100">
              <a:solidFill>
                <a:srgbClr val="083C9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83C92"/>
              </a:buClr>
              <a:buSzPts val="1100"/>
              <a:buChar char="●"/>
            </a:pPr>
            <a:r>
              <a:rPr lang="en" sz="11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b="1" lang="en" sz="11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Ejemplo 1 – Renuncia voluntaria</a:t>
            </a:r>
            <a:br>
              <a:rPr b="1" lang="en" sz="11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1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  El sistema solo habilita el </a:t>
            </a:r>
            <a:r>
              <a:rPr b="1" lang="en" sz="11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finiquito</a:t>
            </a:r>
            <a:r>
              <a:rPr lang="en" sz="11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con sus conceptos proporcionales.</a:t>
            </a:r>
            <a:br>
              <a:rPr lang="en" sz="11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100">
              <a:solidFill>
                <a:srgbClr val="083C9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3C92"/>
              </a:buClr>
              <a:buSzPts val="1100"/>
              <a:buChar char="●"/>
            </a:pPr>
            <a:r>
              <a:rPr lang="en" sz="11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b="1" lang="en" sz="11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Ejemplo 2 – Despido injustificado</a:t>
            </a:r>
            <a:br>
              <a:rPr b="1" lang="en" sz="11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1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  Se habilita el proceso de </a:t>
            </a:r>
            <a:r>
              <a:rPr b="1" lang="en" sz="11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liquidación</a:t>
            </a:r>
            <a:r>
              <a:rPr lang="en" sz="11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incluyendo conceptos como:</a:t>
            </a:r>
            <a:br>
              <a:rPr lang="en" sz="11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1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  - Indemnización</a:t>
            </a:r>
            <a:br>
              <a:rPr lang="en" sz="11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1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  - Prima de antigüedad</a:t>
            </a:r>
            <a:br>
              <a:rPr lang="en" sz="11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1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  - Gratificación</a:t>
            </a:r>
            <a:br>
              <a:rPr lang="en" sz="11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1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  - ISR correspondiente</a:t>
            </a:r>
            <a:endParaRPr>
              <a:solidFill>
                <a:srgbClr val="083C9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5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2" name="Google Shape;20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6948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5"/>
          <p:cNvSpPr txBox="1"/>
          <p:nvPr/>
        </p:nvSpPr>
        <p:spPr>
          <a:xfrm>
            <a:off x="465050" y="1134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Nuevo Proceso Finiquito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04" name="Google Shape;204;p25"/>
          <p:cNvSpPr txBox="1"/>
          <p:nvPr/>
        </p:nvSpPr>
        <p:spPr>
          <a:xfrm>
            <a:off x="428575" y="327025"/>
            <a:ext cx="7208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500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Nuevo proceso de Finiquito: ¿Qué pasa con los conceptos de indemnización?</a:t>
            </a:r>
            <a:endParaRPr sz="3400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05" name="Google Shape;20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8908" y="742525"/>
            <a:ext cx="5158993" cy="218807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5"/>
          <p:cNvSpPr txBox="1"/>
          <p:nvPr/>
        </p:nvSpPr>
        <p:spPr>
          <a:xfrm>
            <a:off x="1895050" y="2966825"/>
            <a:ext cx="5966700" cy="12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El nuevo flujo </a:t>
            </a: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mantiene los conceptos de indemnización</a:t>
            </a: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igual que antes.</a:t>
            </a:r>
            <a:b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 </a:t>
            </a: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Indemnización constitucional, prima de antigüedad, gratificación, etc.</a:t>
            </a:r>
            <a:endParaRPr b="1"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314F9D"/>
              </a:buClr>
              <a:buSzPts val="1200"/>
              <a:buChar char="●"/>
            </a:pP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Puedes editar los conceptos según tus necesidades</a:t>
            </a: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</a:t>
            </a:r>
            <a:b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 – Incluir o excluir conceptos según el caso específico</a:t>
            </a:r>
            <a:b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 – Ajustar montos por negociación o acuerdos internos</a:t>
            </a:r>
            <a:b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 – Agregar pagos adicionales como </a:t>
            </a: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Pago por Separación</a:t>
            </a:r>
            <a:b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b="1"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4F9D"/>
              </a:buClr>
              <a:buSzPts val="1200"/>
              <a:buChar char="●"/>
            </a:pP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Estos conceptos </a:t>
            </a: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forman parte del cálculo de ISR por indemnización</a:t>
            </a: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</a:t>
            </a:r>
            <a:b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 por lo que es fundamental revisarlos con precisión antes del timbrado.</a:t>
            </a:r>
            <a:endParaRPr sz="15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6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2" name="Google Shape;21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6948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6"/>
          <p:cNvSpPr txBox="1"/>
          <p:nvPr/>
        </p:nvSpPr>
        <p:spPr>
          <a:xfrm>
            <a:off x="465050" y="1134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Nuevo Proceso Finiquito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14" name="Google Shape;214;p26"/>
          <p:cNvSpPr txBox="1"/>
          <p:nvPr/>
        </p:nvSpPr>
        <p:spPr>
          <a:xfrm>
            <a:off x="428575" y="327025"/>
            <a:ext cx="7208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200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Edición de conceptos en el finiquito</a:t>
            </a:r>
            <a:endParaRPr sz="4300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15" name="Google Shape;21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050" y="1181100"/>
            <a:ext cx="5332775" cy="310835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6"/>
          <p:cNvSpPr txBox="1"/>
          <p:nvPr/>
        </p:nvSpPr>
        <p:spPr>
          <a:xfrm>
            <a:off x="6129125" y="1403075"/>
            <a:ext cx="2700000" cy="26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Además de los conceptos de liquidación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en esta sección también podrás visualizar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todos los conceptos pagados dentro del finiquito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y realizar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ediciones según tus necesidades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Esto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 significa que Buk tenga un cálculo erróneo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🔧 Fue pensado así para que puedas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ajustar valores en caso de negociaciones independientes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o pagos adicionales que no estén contemplados en la configuración original.</a:t>
            </a:r>
            <a:endParaRPr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7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2" name="Google Shape;22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6948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7"/>
          <p:cNvSpPr txBox="1"/>
          <p:nvPr/>
        </p:nvSpPr>
        <p:spPr>
          <a:xfrm>
            <a:off x="465050" y="1134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Nuevo Proceso Finiquito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24" name="Google Shape;224;p27"/>
          <p:cNvSpPr txBox="1"/>
          <p:nvPr/>
        </p:nvSpPr>
        <p:spPr>
          <a:xfrm>
            <a:off x="428575" y="327025"/>
            <a:ext cx="7208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200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Timbrado en dos recibos de nómina</a:t>
            </a:r>
            <a:endParaRPr sz="4300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25" name="Google Shape;22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6950" y="935025"/>
            <a:ext cx="3718975" cy="2838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81225" y="1176124"/>
            <a:ext cx="3764275" cy="259735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7"/>
          <p:cNvSpPr txBox="1"/>
          <p:nvPr/>
        </p:nvSpPr>
        <p:spPr>
          <a:xfrm>
            <a:off x="778575" y="4000500"/>
            <a:ext cx="7669800" cy="4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Cómo el timbrado debe realizarse en dos recibos de nómina, tendrás a tu disposición ambos comprobantes por separado, con las cantidades, conceptos e impuestos correspondientes correctamente desglosados y aplicados en cada uno de ellos.</a:t>
            </a:r>
            <a:endParaRPr b="1">
              <a:solidFill>
                <a:srgbClr val="083C9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8"/>
          <p:cNvSpPr txBox="1"/>
          <p:nvPr/>
        </p:nvSpPr>
        <p:spPr>
          <a:xfrm>
            <a:off x="735002" y="1659409"/>
            <a:ext cx="60996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Pago Diferido</a:t>
            </a:r>
            <a:endParaRPr sz="37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33" name="Google Shape;233;p28"/>
          <p:cNvSpPr txBox="1"/>
          <p:nvPr/>
        </p:nvSpPr>
        <p:spPr>
          <a:xfrm>
            <a:off x="737050" y="2902641"/>
            <a:ext cx="38835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Tema 3</a:t>
            </a:r>
            <a:endParaRPr sz="25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34" name="Google Shape;234;p28" title="Portal-del-Colaborador3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2475" y="458225"/>
            <a:ext cx="4186751" cy="469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9"/>
          <p:cNvSpPr/>
          <p:nvPr/>
        </p:nvSpPr>
        <p:spPr>
          <a:xfrm>
            <a:off x="-19775" y="-29675"/>
            <a:ext cx="5934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0" name="Google Shape;240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2497" y="4710859"/>
            <a:ext cx="685726" cy="289091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9"/>
          <p:cNvSpPr txBox="1"/>
          <p:nvPr/>
        </p:nvSpPr>
        <p:spPr>
          <a:xfrm>
            <a:off x="651150" y="258775"/>
            <a:ext cx="4107900" cy="44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¿Qué es el Pago Diferido?</a:t>
            </a:r>
            <a:endParaRPr b="1" sz="1700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El </a:t>
            </a: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Pago Diferido</a:t>
            </a: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te permite:</a:t>
            </a:r>
            <a:endParaRPr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314F9D"/>
              </a:buClr>
              <a:buSzPts val="1200"/>
              <a:buChar char="●"/>
            </a:pP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Gestionar </a:t>
            </a: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finiquito y/o liquidación por separado del periodo actual</a:t>
            </a:r>
            <a:b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b="1"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4F9D"/>
              </a:buClr>
              <a:buSzPts val="1200"/>
              <a:buChar char="●"/>
            </a:pP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Incluir también el </a:t>
            </a: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sueldo pendiente en un periodo posterior</a:t>
            </a:r>
            <a:endParaRPr b="1"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¿Qué lo hace útil?</a:t>
            </a:r>
            <a:endParaRPr b="1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314F9D"/>
              </a:buClr>
              <a:buSzPts val="1200"/>
              <a:buChar char="●"/>
            </a:pP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 tiene límite de tiempo: puedes </a:t>
            </a: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pagar en otro periodo</a:t>
            </a: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aunque hayan pasado semanas o meses.</a:t>
            </a:r>
            <a:b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 (Ejemplo: un finiquito generado en enero puede pagarse en marzo)</a:t>
            </a:r>
            <a:b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4F9D"/>
              </a:buClr>
              <a:buSzPts val="1200"/>
              <a:buChar char="●"/>
            </a:pP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 normal que el sueldo del colaborador </a:t>
            </a: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desaparezca temporalmente del periodo actual</a:t>
            </a: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b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 ¡No te preocupes! Es el comportamiento esperado del sistema.</a:t>
            </a:r>
            <a:endParaRPr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42" name="Google Shape;24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5250" y="1676268"/>
            <a:ext cx="4107901" cy="16059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0"/>
          <p:cNvSpPr/>
          <p:nvPr/>
        </p:nvSpPr>
        <p:spPr>
          <a:xfrm>
            <a:off x="-19775" y="-29675"/>
            <a:ext cx="5934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8" name="Google Shape;248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2497" y="4710859"/>
            <a:ext cx="685726" cy="289091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0"/>
          <p:cNvSpPr txBox="1"/>
          <p:nvPr/>
        </p:nvSpPr>
        <p:spPr>
          <a:xfrm>
            <a:off x="955950" y="182575"/>
            <a:ext cx="4107900" cy="42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04800" lvl="0" marL="45720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14F9D"/>
              </a:buClr>
              <a:buSzPts val="1200"/>
              <a:buFont typeface="Source Sans Pro"/>
              <a:buAutoNum type="arabicPeriod"/>
            </a:pP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El colaborador termina su relación laboral a fin de mes, pero el cálculo aún no está listo</a:t>
            </a:r>
            <a:b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  Das de baja al colaborador, pero difieres el pago del finiquito a un periodo posterior mientras se afinan montos.</a:t>
            </a:r>
            <a:b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048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F9D"/>
              </a:buClr>
              <a:buSzPts val="1200"/>
              <a:buFont typeface="Source Sans Pro"/>
              <a:buAutoNum type="arabicPeriod"/>
            </a:pP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Faltan validaciones internas (RH, Legal o Finanzas) para autorizar el pago</a:t>
            </a:r>
            <a:b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  Generas la baja en sistema, pero pospones el pago hasta tener todas las aprobaciones.</a:t>
            </a:r>
            <a:b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048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F9D"/>
              </a:buClr>
              <a:buSzPts val="1200"/>
              <a:buFont typeface="Source Sans Pro"/>
              <a:buAutoNum type="arabicPeriod"/>
            </a:pP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El área responsable está de vacaciones o no disponible</a:t>
            </a:r>
            <a:b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  Puedes cerrar la baja y dejar programado el pago más adelante, sin frenar el proceso administrativo.</a:t>
            </a:r>
            <a:b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048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F9D"/>
              </a:buClr>
              <a:buSzPts val="1200"/>
              <a:buFont typeface="Source Sans Pro"/>
              <a:buAutoNum type="arabicPeriod"/>
            </a:pP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Necesitas cerrar el periodo actual, pero no puedes pagar aún</a:t>
            </a:r>
            <a:b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  Aplazas el pago al siguiente periodo para no retrasar el cierre de nómina ni la baja formal.</a:t>
            </a:r>
            <a:endParaRPr b="1" sz="18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pSp>
        <p:nvGrpSpPr>
          <p:cNvPr id="250" name="Google Shape;250;p30"/>
          <p:cNvGrpSpPr/>
          <p:nvPr/>
        </p:nvGrpSpPr>
        <p:grpSpPr>
          <a:xfrm>
            <a:off x="5338186" y="1308603"/>
            <a:ext cx="2853572" cy="2765734"/>
            <a:chOff x="3787800" y="2927838"/>
            <a:chExt cx="2677650" cy="2133725"/>
          </a:xfrm>
        </p:grpSpPr>
        <p:pic>
          <p:nvPicPr>
            <p:cNvPr id="251" name="Google Shape;251;p3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787800" y="3558683"/>
              <a:ext cx="1245217" cy="15028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2" name="Google Shape;252;p3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301599" y="3361662"/>
              <a:ext cx="1245217" cy="15028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3" name="Google Shape;253;p3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707215" y="3182628"/>
              <a:ext cx="1245217" cy="15028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4" name="Google Shape;254;p3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220234" y="2927838"/>
              <a:ext cx="1245217" cy="150288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5" name="Google Shape;255;p30"/>
          <p:cNvSpPr txBox="1"/>
          <p:nvPr/>
        </p:nvSpPr>
        <p:spPr>
          <a:xfrm>
            <a:off x="990600" y="76200"/>
            <a:ext cx="8547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1400"/>
              </a:spcBef>
              <a:spcAft>
                <a:spcPts val="400"/>
              </a:spcAft>
              <a:buNone/>
            </a:pPr>
            <a:r>
              <a:rPr b="1" lang="en" sz="2100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Casos comunes donde aplica el Pago Diferido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1"/>
          <p:cNvSpPr/>
          <p:nvPr/>
        </p:nvSpPr>
        <p:spPr>
          <a:xfrm>
            <a:off x="-19775" y="-29675"/>
            <a:ext cx="5934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1" name="Google Shape;261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2497" y="4710859"/>
            <a:ext cx="685726" cy="289091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1"/>
          <p:cNvSpPr txBox="1"/>
          <p:nvPr/>
        </p:nvSpPr>
        <p:spPr>
          <a:xfrm>
            <a:off x="955950" y="705675"/>
            <a:ext cx="4107900" cy="35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04800" lvl="0" marL="457200" rtl="0" algn="just">
              <a:spcBef>
                <a:spcPts val="1200"/>
              </a:spcBef>
              <a:spcAft>
                <a:spcPts val="0"/>
              </a:spcAft>
              <a:buClr>
                <a:srgbClr val="314F9D"/>
              </a:buClr>
              <a:buSzPts val="1200"/>
              <a:buFont typeface="Source Sans Pro"/>
              <a:buAutoNum type="arabicPeriod"/>
            </a:pP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Si el pago requiere cambios posteriores en el cálculo</a:t>
            </a:r>
            <a:b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 Una vez creado el proceso,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 podrás anular el término ni editar los montos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fácilmente.</a:t>
            </a:r>
            <a:b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  </a:t>
            </a:r>
            <a:r>
              <a:rPr i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¡No uses Pago Diferido si aún no estás seguro de los valores!</a:t>
            </a:r>
            <a:br>
              <a:rPr i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i="1"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04800" lvl="0" marL="457200" rtl="0" algn="just">
              <a:spcBef>
                <a:spcPts val="0"/>
              </a:spcBef>
              <a:spcAft>
                <a:spcPts val="0"/>
              </a:spcAft>
              <a:buClr>
                <a:srgbClr val="314F9D"/>
              </a:buClr>
              <a:buSzPts val="1200"/>
              <a:buFont typeface="Source Sans Pro"/>
              <a:buAutoNum type="arabicPeriod"/>
            </a:pP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Cuando se requiere timbrar en el mismo periodo en que ocurrió la baja</a:t>
            </a:r>
            <a:b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 Al diferir, el timbrado se mueve al periodo de pago, no al de la baja. Esto puede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generar inconsistencias contables o fiscales.</a:t>
            </a:r>
            <a:b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b="1"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04800" lvl="0" marL="457200" rtl="0" algn="just">
              <a:spcBef>
                <a:spcPts val="0"/>
              </a:spcBef>
              <a:spcAft>
                <a:spcPts val="0"/>
              </a:spcAft>
              <a:buClr>
                <a:srgbClr val="314F9D"/>
              </a:buClr>
              <a:buSzPts val="1200"/>
              <a:buFont typeface="Source Sans Pro"/>
              <a:buAutoNum type="arabicPeriod"/>
            </a:pP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Si el colaborador tiene otros movimientos pendientes en ese periodo posterior</a:t>
            </a:r>
            <a:b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  Como incapacidades, ajustes, bonos u otros conceptos que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podrían verse afectados por el pago diferido.</a:t>
            </a:r>
            <a:b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b="1"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04800" lvl="0" marL="457200" rtl="0" algn="just">
              <a:spcBef>
                <a:spcPts val="0"/>
              </a:spcBef>
              <a:spcAft>
                <a:spcPts val="0"/>
              </a:spcAft>
              <a:buClr>
                <a:srgbClr val="314F9D"/>
              </a:buClr>
              <a:buSzPts val="1200"/>
              <a:buFont typeface="Source Sans Pro"/>
              <a:buAutoNum type="arabicPeriod"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Cuando se busca simular montos o hacer pruebas</a:t>
            </a:r>
            <a:b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 El proceso de pago diferido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 es un simulador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 Para pruebas o análisis.</a:t>
            </a:r>
            <a:endParaRPr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63" name="Google Shape;263;p31"/>
          <p:cNvSpPr txBox="1"/>
          <p:nvPr/>
        </p:nvSpPr>
        <p:spPr>
          <a:xfrm>
            <a:off x="990600" y="76200"/>
            <a:ext cx="85476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1400"/>
              </a:spcBef>
              <a:spcAft>
                <a:spcPts val="400"/>
              </a:spcAft>
              <a:buNone/>
            </a:pPr>
            <a:r>
              <a:rPr b="1" lang="en" sz="1900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Casos donde NO se recomienda usar pago diferido</a:t>
            </a:r>
            <a:endParaRPr b="1" sz="2200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64" name="Google Shape;264;p31" title="bolsa-monedas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7175" y="348850"/>
            <a:ext cx="4990700" cy="3326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4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14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14"/>
          <p:cNvSpPr txBox="1"/>
          <p:nvPr/>
        </p:nvSpPr>
        <p:spPr>
          <a:xfrm>
            <a:off x="405350" y="586900"/>
            <a:ext cx="19998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Contenido</a:t>
            </a:r>
            <a:endParaRPr b="1" sz="26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524406" y="1623925"/>
            <a:ext cx="454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01.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2" name="Google Shape;62;p14"/>
          <p:cNvSpPr txBox="1"/>
          <p:nvPr/>
        </p:nvSpPr>
        <p:spPr>
          <a:xfrm>
            <a:off x="1008799" y="1623925"/>
            <a:ext cx="2276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Finiquito y Liquidación</a:t>
            </a:r>
            <a:endParaRPr b="1"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465050" y="2658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Nuevo Proceso Finiquito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5307473" y="1623925"/>
            <a:ext cx="2776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Término de Trabajo</a:t>
            </a:r>
            <a:endParaRPr b="1"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859750" y="1854375"/>
            <a:ext cx="3447300" cy="8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marR="279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Qué es un Finiquito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marR="279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Qué es una </a:t>
            </a: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liquidación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marR="279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Diferencia de conceptos entre finiquito y </a:t>
            </a: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liquidación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marR="279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Cómo se Timbra un </a:t>
            </a: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término</a:t>
            </a: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Trabajo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4823081" y="1623923"/>
            <a:ext cx="454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02.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5158425" y="1906375"/>
            <a:ext cx="3008100" cy="8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marR="279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Término de Trabajo Sin liquidación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marR="279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Término</a:t>
            </a: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Trabajo con l</a:t>
            </a: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iquidación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marR="279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Motivos de </a:t>
            </a: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Término</a:t>
            </a: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Trabajo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1008798" y="3232175"/>
            <a:ext cx="2776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Pago Diferido</a:t>
            </a:r>
            <a:endParaRPr b="1"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524406" y="3232173"/>
            <a:ext cx="454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03.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859750" y="3514625"/>
            <a:ext cx="3008100" cy="8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marR="279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Qué es el Pago Diferido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marR="279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Escenarios Pago Diferido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marR="279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Cómo no Usar Pago Diferido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5307473" y="3232175"/>
            <a:ext cx="2776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Timbrado de </a:t>
            </a:r>
            <a:r>
              <a:rPr b="1"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Términos</a:t>
            </a:r>
            <a:r>
              <a:rPr b="1"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Trabajo</a:t>
            </a:r>
            <a:endParaRPr b="1"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2" name="Google Shape;72;p14"/>
          <p:cNvSpPr txBox="1"/>
          <p:nvPr/>
        </p:nvSpPr>
        <p:spPr>
          <a:xfrm>
            <a:off x="4823081" y="3232173"/>
            <a:ext cx="454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04.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3" name="Google Shape;73;p14"/>
          <p:cNvSpPr txBox="1"/>
          <p:nvPr/>
        </p:nvSpPr>
        <p:spPr>
          <a:xfrm>
            <a:off x="5158425" y="3514625"/>
            <a:ext cx="3008100" cy="8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marR="279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Cómo</a:t>
            </a: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timbrar un finiquito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marR="279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Cómo</a:t>
            </a: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timbrar una </a:t>
            </a: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Liquidación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2"/>
          <p:cNvSpPr txBox="1"/>
          <p:nvPr/>
        </p:nvSpPr>
        <p:spPr>
          <a:xfrm>
            <a:off x="735002" y="1659409"/>
            <a:ext cx="60996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Timbrado</a:t>
            </a:r>
            <a:endParaRPr sz="37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70" name="Google Shape;270;p32"/>
          <p:cNvSpPr txBox="1"/>
          <p:nvPr/>
        </p:nvSpPr>
        <p:spPr>
          <a:xfrm>
            <a:off x="737050" y="2902641"/>
            <a:ext cx="38835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Tema 3</a:t>
            </a:r>
            <a:endParaRPr sz="25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71" name="Google Shape;271;p32" title="Portal-del-Colaborador3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2475" y="458225"/>
            <a:ext cx="4186751" cy="469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3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7" name="Google Shape;27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6948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33"/>
          <p:cNvSpPr txBox="1"/>
          <p:nvPr/>
        </p:nvSpPr>
        <p:spPr>
          <a:xfrm>
            <a:off x="465050" y="1134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Nuevo Proceso Finiquito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79" name="Google Shape;279;p33"/>
          <p:cNvSpPr txBox="1"/>
          <p:nvPr/>
        </p:nvSpPr>
        <p:spPr>
          <a:xfrm>
            <a:off x="428575" y="327025"/>
            <a:ext cx="7208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200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¿Dónde se timbra un finiquito?</a:t>
            </a:r>
            <a:endParaRPr sz="4300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80" name="Google Shape;280;p33"/>
          <p:cNvSpPr txBox="1"/>
          <p:nvPr/>
        </p:nvSpPr>
        <p:spPr>
          <a:xfrm>
            <a:off x="737100" y="4045600"/>
            <a:ext cx="7669800" cy="4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El timbrado de un finiquito se realiza desde la ruta: </a:t>
            </a:r>
            <a:r>
              <a:rPr b="1" lang="en" sz="13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Nómina &gt; CFDI &gt; Timbrado &gt; Seleccionar periodo &gt; Recibo de nómina</a:t>
            </a:r>
            <a:r>
              <a:rPr lang="en" sz="13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ya que, como mencionamos anteriormente, </a:t>
            </a:r>
            <a:r>
              <a:rPr b="1" lang="en" sz="13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el finiquito y el recibo de nómina ordinario se timbran de forma conjunta</a:t>
            </a:r>
            <a:r>
              <a:rPr lang="en" sz="13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endParaRPr sz="16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81" name="Google Shape;28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9650" y="919825"/>
            <a:ext cx="6604698" cy="2982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4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7" name="Google Shape;28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6948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4"/>
          <p:cNvSpPr txBox="1"/>
          <p:nvPr/>
        </p:nvSpPr>
        <p:spPr>
          <a:xfrm>
            <a:off x="465050" y="1134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Nuevo Proceso Finiquito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89" name="Google Shape;289;p34"/>
          <p:cNvSpPr txBox="1"/>
          <p:nvPr/>
        </p:nvSpPr>
        <p:spPr>
          <a:xfrm>
            <a:off x="428575" y="327025"/>
            <a:ext cx="7208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200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¿Dónde se timbra un finiquito?</a:t>
            </a:r>
            <a:endParaRPr sz="4300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90" name="Google Shape;290;p34"/>
          <p:cNvSpPr txBox="1"/>
          <p:nvPr/>
        </p:nvSpPr>
        <p:spPr>
          <a:xfrm>
            <a:off x="778575" y="4000500"/>
            <a:ext cx="7669800" cy="4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El timbrado de un finiquito sigue </a:t>
            </a:r>
            <a:r>
              <a:rPr b="1" lang="en" sz="11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el mismo proceso que el timbrado de nómina ordinaria</a:t>
            </a:r>
            <a:r>
              <a:rPr lang="en" sz="11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</a:t>
            </a:r>
            <a:br>
              <a:rPr lang="en" sz="11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1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b="1" lang="en" sz="11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Nómina &gt; CFDI &gt; Timbrado &gt; Seleccionar periodo</a:t>
            </a:r>
            <a:r>
              <a:rPr lang="en" sz="11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pero en el último paso deberás seleccionar la opción </a:t>
            </a:r>
            <a:r>
              <a:rPr b="1" lang="en" sz="11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"Liquidación"</a:t>
            </a:r>
            <a:r>
              <a:rPr lang="en" sz="11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endParaRPr sz="1100">
              <a:solidFill>
                <a:srgbClr val="083C9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381000" marR="381000" rtl="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i="1" lang="en" sz="11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Importante: Solo aparecerán colaboradores en esta vista si han tenido una liquidación durante el periodo. En caso contrario, no se mostrará ningún registro.</a:t>
            </a:r>
            <a:endParaRPr sz="1300">
              <a:solidFill>
                <a:srgbClr val="083C9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91" name="Google Shape;29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4875" y="826700"/>
            <a:ext cx="6551651" cy="309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8084" y="4066325"/>
            <a:ext cx="2096426" cy="58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12925" y="2151900"/>
            <a:ext cx="5118152" cy="83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6"/>
          <p:cNvSpPr txBox="1"/>
          <p:nvPr/>
        </p:nvSpPr>
        <p:spPr>
          <a:xfrm>
            <a:off x="501100" y="4943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314F9D"/>
                </a:solidFill>
                <a:latin typeface="Source Sans 3 Black"/>
                <a:ea typeface="Source Sans 3 Black"/>
                <a:cs typeface="Source Sans 3 Black"/>
                <a:sym typeface="Source Sans 3 Black"/>
              </a:rPr>
              <a:t>Emojis 🙌</a:t>
            </a:r>
            <a:endParaRPr sz="2800">
              <a:solidFill>
                <a:srgbClr val="314F9D"/>
              </a:solidFill>
              <a:latin typeface="Source Sans 3 Black"/>
              <a:ea typeface="Source Sans 3 Black"/>
              <a:cs typeface="Source Sans 3 Black"/>
              <a:sym typeface="Source Sans 3 Black"/>
            </a:endParaRPr>
          </a:p>
        </p:txBody>
      </p:sp>
      <p:sp>
        <p:nvSpPr>
          <p:cNvPr id="303" name="Google Shape;303;p36"/>
          <p:cNvSpPr txBox="1"/>
          <p:nvPr/>
        </p:nvSpPr>
        <p:spPr>
          <a:xfrm>
            <a:off x="501100" y="896975"/>
            <a:ext cx="8520600" cy="6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314F9D"/>
                </a:solidFill>
                <a:latin typeface="Source Sans 3"/>
                <a:ea typeface="Source Sans 3"/>
                <a:cs typeface="Source Sans 3"/>
                <a:sym typeface="Source Sans 3"/>
              </a:rPr>
              <a:t>¡Copia y pega lo que necesites! </a:t>
            </a:r>
            <a:r>
              <a:rPr b="1" lang="en">
                <a:solidFill>
                  <a:srgbClr val="314F9D"/>
                </a:solidFill>
                <a:latin typeface="Source Sans 3"/>
                <a:ea typeface="Source Sans 3"/>
                <a:cs typeface="Source Sans 3"/>
                <a:sym typeface="Source Sans 3"/>
              </a:rPr>
              <a:t>No modificar colores o alterar su forma original.</a:t>
            </a:r>
            <a:endParaRPr b="1">
              <a:solidFill>
                <a:srgbClr val="314F9D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pic>
        <p:nvPicPr>
          <p:cNvPr id="304" name="Google Shape;30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200" y="1580381"/>
            <a:ext cx="402450" cy="40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19581" y="3244890"/>
            <a:ext cx="450957" cy="45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85432" y="1571684"/>
            <a:ext cx="419797" cy="421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12571" y="1568837"/>
            <a:ext cx="425470" cy="42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35319" y="1568837"/>
            <a:ext cx="425470" cy="42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12614" y="2392519"/>
            <a:ext cx="450957" cy="45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823995" y="3244890"/>
            <a:ext cx="450957" cy="45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757011" y="1568837"/>
            <a:ext cx="425470" cy="42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089823" y="1557637"/>
            <a:ext cx="449274" cy="449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31200" y="2411972"/>
            <a:ext cx="413533" cy="413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169669" y="2411972"/>
            <a:ext cx="413533" cy="413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910374" y="2380648"/>
            <a:ext cx="476182" cy="476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309256" y="2380648"/>
            <a:ext cx="476183" cy="476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6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708138" y="2380648"/>
            <a:ext cx="476183" cy="476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6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3511492" y="2380648"/>
            <a:ext cx="476186" cy="476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6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2334263" y="1557637"/>
            <a:ext cx="449274" cy="449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6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7301943" y="2380648"/>
            <a:ext cx="476186" cy="476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6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6787860" y="2424168"/>
            <a:ext cx="389147" cy="38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6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5687725" y="2404328"/>
            <a:ext cx="428833" cy="428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6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6241494" y="2408029"/>
            <a:ext cx="421431" cy="421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6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5172567" y="3269886"/>
            <a:ext cx="402455" cy="402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6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4625483" y="3269886"/>
            <a:ext cx="402455" cy="402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6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6276911" y="3269886"/>
            <a:ext cx="402455" cy="402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6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4690879" y="1592420"/>
            <a:ext cx="379710" cy="379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6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5222371" y="1592420"/>
            <a:ext cx="379710" cy="379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6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5226072" y="2450384"/>
            <a:ext cx="336718" cy="336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6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5753863" y="1587618"/>
            <a:ext cx="389310" cy="38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6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5719652" y="3264796"/>
            <a:ext cx="412631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6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7903065" y="2412424"/>
            <a:ext cx="412630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6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7918232" y="1587618"/>
            <a:ext cx="389310" cy="38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6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6836048" y="1587618"/>
            <a:ext cx="389310" cy="38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6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7377140" y="1587618"/>
            <a:ext cx="389310" cy="38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6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6294956" y="1587618"/>
            <a:ext cx="389310" cy="38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6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3510965" y="3225471"/>
            <a:ext cx="412631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6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4068224" y="3225471"/>
            <a:ext cx="412631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6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2953706" y="3225471"/>
            <a:ext cx="412630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6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4688506" y="2412424"/>
            <a:ext cx="412631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6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1188459" y="3225471"/>
            <a:ext cx="412631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6"/>
          <p:cNvPicPr preferRelativeResize="0"/>
          <p:nvPr/>
        </p:nvPicPr>
        <p:blipFill>
          <a:blip r:embed="rId41">
            <a:alphaModFix/>
          </a:blip>
          <a:stretch>
            <a:fillRect/>
          </a:stretch>
        </p:blipFill>
        <p:spPr>
          <a:xfrm>
            <a:off x="631200" y="3225471"/>
            <a:ext cx="412631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6"/>
          <p:cNvPicPr preferRelativeResize="0"/>
          <p:nvPr/>
        </p:nvPicPr>
        <p:blipFill>
          <a:blip r:embed="rId42">
            <a:alphaModFix/>
          </a:blip>
          <a:stretch>
            <a:fillRect/>
          </a:stretch>
        </p:blipFill>
        <p:spPr>
          <a:xfrm>
            <a:off x="2302978" y="3225471"/>
            <a:ext cx="412631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6"/>
          <p:cNvPicPr preferRelativeResize="0"/>
          <p:nvPr/>
        </p:nvPicPr>
        <p:blipFill>
          <a:blip r:embed="rId43">
            <a:alphaModFix/>
          </a:blip>
          <a:stretch>
            <a:fillRect/>
          </a:stretch>
        </p:blipFill>
        <p:spPr>
          <a:xfrm>
            <a:off x="1745719" y="3225471"/>
            <a:ext cx="412631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36"/>
          <p:cNvPicPr preferRelativeResize="0"/>
          <p:nvPr/>
        </p:nvPicPr>
        <p:blipFill>
          <a:blip r:embed="rId44">
            <a:alphaModFix/>
          </a:blip>
          <a:stretch>
            <a:fillRect/>
          </a:stretch>
        </p:blipFill>
        <p:spPr>
          <a:xfrm>
            <a:off x="7966674" y="3299886"/>
            <a:ext cx="412626" cy="412004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36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iOS 11.2" id="347" name="Google Shape;347;p36"/>
          <p:cNvPicPr preferRelativeResize="0"/>
          <p:nvPr/>
        </p:nvPicPr>
        <p:blipFill>
          <a:blip r:embed="rId45">
            <a:alphaModFix/>
          </a:blip>
          <a:stretch>
            <a:fillRect/>
          </a:stretch>
        </p:blipFill>
        <p:spPr>
          <a:xfrm>
            <a:off x="664061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348" name="Google Shape;348;p36" title="cross-mark_274c-1.png"/>
          <p:cNvPicPr preferRelativeResize="0"/>
          <p:nvPr/>
        </p:nvPicPr>
        <p:blipFill rotWithShape="1">
          <a:blip r:embed="rId46">
            <a:alphaModFix/>
          </a:blip>
          <a:srcRect b="0" l="39" r="39" t="0"/>
          <a:stretch/>
        </p:blipFill>
        <p:spPr>
          <a:xfrm>
            <a:off x="1224961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349" name="Google Shape;349;p36" title="bell_1f514.png"/>
          <p:cNvPicPr preferRelativeResize="0"/>
          <p:nvPr/>
        </p:nvPicPr>
        <p:blipFill rotWithShape="1">
          <a:blip r:embed="rId47">
            <a:alphaModFix/>
          </a:blip>
          <a:srcRect b="0" l="39" r="39" t="0"/>
          <a:stretch/>
        </p:blipFill>
        <p:spPr>
          <a:xfrm>
            <a:off x="1796461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350" name="Google Shape;350;p36" title="briefcase_1f4bc.png"/>
          <p:cNvPicPr preferRelativeResize="0"/>
          <p:nvPr/>
        </p:nvPicPr>
        <p:blipFill rotWithShape="1">
          <a:blip r:embed="rId48">
            <a:alphaModFix/>
          </a:blip>
          <a:srcRect b="0" l="39" r="39" t="0"/>
          <a:stretch/>
        </p:blipFill>
        <p:spPr>
          <a:xfrm>
            <a:off x="2357361" y="3996643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351" name="Google Shape;351;p36" title="card-index-dividers_1f5c2-fe0f.png"/>
          <p:cNvPicPr preferRelativeResize="0"/>
          <p:nvPr/>
        </p:nvPicPr>
        <p:blipFill rotWithShape="1">
          <a:blip r:embed="rId49">
            <a:alphaModFix/>
          </a:blip>
          <a:srcRect b="0" l="39" r="39" t="0"/>
          <a:stretch/>
        </p:blipFill>
        <p:spPr>
          <a:xfrm>
            <a:off x="2992361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352" name="Google Shape;352;p36" title="magnifying-glass-tilted-right_1f50e.png"/>
          <p:cNvPicPr preferRelativeResize="0"/>
          <p:nvPr/>
        </p:nvPicPr>
        <p:blipFill rotWithShape="1">
          <a:blip r:embed="rId50">
            <a:alphaModFix/>
          </a:blip>
          <a:srcRect b="0" l="39" r="39" t="0"/>
          <a:stretch/>
        </p:blipFill>
        <p:spPr>
          <a:xfrm>
            <a:off x="3542686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353" name="Google Shape;353;p36" title="megaphone_1f4e3.png"/>
          <p:cNvPicPr preferRelativeResize="0"/>
          <p:nvPr/>
        </p:nvPicPr>
        <p:blipFill rotWithShape="1">
          <a:blip r:embed="rId51">
            <a:alphaModFix/>
          </a:blip>
          <a:srcRect b="0" l="39" r="39" t="0"/>
          <a:stretch/>
        </p:blipFill>
        <p:spPr>
          <a:xfrm>
            <a:off x="4103586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354" name="Google Shape;354;p36" title="laptop_1f4bb.png"/>
          <p:cNvPicPr preferRelativeResize="0"/>
          <p:nvPr/>
        </p:nvPicPr>
        <p:blipFill rotWithShape="1">
          <a:blip r:embed="rId52">
            <a:alphaModFix/>
          </a:blip>
          <a:srcRect b="0" l="39" r="39" t="0"/>
          <a:stretch/>
        </p:blipFill>
        <p:spPr>
          <a:xfrm>
            <a:off x="4653911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355" name="Google Shape;355;p36" title="warning_26a0-fe0f.png"/>
          <p:cNvPicPr preferRelativeResize="0"/>
          <p:nvPr/>
        </p:nvPicPr>
        <p:blipFill rotWithShape="1">
          <a:blip r:embed="rId53">
            <a:alphaModFix/>
          </a:blip>
          <a:srcRect b="0" l="39" r="39" t="0"/>
          <a:stretch/>
        </p:blipFill>
        <p:spPr>
          <a:xfrm>
            <a:off x="5204236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356" name="Google Shape;356;p36" title="stopwatch_23f1-fe0f.png"/>
          <p:cNvPicPr preferRelativeResize="0"/>
          <p:nvPr/>
        </p:nvPicPr>
        <p:blipFill rotWithShape="1">
          <a:blip r:embed="rId54">
            <a:alphaModFix/>
          </a:blip>
          <a:srcRect b="0" l="39" r="39" t="0"/>
          <a:stretch/>
        </p:blipFill>
        <p:spPr>
          <a:xfrm>
            <a:off x="5775736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357" name="Google Shape;357;p36" title="backhand-index-pointing-right_1f449.png"/>
          <p:cNvPicPr preferRelativeResize="0"/>
          <p:nvPr/>
        </p:nvPicPr>
        <p:blipFill rotWithShape="1">
          <a:blip r:embed="rId55">
            <a:alphaModFix/>
          </a:blip>
          <a:srcRect b="0" l="39" r="39" t="0"/>
          <a:stretch/>
        </p:blipFill>
        <p:spPr>
          <a:xfrm>
            <a:off x="6292036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7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37"/>
          <p:cNvSpPr txBox="1"/>
          <p:nvPr/>
        </p:nvSpPr>
        <p:spPr>
          <a:xfrm>
            <a:off x="501100" y="4943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314F9D"/>
                </a:solidFill>
                <a:latin typeface="Source Sans 3 Black"/>
                <a:ea typeface="Source Sans 3 Black"/>
                <a:cs typeface="Source Sans 3 Black"/>
                <a:sym typeface="Source Sans 3 Black"/>
              </a:rPr>
              <a:t>Imagenes a color</a:t>
            </a:r>
            <a:r>
              <a:rPr lang="en" sz="2800">
                <a:solidFill>
                  <a:srgbClr val="314F9D"/>
                </a:solidFill>
                <a:latin typeface="Source Sans 3 Black"/>
                <a:ea typeface="Source Sans 3 Black"/>
                <a:cs typeface="Source Sans 3 Black"/>
                <a:sym typeface="Source Sans 3 Black"/>
              </a:rPr>
              <a:t> 🙌</a:t>
            </a:r>
            <a:endParaRPr sz="2800">
              <a:solidFill>
                <a:srgbClr val="314F9D"/>
              </a:solidFill>
              <a:latin typeface="Source Sans 3 Black"/>
              <a:ea typeface="Source Sans 3 Black"/>
              <a:cs typeface="Source Sans 3 Black"/>
              <a:sym typeface="Source Sans 3 Black"/>
            </a:endParaRPr>
          </a:p>
        </p:txBody>
      </p:sp>
      <p:sp>
        <p:nvSpPr>
          <p:cNvPr id="364" name="Google Shape;364;p37"/>
          <p:cNvSpPr txBox="1"/>
          <p:nvPr/>
        </p:nvSpPr>
        <p:spPr>
          <a:xfrm>
            <a:off x="501100" y="896975"/>
            <a:ext cx="8520600" cy="6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314F9D"/>
                </a:solidFill>
                <a:latin typeface="Source Sans 3"/>
                <a:ea typeface="Source Sans 3"/>
                <a:cs typeface="Source Sans 3"/>
                <a:sym typeface="Source Sans 3"/>
              </a:rPr>
              <a:t>¡Copia y pega lo que necesites! </a:t>
            </a:r>
            <a:r>
              <a:rPr b="1" lang="en">
                <a:solidFill>
                  <a:srgbClr val="314F9D"/>
                </a:solidFill>
                <a:latin typeface="Source Sans 3"/>
                <a:ea typeface="Source Sans 3"/>
                <a:cs typeface="Source Sans 3"/>
                <a:sym typeface="Source Sans 3"/>
              </a:rPr>
              <a:t>No modificar colores o alterar su forma original.</a:t>
            </a:r>
            <a:endParaRPr b="1">
              <a:solidFill>
                <a:srgbClr val="314F9D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365" name="Google Shape;365;p37"/>
          <p:cNvSpPr txBox="1"/>
          <p:nvPr/>
        </p:nvSpPr>
        <p:spPr>
          <a:xfrm>
            <a:off x="821332" y="1221484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n" u="sng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3"/>
              </a:rPr>
              <a:t>Fotos a color</a:t>
            </a:r>
            <a:endParaRPr b="1" i="0" u="sng" cap="none" strike="noStrike">
              <a:solidFill>
                <a:srgbClr val="4A86E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66" name="Google Shape;366;p37" title="diner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4816" y="3381561"/>
            <a:ext cx="2053391" cy="1642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7" title="chanchito con lentes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2065" y="1842632"/>
            <a:ext cx="1510559" cy="1510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7" title="megaphonehand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947211">
            <a:off x="2599863" y="1654697"/>
            <a:ext cx="2252434" cy="1632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7" title="lupa2.png"/>
          <p:cNvPicPr preferRelativeResize="0"/>
          <p:nvPr/>
        </p:nvPicPr>
        <p:blipFill rotWithShape="1">
          <a:blip r:embed="rId7">
            <a:alphaModFix/>
          </a:blip>
          <a:srcRect b="4215" l="0" r="15533" t="12638"/>
          <a:stretch/>
        </p:blipFill>
        <p:spPr>
          <a:xfrm>
            <a:off x="295800" y="3383703"/>
            <a:ext cx="2503205" cy="1642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37" title="binoculares.png"/>
          <p:cNvPicPr preferRelativeResize="0"/>
          <p:nvPr/>
        </p:nvPicPr>
        <p:blipFill rotWithShape="1">
          <a:blip r:embed="rId8">
            <a:alphaModFix/>
          </a:blip>
          <a:srcRect b="23139" l="29047" r="0" t="14524"/>
          <a:stretch/>
        </p:blipFill>
        <p:spPr>
          <a:xfrm>
            <a:off x="6610658" y="1777982"/>
            <a:ext cx="2366040" cy="138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37" title="ampolleta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915936" y="2885077"/>
            <a:ext cx="1814900" cy="22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7" title="calc.png"/>
          <p:cNvPicPr preferRelativeResize="0"/>
          <p:nvPr/>
        </p:nvPicPr>
        <p:blipFill rotWithShape="1">
          <a:blip r:embed="rId10">
            <a:alphaModFix/>
          </a:blip>
          <a:srcRect b="0" l="50888" r="0" t="0"/>
          <a:stretch/>
        </p:blipFill>
        <p:spPr>
          <a:xfrm>
            <a:off x="7102531" y="2929526"/>
            <a:ext cx="1636525" cy="2222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37" title="Cellphone.png"/>
          <p:cNvPicPr preferRelativeResize="0"/>
          <p:nvPr/>
        </p:nvPicPr>
        <p:blipFill rotWithShape="1">
          <a:blip r:embed="rId11">
            <a:alphaModFix/>
          </a:blip>
          <a:srcRect b="8" l="0" r="0" t="14206"/>
          <a:stretch/>
        </p:blipFill>
        <p:spPr>
          <a:xfrm>
            <a:off x="557100" y="1919026"/>
            <a:ext cx="1814899" cy="1510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7" title="backhand-index-pointing-right_1f449.png"/>
          <p:cNvPicPr preferRelativeResize="0"/>
          <p:nvPr/>
        </p:nvPicPr>
        <p:blipFill rotWithShape="1">
          <a:blip r:embed="rId12">
            <a:alphaModFix/>
          </a:blip>
          <a:srcRect b="0" l="39" r="39" t="0"/>
          <a:stretch/>
        </p:blipFill>
        <p:spPr>
          <a:xfrm>
            <a:off x="601610" y="1287425"/>
            <a:ext cx="226275" cy="22645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8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0" name="Google Shape;380;p38" title="plataforma buk_.png"/>
          <p:cNvPicPr preferRelativeResize="0"/>
          <p:nvPr/>
        </p:nvPicPr>
        <p:blipFill rotWithShape="1">
          <a:blip r:embed="rId3">
            <a:alphaModFix/>
          </a:blip>
          <a:srcRect b="12199" l="14082" r="24874" t="25045"/>
          <a:stretch/>
        </p:blipFill>
        <p:spPr>
          <a:xfrm>
            <a:off x="295800" y="1419350"/>
            <a:ext cx="2658780" cy="1821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38" title="Mesa de trabajo 1 copia 3.png"/>
          <p:cNvPicPr preferRelativeResize="0"/>
          <p:nvPr/>
        </p:nvPicPr>
        <p:blipFill rotWithShape="1">
          <a:blip r:embed="rId4">
            <a:alphaModFix/>
          </a:blip>
          <a:srcRect b="4489" l="11839" r="11877" t="5719"/>
          <a:stretch/>
        </p:blipFill>
        <p:spPr>
          <a:xfrm>
            <a:off x="5575447" y="1592240"/>
            <a:ext cx="2658780" cy="1760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38" title="Portal-del-Colaborador3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93725" y="3020045"/>
            <a:ext cx="1893078" cy="2123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8" title="Computador Portal Buk_Beneficios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1227" y="3276319"/>
            <a:ext cx="2621959" cy="16881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4" name="Google Shape;384;p38"/>
          <p:cNvGrpSpPr/>
          <p:nvPr/>
        </p:nvGrpSpPr>
        <p:grpSpPr>
          <a:xfrm>
            <a:off x="3805761" y="3097889"/>
            <a:ext cx="2566260" cy="2044962"/>
            <a:chOff x="3787800" y="2927838"/>
            <a:chExt cx="2677650" cy="2133725"/>
          </a:xfrm>
        </p:grpSpPr>
        <p:pic>
          <p:nvPicPr>
            <p:cNvPr id="385" name="Google Shape;385;p3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787800" y="3558683"/>
              <a:ext cx="1245217" cy="15028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6" name="Google Shape;386;p3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301599" y="3361662"/>
              <a:ext cx="1245217" cy="15028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7" name="Google Shape;387;p38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4707215" y="3182628"/>
              <a:ext cx="1245217" cy="15028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8" name="Google Shape;388;p38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5220234" y="2927838"/>
              <a:ext cx="1245217" cy="150288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89" name="Google Shape;389;p38"/>
          <p:cNvPicPr preferRelativeResize="0"/>
          <p:nvPr/>
        </p:nvPicPr>
        <p:blipFill rotWithShape="1">
          <a:blip r:embed="rId11">
            <a:alphaModFix/>
          </a:blip>
          <a:srcRect b="0" l="-1318" r="3652" t="0"/>
          <a:stretch/>
        </p:blipFill>
        <p:spPr>
          <a:xfrm>
            <a:off x="2856755" y="1525647"/>
            <a:ext cx="2566292" cy="1741089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38"/>
          <p:cNvSpPr txBox="1"/>
          <p:nvPr/>
        </p:nvSpPr>
        <p:spPr>
          <a:xfrm>
            <a:off x="501100" y="4943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314F9D"/>
                </a:solidFill>
                <a:latin typeface="Source Sans 3 Black"/>
                <a:ea typeface="Source Sans 3 Black"/>
                <a:cs typeface="Source Sans 3 Black"/>
                <a:sym typeface="Source Sans 3 Black"/>
              </a:rPr>
              <a:t>Producto</a:t>
            </a:r>
            <a:r>
              <a:rPr lang="en" sz="2800">
                <a:solidFill>
                  <a:srgbClr val="314F9D"/>
                </a:solidFill>
                <a:latin typeface="Source Sans 3 Black"/>
                <a:ea typeface="Source Sans 3 Black"/>
                <a:cs typeface="Source Sans 3 Black"/>
                <a:sym typeface="Source Sans 3 Black"/>
              </a:rPr>
              <a:t> 🙌</a:t>
            </a:r>
            <a:endParaRPr sz="2800">
              <a:solidFill>
                <a:srgbClr val="314F9D"/>
              </a:solidFill>
              <a:latin typeface="Source Sans 3 Black"/>
              <a:ea typeface="Source Sans 3 Black"/>
              <a:cs typeface="Source Sans 3 Black"/>
              <a:sym typeface="Source Sans 3 Black"/>
            </a:endParaRPr>
          </a:p>
        </p:txBody>
      </p:sp>
      <p:sp>
        <p:nvSpPr>
          <p:cNvPr id="391" name="Google Shape;391;p38"/>
          <p:cNvSpPr txBox="1"/>
          <p:nvPr/>
        </p:nvSpPr>
        <p:spPr>
          <a:xfrm>
            <a:off x="501100" y="896975"/>
            <a:ext cx="85206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314F9D"/>
                </a:solidFill>
                <a:latin typeface="Source Sans 3"/>
                <a:ea typeface="Source Sans 3"/>
                <a:cs typeface="Source Sans 3"/>
                <a:sym typeface="Source Sans 3"/>
              </a:rPr>
              <a:t>¡Copia y pega lo que necesites! </a:t>
            </a:r>
            <a:r>
              <a:rPr b="1" lang="en">
                <a:solidFill>
                  <a:srgbClr val="314F9D"/>
                </a:solidFill>
                <a:latin typeface="Source Sans 3"/>
                <a:ea typeface="Source Sans 3"/>
                <a:cs typeface="Source Sans 3"/>
                <a:sym typeface="Source Sans 3"/>
              </a:rPr>
              <a:t>No modificar colores o alterar su forma original.</a:t>
            </a:r>
            <a:endParaRPr b="1">
              <a:solidFill>
                <a:srgbClr val="314F9D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999" y="2398953"/>
            <a:ext cx="3479988" cy="2296966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39"/>
          <p:cNvSpPr/>
          <p:nvPr/>
        </p:nvSpPr>
        <p:spPr>
          <a:xfrm>
            <a:off x="384675" y="1638700"/>
            <a:ext cx="3377100" cy="3057300"/>
          </a:xfrm>
          <a:prstGeom prst="roundRect">
            <a:avLst>
              <a:gd fmla="val 2680" name="adj"/>
            </a:avLst>
          </a:prstGeom>
          <a:noFill/>
          <a:ln cap="flat" cmpd="sng" w="9525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39"/>
          <p:cNvSpPr/>
          <p:nvPr/>
        </p:nvSpPr>
        <p:spPr>
          <a:xfrm>
            <a:off x="3922650" y="1638700"/>
            <a:ext cx="2070900" cy="3057300"/>
          </a:xfrm>
          <a:prstGeom prst="roundRect">
            <a:avLst>
              <a:gd fmla="val 2680" name="adj"/>
            </a:avLst>
          </a:prstGeom>
          <a:noFill/>
          <a:ln cap="flat" cmpd="sng" w="9525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39"/>
          <p:cNvSpPr/>
          <p:nvPr/>
        </p:nvSpPr>
        <p:spPr>
          <a:xfrm>
            <a:off x="6175875" y="1638700"/>
            <a:ext cx="2709000" cy="3057300"/>
          </a:xfrm>
          <a:prstGeom prst="roundRect">
            <a:avLst>
              <a:gd fmla="val 2680" name="adj"/>
            </a:avLst>
          </a:prstGeom>
          <a:noFill/>
          <a:ln cap="flat" cmpd="sng" w="9525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39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39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39"/>
          <p:cNvSpPr txBox="1"/>
          <p:nvPr/>
        </p:nvSpPr>
        <p:spPr>
          <a:xfrm>
            <a:off x="437950" y="982900"/>
            <a:ext cx="73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 Final</a:t>
            </a: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esta ppt encontrarás un marco de foto blanco que puedes </a:t>
            </a:r>
            <a:r>
              <a:rPr b="1"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copiar y pegar sobre la imagen </a:t>
            </a: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que selecciones</a:t>
            </a:r>
            <a:endParaRPr sz="1100"/>
          </a:p>
        </p:txBody>
      </p:sp>
      <p:sp>
        <p:nvSpPr>
          <p:cNvPr id="403" name="Google Shape;403;p39"/>
          <p:cNvSpPr txBox="1"/>
          <p:nvPr/>
        </p:nvSpPr>
        <p:spPr>
          <a:xfrm>
            <a:off x="621076" y="1739574"/>
            <a:ext cx="2438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Imagen seleccionada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Haz doble click sobre la imagen y regula los bordes para que quede cuadrada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04" name="Google Shape;404;p39" title="IMG_6416-Mejorado-NR copia.jpg"/>
          <p:cNvPicPr preferRelativeResize="0"/>
          <p:nvPr/>
        </p:nvPicPr>
        <p:blipFill rotWithShape="1">
          <a:blip r:embed="rId4">
            <a:alphaModFix/>
          </a:blip>
          <a:srcRect b="0" l="22614" r="19130" t="0"/>
          <a:stretch/>
        </p:blipFill>
        <p:spPr>
          <a:xfrm>
            <a:off x="4079198" y="2604855"/>
            <a:ext cx="1801513" cy="1807611"/>
          </a:xfrm>
          <a:prstGeom prst="rect">
            <a:avLst/>
          </a:prstGeom>
          <a:noFill/>
          <a:ln>
            <a:noFill/>
          </a:ln>
          <a:effectLst>
            <a:outerShdw blurRad="128588" rotWithShape="0" algn="bl">
              <a:srgbClr val="000000">
                <a:alpha val="18000"/>
              </a:srgbClr>
            </a:outerShdw>
          </a:effectLst>
        </p:spPr>
      </p:pic>
      <p:pic>
        <p:nvPicPr>
          <p:cNvPr id="405" name="Google Shape;405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80215" y="2557700"/>
            <a:ext cx="2506077" cy="161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39" title="polaroid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13760" y="2163896"/>
            <a:ext cx="2709050" cy="2709030"/>
          </a:xfrm>
          <a:prstGeom prst="rect">
            <a:avLst/>
          </a:prstGeom>
          <a:noFill/>
          <a:ln>
            <a:noFill/>
          </a:ln>
          <a:effectLst>
            <a:outerShdw blurRad="128588" rotWithShape="0" algn="bl">
              <a:srgbClr val="000000">
                <a:alpha val="18000"/>
              </a:srgbClr>
            </a:outerShdw>
          </a:effectLst>
        </p:spPr>
      </p:pic>
      <p:sp>
        <p:nvSpPr>
          <p:cNvPr id="407" name="Google Shape;407;p39"/>
          <p:cNvSpPr txBox="1"/>
          <p:nvPr/>
        </p:nvSpPr>
        <p:spPr>
          <a:xfrm>
            <a:off x="4046194" y="1699835"/>
            <a:ext cx="18813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Copia y pega sobre la imagen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Copia el cuadro de la slide 18 y </a:t>
            </a: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pegalo sobre </a:t>
            </a: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 imagen ya recortada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08" name="Google Shape;408;p39"/>
          <p:cNvSpPr txBox="1"/>
          <p:nvPr/>
        </p:nvSpPr>
        <p:spPr>
          <a:xfrm>
            <a:off x="6324880" y="1714092"/>
            <a:ext cx="2438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Si al pegarlo queda abajo de la foto,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Haz click derecho y selecciona esta opción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09" name="Google Shape;409;p39"/>
          <p:cNvSpPr txBox="1"/>
          <p:nvPr/>
        </p:nvSpPr>
        <p:spPr>
          <a:xfrm>
            <a:off x="501100" y="4943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314F9D"/>
                </a:solidFill>
                <a:latin typeface="Source Sans 3 Black"/>
                <a:ea typeface="Source Sans 3 Black"/>
                <a:cs typeface="Source Sans 3 Black"/>
                <a:sym typeface="Source Sans 3 Black"/>
              </a:rPr>
              <a:t>Cómo cambiar la imagen</a:t>
            </a:r>
            <a:r>
              <a:rPr lang="en" sz="2800">
                <a:solidFill>
                  <a:srgbClr val="314F9D"/>
                </a:solidFill>
                <a:latin typeface="Source Sans 3 Black"/>
                <a:ea typeface="Source Sans 3 Black"/>
                <a:cs typeface="Source Sans 3 Black"/>
                <a:sym typeface="Source Sans 3 Black"/>
              </a:rPr>
              <a:t> 🙌</a:t>
            </a:r>
            <a:endParaRPr sz="2800">
              <a:solidFill>
                <a:srgbClr val="314F9D"/>
              </a:solidFill>
              <a:latin typeface="Source Sans 3 Black"/>
              <a:ea typeface="Source Sans 3 Black"/>
              <a:cs typeface="Source Sans 3 Black"/>
              <a:sym typeface="Source Sans 3 Black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0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5" name="Google Shape;415;p40" title="polaroid.png"/>
          <p:cNvPicPr preferRelativeResize="0"/>
          <p:nvPr/>
        </p:nvPicPr>
        <p:blipFill rotWithShape="1">
          <a:blip r:embed="rId3">
            <a:alphaModFix/>
          </a:blip>
          <a:srcRect b="10537" l="8922" r="4196" t="9270"/>
          <a:stretch/>
        </p:blipFill>
        <p:spPr>
          <a:xfrm>
            <a:off x="417325" y="1494450"/>
            <a:ext cx="3008850" cy="2777375"/>
          </a:xfrm>
          <a:prstGeom prst="rect">
            <a:avLst/>
          </a:prstGeom>
          <a:noFill/>
          <a:ln>
            <a:noFill/>
          </a:ln>
          <a:effectLst>
            <a:outerShdw blurRad="128588" rotWithShape="0" algn="bl">
              <a:srgbClr val="000000">
                <a:alpha val="18000"/>
              </a:srgbClr>
            </a:outerShdw>
          </a:effectLst>
        </p:spPr>
      </p:pic>
      <p:sp>
        <p:nvSpPr>
          <p:cNvPr id="416" name="Google Shape;416;p40"/>
          <p:cNvSpPr txBox="1"/>
          <p:nvPr/>
        </p:nvSpPr>
        <p:spPr>
          <a:xfrm>
            <a:off x="501100" y="4943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314F9D"/>
                </a:solidFill>
                <a:latin typeface="Source Sans 3 Black"/>
                <a:ea typeface="Source Sans 3 Black"/>
                <a:cs typeface="Source Sans 3 Black"/>
                <a:sym typeface="Source Sans 3 Black"/>
              </a:rPr>
              <a:t>Marco de foto 🙌</a:t>
            </a:r>
            <a:endParaRPr sz="2800">
              <a:solidFill>
                <a:srgbClr val="314F9D"/>
              </a:solidFill>
              <a:latin typeface="Source Sans 3 Black"/>
              <a:ea typeface="Source Sans 3 Black"/>
              <a:cs typeface="Source Sans 3 Black"/>
              <a:sym typeface="Source Sans 3 Black"/>
            </a:endParaRPr>
          </a:p>
        </p:txBody>
      </p:sp>
      <p:sp>
        <p:nvSpPr>
          <p:cNvPr id="417" name="Google Shape;417;p40"/>
          <p:cNvSpPr txBox="1"/>
          <p:nvPr/>
        </p:nvSpPr>
        <p:spPr>
          <a:xfrm>
            <a:off x="501100" y="896975"/>
            <a:ext cx="85206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314F9D"/>
                </a:solidFill>
                <a:latin typeface="Source Sans 3"/>
                <a:ea typeface="Source Sans 3"/>
                <a:cs typeface="Source Sans 3"/>
                <a:sym typeface="Source Sans 3"/>
              </a:rPr>
              <a:t>¡Copia y pega lo que necesites! </a:t>
            </a:r>
            <a:r>
              <a:rPr b="1" lang="en">
                <a:solidFill>
                  <a:srgbClr val="314F9D"/>
                </a:solidFill>
                <a:latin typeface="Source Sans 3"/>
                <a:ea typeface="Source Sans 3"/>
                <a:cs typeface="Source Sans 3"/>
                <a:sym typeface="Source Sans 3"/>
              </a:rPr>
              <a:t>No modificar colores o alterar su forma original.</a:t>
            </a:r>
            <a:endParaRPr b="1">
              <a:solidFill>
                <a:srgbClr val="314F9D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41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41"/>
          <p:cNvSpPr txBox="1"/>
          <p:nvPr/>
        </p:nvSpPr>
        <p:spPr>
          <a:xfrm>
            <a:off x="715475" y="586788"/>
            <a:ext cx="4124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Indicaciones </a:t>
            </a:r>
            <a:endParaRPr b="1" sz="26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24" name="Google Shape;424;p41"/>
          <p:cNvSpPr txBox="1"/>
          <p:nvPr/>
        </p:nvSpPr>
        <p:spPr>
          <a:xfrm>
            <a:off x="811525" y="1282513"/>
            <a:ext cx="6536700" cy="28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●"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Basarse en el diseño de la presentación existente.</a:t>
            </a: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Intentar seguirlo lo más parecido posible, si es necesario separar la información por el espacio, </a:t>
            </a: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 duden en hacerlo.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●"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Asegurarse que los </a:t>
            </a: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textos terminen antes de que topen con el logo BUK.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●"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Revisar que los </a:t>
            </a: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textos vayan justificados y alineados.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●"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Uso de imágenes o emojis: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-"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Utilizar estos recursos </a:t>
            </a: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solo si es necesario, </a:t>
            </a: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 explotar o abusar de los recursos gráficos.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 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●"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Tipografías a usar: 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-"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Para los títulos de las presentaciones </a:t>
            </a: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Source Sans Pro Bold.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-"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Para los cuerpos de texto: Source Sans Pro Normal.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●"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Logos: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-"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En las portadas va el logo Buk + Gestión de Personas.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-"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En las diapositivas que no son portadas va solo el logo Buk.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/>
          <p:nvPr/>
        </p:nvSpPr>
        <p:spPr>
          <a:xfrm>
            <a:off x="557125" y="645900"/>
            <a:ext cx="7750200" cy="5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Bienvenid@ al curso de Importadores en Buk</a:t>
            </a:r>
            <a:endParaRPr sz="64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79" name="Google Shape;7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0225" y="4577609"/>
            <a:ext cx="685726" cy="289091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5"/>
          <p:cNvSpPr txBox="1"/>
          <p:nvPr/>
        </p:nvSpPr>
        <p:spPr>
          <a:xfrm>
            <a:off x="966275" y="1269300"/>
            <a:ext cx="5453100" cy="29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Sabemos que terminar una relación laboral nunca es fácil —</a:t>
            </a:r>
            <a:br>
              <a:rPr lang="en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ni para el colaborador, ni para quien gestiona el proceso.</a:t>
            </a:r>
            <a:br>
              <a:rPr lang="en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Por eso, hoy te mostraremos </a:t>
            </a:r>
            <a:r>
              <a:rPr b="1" lang="en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cómo hacerlo de forma clara y segura en Buk</a:t>
            </a:r>
            <a:r>
              <a:rPr lang="en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endParaRPr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 finalizar esta capacitación, podrás:</a:t>
            </a:r>
            <a:endParaRPr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314F9D"/>
              </a:buClr>
              <a:buSzPts val="1400"/>
              <a:buFont typeface="Source Sans Pro"/>
              <a:buChar char="●"/>
            </a:pPr>
            <a:r>
              <a:rPr lang="en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Gestionar correctamente una baja laboral en Buk</a:t>
            </a:r>
            <a:br>
              <a:rPr lang="en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4F9D"/>
              </a:buClr>
              <a:buSzPts val="1400"/>
              <a:buFont typeface="Source Sans Pro"/>
              <a:buChar char="●"/>
            </a:pPr>
            <a:r>
              <a:rPr lang="en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Identificar los escenarios más comunes</a:t>
            </a:r>
            <a:br>
              <a:rPr lang="en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4F9D"/>
              </a:buClr>
              <a:buSzPts val="1400"/>
              <a:buFont typeface="Source Sans Pro"/>
              <a:buChar char="●"/>
            </a:pPr>
            <a:r>
              <a:rPr lang="en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Comprender qué conceptos se pagan y por qué se visualizan</a:t>
            </a:r>
            <a:br>
              <a:rPr lang="en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4F9D"/>
              </a:buClr>
              <a:buSzPts val="1400"/>
              <a:buFont typeface="Source Sans Pro"/>
              <a:buChar char="●"/>
            </a:pPr>
            <a:r>
              <a:rPr lang="en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Cerrar el proceso sin errores ni accidentes</a:t>
            </a:r>
            <a:endParaRPr sz="17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81" name="Google Shape;81;p15" title="megaphonehand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947211">
            <a:off x="6136975" y="1514755"/>
            <a:ext cx="2863353" cy="20747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/>
          <p:nvPr/>
        </p:nvSpPr>
        <p:spPr>
          <a:xfrm>
            <a:off x="735001" y="1354600"/>
            <a:ext cx="3414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Finiquito y Liquidación</a:t>
            </a:r>
            <a:endParaRPr sz="36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87" name="Google Shape;87;p16"/>
          <p:cNvSpPr txBox="1"/>
          <p:nvPr/>
        </p:nvSpPr>
        <p:spPr>
          <a:xfrm>
            <a:off x="737050" y="2521641"/>
            <a:ext cx="38835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Tema 1</a:t>
            </a:r>
            <a:endParaRPr sz="25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88" name="Google Shape;88;p16" title="diner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6449" y="947526"/>
            <a:ext cx="4417300" cy="3533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/>
          <p:nvPr/>
        </p:nvSpPr>
        <p:spPr>
          <a:xfrm>
            <a:off x="4792278" y="470400"/>
            <a:ext cx="5143500" cy="5143500"/>
          </a:xfrm>
          <a:prstGeom prst="ellipse">
            <a:avLst/>
          </a:prstGeom>
          <a:solidFill>
            <a:srgbClr val="DBE5FC">
              <a:alpha val="38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7"/>
          <p:cNvSpPr txBox="1"/>
          <p:nvPr/>
        </p:nvSpPr>
        <p:spPr>
          <a:xfrm>
            <a:off x="465050" y="2658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Nuevo Proceso Finiquito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95" name="Google Shape;9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7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7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7"/>
          <p:cNvSpPr txBox="1"/>
          <p:nvPr/>
        </p:nvSpPr>
        <p:spPr>
          <a:xfrm>
            <a:off x="428575" y="631825"/>
            <a:ext cx="4516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¿Qué es un finiquito?</a:t>
            </a:r>
            <a:endParaRPr sz="3500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9" name="Google Shape;99;p17"/>
          <p:cNvSpPr txBox="1"/>
          <p:nvPr/>
        </p:nvSpPr>
        <p:spPr>
          <a:xfrm>
            <a:off x="705725" y="1338700"/>
            <a:ext cx="4015500" cy="32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El </a:t>
            </a:r>
            <a:r>
              <a:rPr b="1" lang="en" sz="12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finiquito</a:t>
            </a:r>
            <a:r>
              <a:rPr lang="en" sz="12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es el documento que </a:t>
            </a:r>
            <a:r>
              <a:rPr b="1" lang="en" sz="12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formaliza la terminación de la relación laboral</a:t>
            </a:r>
            <a:r>
              <a:rPr lang="en" sz="12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entre una empresa y un colaborador.</a:t>
            </a:r>
            <a:endParaRPr sz="1200">
              <a:solidFill>
                <a:srgbClr val="083C9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Incluye:</a:t>
            </a:r>
            <a:endParaRPr sz="1200">
              <a:solidFill>
                <a:srgbClr val="083C9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83C92"/>
              </a:buClr>
              <a:buSzPts val="1200"/>
              <a:buChar char="●"/>
            </a:pPr>
            <a:r>
              <a:rPr b="1" lang="en" sz="12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Pagos proporcionales</a:t>
            </a:r>
            <a:r>
              <a:rPr lang="en" sz="12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 vacaciones, aguinaldo, prima vacacional, etc.</a:t>
            </a:r>
            <a:br>
              <a:rPr lang="en" sz="12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200">
              <a:solidFill>
                <a:srgbClr val="083C9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3C92"/>
              </a:buClr>
              <a:buSzPts val="1200"/>
              <a:buChar char="●"/>
            </a:pPr>
            <a:r>
              <a:rPr b="1" lang="en" sz="12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Prestaciones pendientes</a:t>
            </a:r>
            <a:r>
              <a:rPr lang="en" sz="12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 bonos, vales, horas extra u otros conceptos acumulados.</a:t>
            </a:r>
            <a:br>
              <a:rPr lang="en" sz="12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200">
              <a:solidFill>
                <a:srgbClr val="083C9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3C92"/>
              </a:buClr>
              <a:buSzPts val="1200"/>
              <a:buChar char="●"/>
            </a:pPr>
            <a:r>
              <a:rPr b="1" lang="en" sz="12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Desglose detallado</a:t>
            </a:r>
            <a:r>
              <a:rPr lang="en" sz="12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los conceptos pagados.</a:t>
            </a:r>
            <a:br>
              <a:rPr lang="en" sz="12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200">
              <a:solidFill>
                <a:srgbClr val="083C9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3C92"/>
              </a:buClr>
              <a:buSzPts val="1200"/>
              <a:buChar char="●"/>
            </a:pPr>
            <a:r>
              <a:rPr b="1" lang="en" sz="12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Firma de conformidad</a:t>
            </a:r>
            <a:r>
              <a:rPr lang="en" sz="12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por parte del trabajador.</a:t>
            </a:r>
            <a:endParaRPr sz="1200">
              <a:solidFill>
                <a:srgbClr val="083C9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3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📌 Es un requisito legal que garantiza transparencia y cierre correcto del vínculo laboral.</a:t>
            </a:r>
            <a:endParaRPr b="1" sz="1300">
              <a:solidFill>
                <a:srgbClr val="083C9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00" name="Google Shape;10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33675" y="1474652"/>
            <a:ext cx="3444526" cy="25479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/>
          <p:nvPr/>
        </p:nvSpPr>
        <p:spPr>
          <a:xfrm>
            <a:off x="4792278" y="470400"/>
            <a:ext cx="5143500" cy="5143500"/>
          </a:xfrm>
          <a:prstGeom prst="ellipse">
            <a:avLst/>
          </a:prstGeom>
          <a:solidFill>
            <a:srgbClr val="DBE5FC">
              <a:alpha val="38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8"/>
          <p:cNvSpPr txBox="1"/>
          <p:nvPr/>
        </p:nvSpPr>
        <p:spPr>
          <a:xfrm>
            <a:off x="465050" y="2658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Nuevo Proceso Finiquito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07" name="Google Shape;10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8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18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18"/>
          <p:cNvSpPr txBox="1"/>
          <p:nvPr/>
        </p:nvSpPr>
        <p:spPr>
          <a:xfrm>
            <a:off x="352375" y="479425"/>
            <a:ext cx="4516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200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¿Qué es una liquidación?</a:t>
            </a:r>
            <a:endParaRPr sz="4400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1" name="Google Shape;111;p18"/>
          <p:cNvSpPr txBox="1"/>
          <p:nvPr/>
        </p:nvSpPr>
        <p:spPr>
          <a:xfrm>
            <a:off x="629525" y="957700"/>
            <a:ext cx="4565400" cy="32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 </a:t>
            </a:r>
            <a:r>
              <a:rPr b="1" lang="en" sz="12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liquidación</a:t>
            </a:r>
            <a:r>
              <a:rPr lang="en" sz="12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se otorga cuando la relación laboral termina </a:t>
            </a:r>
            <a:r>
              <a:rPr b="1" lang="en" sz="12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por causas atribuibles al empleador</a:t>
            </a:r>
            <a:r>
              <a:rPr lang="en" sz="12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(despido injustificado, cierre, reestructura, etc.).</a:t>
            </a:r>
            <a:endParaRPr sz="1200">
              <a:solidFill>
                <a:srgbClr val="083C9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Incluye:</a:t>
            </a:r>
            <a:endParaRPr sz="1200">
              <a:solidFill>
                <a:srgbClr val="083C9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83C92"/>
              </a:buClr>
              <a:buSzPts val="1200"/>
              <a:buChar char="●"/>
            </a:pPr>
            <a:r>
              <a:rPr b="1" lang="en" sz="12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Indemnización constitucional</a:t>
            </a:r>
            <a:r>
              <a:rPr lang="en" sz="12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 3 meses de salario integrado.</a:t>
            </a:r>
            <a:br>
              <a:rPr lang="en" sz="12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200">
              <a:solidFill>
                <a:srgbClr val="083C9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3C92"/>
              </a:buClr>
              <a:buSzPts val="1200"/>
              <a:buChar char="●"/>
            </a:pPr>
            <a:r>
              <a:rPr b="1" lang="en" sz="12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Prima de antigüedad</a:t>
            </a:r>
            <a:r>
              <a:rPr lang="en" sz="12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 12 días por año trabajado (si aplica).</a:t>
            </a:r>
            <a:br>
              <a:rPr lang="en" sz="12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200">
              <a:solidFill>
                <a:srgbClr val="083C9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3C92"/>
              </a:buClr>
              <a:buSzPts val="1200"/>
              <a:buChar char="●"/>
            </a:pPr>
            <a:r>
              <a:rPr b="1" lang="en" sz="12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Finiquito completo</a:t>
            </a:r>
            <a:r>
              <a:rPr lang="en" sz="12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 vacaciones, aguinaldo, prima vacacional, etc.</a:t>
            </a:r>
            <a:br>
              <a:rPr lang="en" sz="12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200">
              <a:solidFill>
                <a:srgbClr val="083C9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3C92"/>
              </a:buClr>
              <a:buSzPts val="1200"/>
              <a:buChar char="●"/>
            </a:pPr>
            <a:r>
              <a:rPr b="1" lang="en" sz="12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Carta y cálculo de liquidación</a:t>
            </a:r>
            <a:r>
              <a:rPr lang="en" sz="12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con todos los conceptos.</a:t>
            </a:r>
            <a:endParaRPr sz="1200">
              <a:solidFill>
                <a:srgbClr val="083C9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📌 Es una compensación adicional que protege al trabajador ante un despido no voluntario.</a:t>
            </a:r>
            <a:endParaRPr b="1">
              <a:solidFill>
                <a:srgbClr val="083C9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200">
              <a:solidFill>
                <a:srgbClr val="083C9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12" name="Google Shape;112;p18" title="Cellphone.png"/>
          <p:cNvPicPr preferRelativeResize="0"/>
          <p:nvPr/>
        </p:nvPicPr>
        <p:blipFill rotWithShape="1">
          <a:blip r:embed="rId4">
            <a:alphaModFix/>
          </a:blip>
          <a:srcRect b="8" l="0" r="0" t="14206"/>
          <a:stretch/>
        </p:blipFill>
        <p:spPr>
          <a:xfrm>
            <a:off x="5271050" y="1432775"/>
            <a:ext cx="3279923" cy="2729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9"/>
          <p:cNvSpPr/>
          <p:nvPr/>
        </p:nvSpPr>
        <p:spPr>
          <a:xfrm>
            <a:off x="4944678" y="1080000"/>
            <a:ext cx="5143500" cy="5143500"/>
          </a:xfrm>
          <a:prstGeom prst="ellipse">
            <a:avLst/>
          </a:prstGeom>
          <a:solidFill>
            <a:srgbClr val="DBE5FC">
              <a:alpha val="38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19"/>
          <p:cNvSpPr txBox="1"/>
          <p:nvPr/>
        </p:nvSpPr>
        <p:spPr>
          <a:xfrm>
            <a:off x="712538" y="1369200"/>
            <a:ext cx="2883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Causa de terminación</a:t>
            </a:r>
            <a:endParaRPr b="1" sz="2200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119" name="Google Shape;119;p19"/>
          <p:cNvCxnSpPr>
            <a:stCxn id="120" idx="4"/>
          </p:cNvCxnSpPr>
          <p:nvPr/>
        </p:nvCxnSpPr>
        <p:spPr>
          <a:xfrm>
            <a:off x="578378" y="1543169"/>
            <a:ext cx="1500" cy="2962500"/>
          </a:xfrm>
          <a:prstGeom prst="straightConnector1">
            <a:avLst/>
          </a:prstGeom>
          <a:noFill/>
          <a:ln cap="flat" cmpd="sng" w="9525">
            <a:solidFill>
              <a:srgbClr val="2F48A7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120" name="Google Shape;120;p19"/>
          <p:cNvSpPr/>
          <p:nvPr/>
        </p:nvSpPr>
        <p:spPr>
          <a:xfrm>
            <a:off x="551678" y="1489769"/>
            <a:ext cx="53400" cy="53400"/>
          </a:xfrm>
          <a:prstGeom prst="ellipse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9"/>
          <p:cNvSpPr/>
          <p:nvPr/>
        </p:nvSpPr>
        <p:spPr>
          <a:xfrm>
            <a:off x="551678" y="2507144"/>
            <a:ext cx="53400" cy="53400"/>
          </a:xfrm>
          <a:prstGeom prst="ellipse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9"/>
          <p:cNvSpPr/>
          <p:nvPr/>
        </p:nvSpPr>
        <p:spPr>
          <a:xfrm>
            <a:off x="551678" y="3372119"/>
            <a:ext cx="53400" cy="53400"/>
          </a:xfrm>
          <a:prstGeom prst="ellipse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19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19"/>
          <p:cNvSpPr txBox="1"/>
          <p:nvPr/>
        </p:nvSpPr>
        <p:spPr>
          <a:xfrm>
            <a:off x="712550" y="2280650"/>
            <a:ext cx="3833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279400" rtl="0" algn="just">
              <a:spcBef>
                <a:spcPts val="800"/>
              </a:spcBef>
              <a:spcAft>
                <a:spcPts val="19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500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Contenido</a:t>
            </a:r>
            <a:endParaRPr b="1" sz="2200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25" name="Google Shape;125;p19"/>
          <p:cNvSpPr txBox="1"/>
          <p:nvPr/>
        </p:nvSpPr>
        <p:spPr>
          <a:xfrm>
            <a:off x="712550" y="3221825"/>
            <a:ext cx="400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Obligatoriedad</a:t>
            </a:r>
            <a:endParaRPr b="1" sz="2100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26" name="Google Shape;126;p19"/>
          <p:cNvSpPr txBox="1"/>
          <p:nvPr/>
        </p:nvSpPr>
        <p:spPr>
          <a:xfrm>
            <a:off x="465050" y="2658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Nuevo Proceso Finiquito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27" name="Google Shape;127;p19"/>
          <p:cNvSpPr txBox="1"/>
          <p:nvPr/>
        </p:nvSpPr>
        <p:spPr>
          <a:xfrm>
            <a:off x="712550" y="2536725"/>
            <a:ext cx="4232100" cy="5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2794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– </a:t>
            </a:r>
            <a:r>
              <a:rPr i="1" lang="en" sz="11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Finiquito</a:t>
            </a:r>
            <a:r>
              <a:rPr lang="en" sz="11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 solo pagos proporcionales y pendientes.</a:t>
            </a:r>
            <a:endParaRPr sz="1100">
              <a:solidFill>
                <a:srgbClr val="083C9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2794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– </a:t>
            </a:r>
            <a:r>
              <a:rPr i="1" lang="en" sz="11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Liquidación</a:t>
            </a:r>
            <a:r>
              <a:rPr lang="en" sz="11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 incluye finiquito </a:t>
            </a:r>
            <a:r>
              <a:rPr b="1" lang="en" sz="11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+ indemnización</a:t>
            </a:r>
            <a:r>
              <a:rPr lang="en" sz="11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y prima de antigüedad.</a:t>
            </a:r>
            <a:endParaRPr b="1" sz="1100">
              <a:solidFill>
                <a:srgbClr val="083C9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28" name="Google Shape;12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9"/>
          <p:cNvSpPr txBox="1"/>
          <p:nvPr/>
        </p:nvSpPr>
        <p:spPr>
          <a:xfrm>
            <a:off x="428575" y="631825"/>
            <a:ext cx="7125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0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Finiquito vs Liquidación</a:t>
            </a:r>
            <a:endParaRPr b="1" sz="33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0" name="Google Shape;130;p19"/>
          <p:cNvSpPr txBox="1"/>
          <p:nvPr/>
        </p:nvSpPr>
        <p:spPr>
          <a:xfrm>
            <a:off x="712550" y="1647100"/>
            <a:ext cx="4505400" cy="5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2794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– </a:t>
            </a:r>
            <a:r>
              <a:rPr i="1" lang="en" sz="11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Finiquito</a:t>
            </a:r>
            <a:r>
              <a:rPr lang="en" sz="11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 renuncia, término de contrato o acuerdo mutuo.</a:t>
            </a:r>
            <a:endParaRPr sz="1100">
              <a:solidFill>
                <a:srgbClr val="083C9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2794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– </a:t>
            </a:r>
            <a:r>
              <a:rPr i="1" lang="en" sz="11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Liquidación</a:t>
            </a:r>
            <a:r>
              <a:rPr lang="en" sz="11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 despido injustificado o causas atribuibles al empleador.</a:t>
            </a:r>
            <a:endParaRPr b="1" sz="1100">
              <a:solidFill>
                <a:srgbClr val="083C9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1" name="Google Shape;131;p19"/>
          <p:cNvSpPr txBox="1"/>
          <p:nvPr/>
        </p:nvSpPr>
        <p:spPr>
          <a:xfrm>
            <a:off x="712550" y="3469225"/>
            <a:ext cx="4002000" cy="5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– </a:t>
            </a:r>
            <a:r>
              <a:rPr i="1" lang="en" sz="11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Finiquito</a:t>
            </a:r>
            <a:r>
              <a:rPr lang="en" sz="11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 siempre aplica, sin importar la causa.</a:t>
            </a:r>
            <a:endParaRPr sz="1100">
              <a:solidFill>
                <a:srgbClr val="083C9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3810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– </a:t>
            </a:r>
            <a:r>
              <a:rPr i="1" lang="en" sz="11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Liquidación</a:t>
            </a:r>
            <a:r>
              <a:rPr lang="en" sz="11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 solo en ciertos casos establecidos por la ley.</a:t>
            </a:r>
            <a:endParaRPr b="1" sz="1100">
              <a:solidFill>
                <a:srgbClr val="083C9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2" name="Google Shape;132;p19"/>
          <p:cNvSpPr txBox="1"/>
          <p:nvPr/>
        </p:nvSpPr>
        <p:spPr>
          <a:xfrm>
            <a:off x="712550" y="3988225"/>
            <a:ext cx="400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Voluntariedad</a:t>
            </a:r>
            <a:endParaRPr b="1" sz="2400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3" name="Google Shape;133;p19"/>
          <p:cNvSpPr txBox="1"/>
          <p:nvPr/>
        </p:nvSpPr>
        <p:spPr>
          <a:xfrm>
            <a:off x="712550" y="4235625"/>
            <a:ext cx="4002000" cy="5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– </a:t>
            </a:r>
            <a:r>
              <a:rPr i="1" lang="en" sz="11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Finiquito</a:t>
            </a:r>
            <a:r>
              <a:rPr lang="en" sz="11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 implica acuerdo o decisión del colaborador.</a:t>
            </a:r>
            <a:endParaRPr sz="1100">
              <a:solidFill>
                <a:srgbClr val="083C9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3810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– </a:t>
            </a:r>
            <a:r>
              <a:rPr i="1" lang="en" sz="11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Liquidación</a:t>
            </a:r>
            <a:r>
              <a:rPr lang="en" sz="1100">
                <a:solidFill>
                  <a:srgbClr val="083C9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 el trabajador no decide salir, es separado por la empresa.</a:t>
            </a:r>
            <a:endParaRPr sz="1100">
              <a:solidFill>
                <a:srgbClr val="083C9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4" name="Google Shape;134;p19"/>
          <p:cNvSpPr/>
          <p:nvPr/>
        </p:nvSpPr>
        <p:spPr>
          <a:xfrm>
            <a:off x="551678" y="4461569"/>
            <a:ext cx="53400" cy="53400"/>
          </a:xfrm>
          <a:prstGeom prst="ellipse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5" name="Google Shape;135;p19" title="calc.png"/>
          <p:cNvPicPr preferRelativeResize="0"/>
          <p:nvPr/>
        </p:nvPicPr>
        <p:blipFill rotWithShape="1">
          <a:blip r:embed="rId4">
            <a:alphaModFix/>
          </a:blip>
          <a:srcRect b="0" l="50888" r="0" t="0"/>
          <a:stretch/>
        </p:blipFill>
        <p:spPr>
          <a:xfrm>
            <a:off x="5730921" y="537706"/>
            <a:ext cx="2836600" cy="385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0"/>
          <p:cNvSpPr/>
          <p:nvPr/>
        </p:nvSpPr>
        <p:spPr>
          <a:xfrm>
            <a:off x="372000" y="1441336"/>
            <a:ext cx="2968800" cy="1207200"/>
          </a:xfrm>
          <a:prstGeom prst="roundRect">
            <a:avLst>
              <a:gd fmla="val 4679" name="adj"/>
            </a:avLst>
          </a:prstGeom>
          <a:solidFill>
            <a:srgbClr val="FFFFFF"/>
          </a:solidFill>
          <a:ln cap="flat" cmpd="sng" w="9525">
            <a:solidFill>
              <a:srgbClr val="324F9D"/>
            </a:solidFill>
            <a:prstDash val="dot"/>
            <a:round/>
            <a:headEnd len="sm" w="sm" type="none"/>
            <a:tailEnd len="sm" w="sm" type="none"/>
          </a:ln>
          <a:effectLst>
            <a:outerShdw blurRad="114300" rotWithShape="0" algn="bl">
              <a:srgbClr val="000000">
                <a:alpha val="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1" name="Google Shape;14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620" y="1164604"/>
            <a:ext cx="513598" cy="511577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0"/>
          <p:cNvSpPr/>
          <p:nvPr/>
        </p:nvSpPr>
        <p:spPr>
          <a:xfrm>
            <a:off x="3611009" y="1441336"/>
            <a:ext cx="2968800" cy="1207200"/>
          </a:xfrm>
          <a:prstGeom prst="roundRect">
            <a:avLst>
              <a:gd fmla="val 4679" name="adj"/>
            </a:avLst>
          </a:prstGeom>
          <a:solidFill>
            <a:srgbClr val="FFFFFF"/>
          </a:solidFill>
          <a:ln cap="flat" cmpd="sng" w="9525">
            <a:solidFill>
              <a:srgbClr val="324F9D"/>
            </a:solidFill>
            <a:prstDash val="dot"/>
            <a:round/>
            <a:headEnd len="sm" w="sm" type="none"/>
            <a:tailEnd len="sm" w="sm" type="none"/>
          </a:ln>
          <a:effectLst>
            <a:outerShdw blurRad="114300" rotWithShape="0" algn="bl">
              <a:srgbClr val="000000">
                <a:alpha val="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3" name="Google Shape;14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8629" y="1164604"/>
            <a:ext cx="513598" cy="511577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0"/>
          <p:cNvSpPr/>
          <p:nvPr/>
        </p:nvSpPr>
        <p:spPr>
          <a:xfrm>
            <a:off x="372000" y="2982831"/>
            <a:ext cx="2968800" cy="1207200"/>
          </a:xfrm>
          <a:prstGeom prst="roundRect">
            <a:avLst>
              <a:gd fmla="val 4679" name="adj"/>
            </a:avLst>
          </a:prstGeom>
          <a:solidFill>
            <a:srgbClr val="FFFFFF"/>
          </a:solidFill>
          <a:ln cap="flat" cmpd="sng" w="9525">
            <a:solidFill>
              <a:srgbClr val="324F9D"/>
            </a:solidFill>
            <a:prstDash val="dot"/>
            <a:round/>
            <a:headEnd len="sm" w="sm" type="none"/>
            <a:tailEnd len="sm" w="sm" type="none"/>
          </a:ln>
          <a:effectLst>
            <a:outerShdw blurRad="114300" rotWithShape="0" algn="bl">
              <a:srgbClr val="000000">
                <a:alpha val="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5" name="Google Shape;14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620" y="2706099"/>
            <a:ext cx="513598" cy="511577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0"/>
          <p:cNvSpPr/>
          <p:nvPr/>
        </p:nvSpPr>
        <p:spPr>
          <a:xfrm>
            <a:off x="3611009" y="2982831"/>
            <a:ext cx="2968800" cy="1207200"/>
          </a:xfrm>
          <a:prstGeom prst="roundRect">
            <a:avLst>
              <a:gd fmla="val 4679" name="adj"/>
            </a:avLst>
          </a:prstGeom>
          <a:solidFill>
            <a:srgbClr val="FFFFFF"/>
          </a:solidFill>
          <a:ln cap="flat" cmpd="sng" w="9525">
            <a:solidFill>
              <a:srgbClr val="324F9D"/>
            </a:solidFill>
            <a:prstDash val="dot"/>
            <a:round/>
            <a:headEnd len="sm" w="sm" type="none"/>
            <a:tailEnd len="sm" w="sm" type="none"/>
          </a:ln>
          <a:effectLst>
            <a:outerShdw blurRad="114300" rotWithShape="0" algn="bl">
              <a:srgbClr val="000000">
                <a:alpha val="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7" name="Google Shape;14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8629" y="2706099"/>
            <a:ext cx="513598" cy="5115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OS 11.2" id="148" name="Google Shape;14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5550" y="1339462"/>
            <a:ext cx="161762" cy="161854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149" name="Google Shape;149;p20" title="rocket_1f680.png"/>
          <p:cNvPicPr preferRelativeResize="0"/>
          <p:nvPr/>
        </p:nvPicPr>
        <p:blipFill rotWithShape="1">
          <a:blip r:embed="rId5">
            <a:alphaModFix/>
          </a:blip>
          <a:srcRect b="0" l="29" r="29" t="0"/>
          <a:stretch/>
        </p:blipFill>
        <p:spPr>
          <a:xfrm>
            <a:off x="3834558" y="1339474"/>
            <a:ext cx="161761" cy="161854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150" name="Google Shape;150;p20" title="bell_1f514.png"/>
          <p:cNvPicPr preferRelativeResize="0"/>
          <p:nvPr/>
        </p:nvPicPr>
        <p:blipFill rotWithShape="1">
          <a:blip r:embed="rId6">
            <a:alphaModFix/>
          </a:blip>
          <a:srcRect b="0" l="29" r="29" t="0"/>
          <a:stretch/>
        </p:blipFill>
        <p:spPr>
          <a:xfrm>
            <a:off x="595550" y="2880958"/>
            <a:ext cx="161762" cy="161854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151" name="Google Shape;151;p20" title="warning_26a0-fe0f.png"/>
          <p:cNvPicPr preferRelativeResize="0"/>
          <p:nvPr/>
        </p:nvPicPr>
        <p:blipFill rotWithShape="1">
          <a:blip r:embed="rId7">
            <a:alphaModFix/>
          </a:blip>
          <a:srcRect b="0" l="29" r="29" t="0"/>
          <a:stretch/>
        </p:blipFill>
        <p:spPr>
          <a:xfrm>
            <a:off x="3834558" y="2880969"/>
            <a:ext cx="161762" cy="161854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sp>
        <p:nvSpPr>
          <p:cNvPr id="152" name="Google Shape;152;p20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3" name="Google Shape;153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0"/>
          <p:cNvSpPr txBox="1"/>
          <p:nvPr/>
        </p:nvSpPr>
        <p:spPr>
          <a:xfrm>
            <a:off x="465050" y="2658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Nuevo Proceso Finiquito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55" name="Google Shape;155;p20"/>
          <p:cNvSpPr txBox="1"/>
          <p:nvPr/>
        </p:nvSpPr>
        <p:spPr>
          <a:xfrm>
            <a:off x="428575" y="631825"/>
            <a:ext cx="69678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17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Cómo se Debe de timbrar un finiquito y una Liquidación </a:t>
            </a:r>
            <a:endParaRPr b="1" sz="30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56" name="Google Shape;156;p20"/>
          <p:cNvSpPr txBox="1"/>
          <p:nvPr/>
        </p:nvSpPr>
        <p:spPr>
          <a:xfrm>
            <a:off x="519350" y="1625779"/>
            <a:ext cx="2821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50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El finiquito suele timbrarse junto con la última nómina</a:t>
            </a:r>
            <a:endParaRPr b="1" sz="1150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 – Se integra en el mismo recibo del último sueldo del colaborador.</a:t>
            </a:r>
            <a:endParaRPr b="1" sz="115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57" name="Google Shape;157;p20"/>
          <p:cNvSpPr txBox="1"/>
          <p:nvPr/>
        </p:nvSpPr>
        <p:spPr>
          <a:xfrm>
            <a:off x="3732836" y="3149548"/>
            <a:ext cx="2821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50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Evita mezclar conceptos de liquidación con una nómina ordinaria</a:t>
            </a:r>
            <a:endParaRPr b="1" sz="1150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 – Puede generar inconsistencias fiscales y rechazo en el timbrado.</a:t>
            </a:r>
            <a:endParaRPr b="1" sz="115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58" name="Google Shape;158;p20"/>
          <p:cNvSpPr txBox="1"/>
          <p:nvPr/>
        </p:nvSpPr>
        <p:spPr>
          <a:xfrm>
            <a:off x="519350" y="3149548"/>
            <a:ext cx="2821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50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Ambos deben marcarse como tipo de nómina “F”</a:t>
            </a:r>
            <a:endParaRPr b="1" sz="1150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 – Aunque vayan juntos o separados, el tipo de nómina para el SAT es Finiquito.</a:t>
            </a:r>
            <a:endParaRPr b="1" sz="115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59" name="Google Shape;159;p20"/>
          <p:cNvSpPr txBox="1"/>
          <p:nvPr/>
        </p:nvSpPr>
        <p:spPr>
          <a:xfrm>
            <a:off x="3732825" y="1501325"/>
            <a:ext cx="2821500" cy="104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50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 liquidación se timbra por separado</a:t>
            </a:r>
            <a:endParaRPr b="1" sz="1150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 – Se genera un recibo exclusivo solo con los conceptos de liquidación (indemnización, prima de antigüedad, etc.).</a:t>
            </a:r>
            <a:endParaRPr b="1" sz="115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60" name="Google Shape;160;p20"/>
          <p:cNvPicPr preferRelativeResize="0"/>
          <p:nvPr/>
        </p:nvPicPr>
        <p:blipFill rotWithShape="1">
          <a:blip r:embed="rId9">
            <a:alphaModFix/>
          </a:blip>
          <a:srcRect b="0" l="-1318" r="3652" t="0"/>
          <a:stretch/>
        </p:blipFill>
        <p:spPr>
          <a:xfrm>
            <a:off x="6514355" y="1754247"/>
            <a:ext cx="2566292" cy="17410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1"/>
          <p:cNvSpPr txBox="1"/>
          <p:nvPr/>
        </p:nvSpPr>
        <p:spPr>
          <a:xfrm>
            <a:off x="735002" y="1659409"/>
            <a:ext cx="60996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Término de Trabajo Sin liquidación</a:t>
            </a:r>
            <a:endParaRPr sz="37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66" name="Google Shape;166;p21"/>
          <p:cNvSpPr txBox="1"/>
          <p:nvPr/>
        </p:nvSpPr>
        <p:spPr>
          <a:xfrm>
            <a:off x="737050" y="2902641"/>
            <a:ext cx="38835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Tema 2</a:t>
            </a:r>
            <a:endParaRPr sz="25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67" name="Google Shape;167;p21" title="Portal-del-Colaborador3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2475" y="458225"/>
            <a:ext cx="4186751" cy="469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