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66">
          <p15:clr>
            <a:srgbClr val="A4A3A4"/>
          </p15:clr>
        </p15:guide>
        <p15:guide id="2" pos="5528">
          <p15:clr>
            <a:srgbClr val="9AA0A6"/>
          </p15:clr>
        </p15:guide>
        <p15:guide id="3" pos="591">
          <p15:clr>
            <a:srgbClr val="9AA0A6"/>
          </p15:clr>
        </p15:guide>
        <p15:guide id="4" orient="horz" pos="177">
          <p15:clr>
            <a:srgbClr val="9AA0A6"/>
          </p15:clr>
        </p15:guide>
        <p15:guide id="5" pos="792">
          <p15:clr>
            <a:srgbClr val="9AA0A6"/>
          </p15:clr>
        </p15:guide>
        <p15:guide id="6" orient="horz" pos="355">
          <p15:clr>
            <a:srgbClr val="9AA0A6"/>
          </p15:clr>
        </p15:guide>
        <p15:guide id="7" orient="horz" pos="2884">
          <p15:clr>
            <a:srgbClr val="9AA0A6"/>
          </p15:clr>
        </p15:guide>
        <p15:guide id="8" orient="horz" pos="2073">
          <p15:clr>
            <a:srgbClr val="9AA0A6"/>
          </p15:clr>
        </p15:guide>
        <p15:guide id="9" orient="horz" pos="1080">
          <p15:clr>
            <a:srgbClr val="9AA0A6"/>
          </p15:clr>
        </p15:guide>
        <p15:guide id="10" orient="horz" pos="85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66" orient="horz"/>
        <p:guide pos="5528"/>
        <p:guide pos="591"/>
        <p:guide pos="177" orient="horz"/>
        <p:guide pos="792"/>
        <p:guide pos="355" orient="horz"/>
        <p:guide pos="2884" orient="horz"/>
        <p:guide pos="2073" orient="horz"/>
        <p:guide pos="1080" orient="horz"/>
        <p:guide pos="850"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2b232cc728_0_4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2b232cc728_0_4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857a48ce3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857a48ce3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5ac0ea0e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5ac0ea0e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358de32de5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358de32de5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58de32de5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58de32de5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358de32de5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3358de32de5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41d8a77963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41d8a77963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41d8a77963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41d8a77963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3b44a393b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b44a393b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3b44a393b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3b44a393b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3b44a393b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3b44a393b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358de32de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358de32de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883e1f80e0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883e1f80e0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95c5c13f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195c5c13f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856efd912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856efd912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35ac0ea0e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335ac0ea0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358de32de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358de32de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358de32de5_0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358de32de5_0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358de32de5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358de32de5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35ac0ea0ea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35ac0ea0e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358de32de5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358de32de5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8.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8.png"/><Relationship Id="rId4" Type="http://schemas.openxmlformats.org/officeDocument/2006/relationships/image" Target="../media/image25.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6.jpg"/><Relationship Id="rId4" Type="http://schemas.openxmlformats.org/officeDocument/2006/relationships/image" Target="../media/image5.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6.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8.png"/><Relationship Id="rId5"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F48A7"/>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112460" y="4126975"/>
            <a:ext cx="1663489" cy="461700"/>
          </a:xfrm>
          <a:prstGeom prst="rect">
            <a:avLst/>
          </a:prstGeom>
          <a:noFill/>
          <a:ln>
            <a:noFill/>
          </a:ln>
        </p:spPr>
      </p:pic>
      <p:sp>
        <p:nvSpPr>
          <p:cNvPr id="55" name="Google Shape;55;p13"/>
          <p:cNvSpPr/>
          <p:nvPr/>
        </p:nvSpPr>
        <p:spPr>
          <a:xfrm rot="5400000">
            <a:off x="4387375" y="388500"/>
            <a:ext cx="373200" cy="9136800"/>
          </a:xfrm>
          <a:prstGeom prst="rect">
            <a:avLst/>
          </a:prstGeom>
          <a:solidFill>
            <a:srgbClr val="20379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rotWithShape="1">
          <a:blip r:embed="rId4">
            <a:alphaModFix/>
          </a:blip>
          <a:srcRect b="0" l="0" r="0" t="0"/>
          <a:stretch/>
        </p:blipFill>
        <p:spPr>
          <a:xfrm rot="-5400000">
            <a:off x="6198800" y="1530398"/>
            <a:ext cx="2068450" cy="1516300"/>
          </a:xfrm>
          <a:prstGeom prst="rect">
            <a:avLst/>
          </a:prstGeom>
          <a:noFill/>
          <a:ln>
            <a:noFill/>
          </a:ln>
        </p:spPr>
      </p:pic>
      <p:sp>
        <p:nvSpPr>
          <p:cNvPr id="57" name="Google Shape;57;p13"/>
          <p:cNvSpPr txBox="1"/>
          <p:nvPr/>
        </p:nvSpPr>
        <p:spPr>
          <a:xfrm>
            <a:off x="562325" y="1260300"/>
            <a:ext cx="5522400" cy="2056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rgbClr val="FFC000"/>
                </a:solidFill>
                <a:latin typeface="Source Sans Pro"/>
                <a:ea typeface="Source Sans Pro"/>
                <a:cs typeface="Source Sans Pro"/>
                <a:sym typeface="Source Sans Pro"/>
              </a:rPr>
              <a:t>Optimiza tu Nómina:</a:t>
            </a:r>
            <a:r>
              <a:rPr lang="en" sz="3800">
                <a:solidFill>
                  <a:schemeClr val="lt1"/>
                </a:solidFill>
                <a:latin typeface="Source Sans Pro"/>
                <a:ea typeface="Source Sans Pro"/>
                <a:cs typeface="Source Sans Pro"/>
                <a:sym typeface="Source Sans Pro"/>
              </a:rPr>
              <a:t> Crea KPIs Efectivos para Pagar Incentivos con Éxito</a:t>
            </a:r>
            <a:endParaRPr sz="3800">
              <a:solidFill>
                <a:srgbClr val="FFC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2"/>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nvSpPr>
        <p:spPr>
          <a:xfrm>
            <a:off x="1085050" y="182100"/>
            <a:ext cx="51633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Consideraciones</a:t>
            </a:r>
            <a:endParaRPr b="1" sz="2600">
              <a:solidFill>
                <a:srgbClr val="2F48A7"/>
              </a:solidFill>
              <a:latin typeface="Source Sans Pro"/>
              <a:ea typeface="Source Sans Pro"/>
              <a:cs typeface="Source Sans Pro"/>
              <a:sym typeface="Source Sans Pro"/>
            </a:endParaRPr>
          </a:p>
        </p:txBody>
      </p:sp>
      <p:sp>
        <p:nvSpPr>
          <p:cNvPr id="147" name="Google Shape;147;p22"/>
          <p:cNvSpPr/>
          <p:nvPr/>
        </p:nvSpPr>
        <p:spPr>
          <a:xfrm>
            <a:off x="1085050" y="690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8" name="Google Shape;148;p22"/>
          <p:cNvPicPr preferRelativeResize="0"/>
          <p:nvPr/>
        </p:nvPicPr>
        <p:blipFill>
          <a:blip r:embed="rId3">
            <a:alphaModFix/>
          </a:blip>
          <a:stretch>
            <a:fillRect/>
          </a:stretch>
        </p:blipFill>
        <p:spPr>
          <a:xfrm>
            <a:off x="8090225" y="4577600"/>
            <a:ext cx="736575" cy="289100"/>
          </a:xfrm>
          <a:prstGeom prst="rect">
            <a:avLst/>
          </a:prstGeom>
          <a:noFill/>
          <a:ln>
            <a:noFill/>
          </a:ln>
        </p:spPr>
      </p:pic>
      <p:sp>
        <p:nvSpPr>
          <p:cNvPr id="149" name="Google Shape;149;p22"/>
          <p:cNvSpPr txBox="1"/>
          <p:nvPr/>
        </p:nvSpPr>
        <p:spPr>
          <a:xfrm>
            <a:off x="5700725" y="204000"/>
            <a:ext cx="3151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F48A7"/>
                </a:solidFill>
                <a:latin typeface="Source Sans Pro"/>
                <a:ea typeface="Source Sans Pro"/>
                <a:cs typeface="Source Sans Pro"/>
                <a:sym typeface="Source Sans Pro"/>
              </a:rPr>
              <a:t>Presentación del módulo: </a:t>
            </a:r>
            <a:r>
              <a:rPr lang="en" sz="900">
                <a:solidFill>
                  <a:srgbClr val="2F48A7"/>
                </a:solidFill>
                <a:latin typeface="Source Sans Pro"/>
                <a:ea typeface="Source Sans Pro"/>
                <a:cs typeface="Source Sans Pro"/>
                <a:sym typeface="Source Sans Pro"/>
              </a:rPr>
              <a:t>Nómina</a:t>
            </a:r>
            <a:endParaRPr>
              <a:solidFill>
                <a:srgbClr val="2F48A7"/>
              </a:solidFill>
              <a:latin typeface="Source Sans Pro"/>
              <a:ea typeface="Source Sans Pro"/>
              <a:cs typeface="Source Sans Pro"/>
              <a:sym typeface="Source Sans Pro"/>
            </a:endParaRPr>
          </a:p>
        </p:txBody>
      </p:sp>
      <p:pic>
        <p:nvPicPr>
          <p:cNvPr id="150" name="Google Shape;150;p22"/>
          <p:cNvPicPr preferRelativeResize="0"/>
          <p:nvPr/>
        </p:nvPicPr>
        <p:blipFill>
          <a:blip r:embed="rId4">
            <a:alphaModFix/>
          </a:blip>
          <a:stretch>
            <a:fillRect/>
          </a:stretch>
        </p:blipFill>
        <p:spPr>
          <a:xfrm>
            <a:off x="5027650" y="919500"/>
            <a:ext cx="3744440" cy="3505701"/>
          </a:xfrm>
          <a:prstGeom prst="rect">
            <a:avLst/>
          </a:prstGeom>
          <a:noFill/>
          <a:ln>
            <a:noFill/>
          </a:ln>
        </p:spPr>
      </p:pic>
      <p:sp>
        <p:nvSpPr>
          <p:cNvPr id="151" name="Google Shape;151;p22"/>
          <p:cNvSpPr txBox="1"/>
          <p:nvPr/>
        </p:nvSpPr>
        <p:spPr>
          <a:xfrm>
            <a:off x="1008850" y="758675"/>
            <a:ext cx="3869700" cy="393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100">
                <a:solidFill>
                  <a:srgbClr val="20379F"/>
                </a:solidFill>
                <a:latin typeface="Source Sans Pro"/>
                <a:ea typeface="Source Sans Pro"/>
                <a:cs typeface="Source Sans Pro"/>
                <a:sym typeface="Source Sans Pro"/>
              </a:rPr>
              <a:t>🚀 ¿Qué requiero para crear un KPI?</a:t>
            </a:r>
            <a:endParaRPr b="1" sz="1100">
              <a:solidFill>
                <a:srgbClr val="20379F"/>
              </a:solidFill>
              <a:latin typeface="Source Sans Pro"/>
              <a:ea typeface="Source Sans Pro"/>
              <a:cs typeface="Source Sans Pro"/>
              <a:sym typeface="Source Sans Pro"/>
            </a:endParaRPr>
          </a:p>
          <a:p>
            <a:pPr indent="0" lvl="0" marL="0" rtl="0" algn="l">
              <a:lnSpc>
                <a:spcPct val="115000"/>
              </a:lnSpc>
              <a:spcBef>
                <a:spcPts val="1800"/>
              </a:spcBef>
              <a:spcAft>
                <a:spcPts val="0"/>
              </a:spcAft>
              <a:buNone/>
            </a:pPr>
            <a:r>
              <a:rPr lang="en" sz="900">
                <a:solidFill>
                  <a:srgbClr val="20379F"/>
                </a:solidFill>
                <a:latin typeface="Source Sans Pro"/>
                <a:ea typeface="Source Sans Pro"/>
                <a:cs typeface="Source Sans Pro"/>
                <a:sym typeface="Source Sans Pro"/>
              </a:rPr>
              <a:t>Primero que nada, es importante que, antes incluso de pensar en este como un bono, tengamos una clara metodología de uso. Por ello, hablaremos de los siguientes puntos:</a:t>
            </a:r>
            <a:endParaRPr sz="900">
              <a:solidFill>
                <a:srgbClr val="20379F"/>
              </a:solidFill>
              <a:latin typeface="Source Sans Pro"/>
              <a:ea typeface="Source Sans Pro"/>
              <a:cs typeface="Source Sans Pro"/>
              <a:sym typeface="Source Sans Pro"/>
            </a:endParaRPr>
          </a:p>
          <a:p>
            <a:pPr indent="0" lvl="0" marL="0" rtl="0" algn="l">
              <a:lnSpc>
                <a:spcPct val="100000"/>
              </a:lnSpc>
              <a:spcBef>
                <a:spcPts val="1400"/>
              </a:spcBef>
              <a:spcAft>
                <a:spcPts val="0"/>
              </a:spcAft>
              <a:buNone/>
            </a:pPr>
            <a:r>
              <a:rPr b="1" lang="en" sz="1000">
                <a:solidFill>
                  <a:srgbClr val="20379F"/>
                </a:solidFill>
                <a:latin typeface="Source Sans Pro"/>
                <a:ea typeface="Source Sans Pro"/>
                <a:cs typeface="Source Sans Pro"/>
                <a:sym typeface="Source Sans Pro"/>
              </a:rPr>
              <a:t>📊 Segmentación del KPI</a:t>
            </a:r>
            <a:endParaRPr b="1" sz="1000">
              <a:solidFill>
                <a:srgbClr val="20379F"/>
              </a:solidFill>
              <a:latin typeface="Source Sans Pro"/>
              <a:ea typeface="Source Sans Pro"/>
              <a:cs typeface="Source Sans Pro"/>
              <a:sym typeface="Source Sans Pro"/>
            </a:endParaRPr>
          </a:p>
          <a:p>
            <a:pPr indent="-285750" lvl="0" marL="457200" rtl="0" algn="l">
              <a:lnSpc>
                <a:spcPct val="100000"/>
              </a:lnSpc>
              <a:spcBef>
                <a:spcPts val="1200"/>
              </a:spcBef>
              <a:spcAft>
                <a:spcPts val="0"/>
              </a:spcAft>
              <a:buClr>
                <a:srgbClr val="20379F"/>
              </a:buClr>
              <a:buSzPts val="900"/>
              <a:buChar char="●"/>
            </a:pPr>
            <a:r>
              <a:rPr lang="en" sz="900">
                <a:solidFill>
                  <a:srgbClr val="20379F"/>
                </a:solidFill>
                <a:latin typeface="Source Sans Pro"/>
                <a:ea typeface="Source Sans Pro"/>
                <a:cs typeface="Source Sans Pro"/>
                <a:sym typeface="Source Sans Pro"/>
              </a:rPr>
              <a:t>Establecer si el KPI estará asignado a una </a:t>
            </a:r>
            <a:r>
              <a:rPr b="1" lang="en" sz="900">
                <a:solidFill>
                  <a:srgbClr val="20379F"/>
                </a:solidFill>
                <a:latin typeface="Source Sans Pro"/>
                <a:ea typeface="Source Sans Pro"/>
                <a:cs typeface="Source Sans Pro"/>
                <a:sym typeface="Source Sans Pro"/>
              </a:rPr>
              <a:t>empresa</a:t>
            </a:r>
            <a:r>
              <a:rPr lang="en" sz="900">
                <a:solidFill>
                  <a:srgbClr val="20379F"/>
                </a:solidFill>
                <a:latin typeface="Source Sans Pro"/>
                <a:ea typeface="Source Sans Pro"/>
                <a:cs typeface="Source Sans Pro"/>
                <a:sym typeface="Source Sans Pro"/>
              </a:rPr>
              <a:t> 🏢, un </a:t>
            </a:r>
            <a:r>
              <a:rPr b="1" lang="en" sz="900">
                <a:solidFill>
                  <a:srgbClr val="20379F"/>
                </a:solidFill>
                <a:latin typeface="Source Sans Pro"/>
                <a:ea typeface="Source Sans Pro"/>
                <a:cs typeface="Source Sans Pro"/>
                <a:sym typeface="Source Sans Pro"/>
              </a:rPr>
              <a:t>área</a:t>
            </a:r>
            <a:r>
              <a:rPr lang="en" sz="900">
                <a:solidFill>
                  <a:srgbClr val="20379F"/>
                </a:solidFill>
                <a:latin typeface="Source Sans Pro"/>
                <a:ea typeface="Source Sans Pro"/>
                <a:cs typeface="Source Sans Pro"/>
                <a:sym typeface="Source Sans Pro"/>
              </a:rPr>
              <a:t> 🛠️ o directamente a una </a:t>
            </a:r>
            <a:r>
              <a:rPr b="1" lang="en" sz="900">
                <a:solidFill>
                  <a:srgbClr val="20379F"/>
                </a:solidFill>
                <a:latin typeface="Source Sans Pro"/>
                <a:ea typeface="Source Sans Pro"/>
                <a:cs typeface="Source Sans Pro"/>
                <a:sym typeface="Source Sans Pro"/>
              </a:rPr>
              <a:t>persona</a:t>
            </a:r>
            <a:r>
              <a:rPr lang="en" sz="900">
                <a:solidFill>
                  <a:srgbClr val="20379F"/>
                </a:solidFill>
                <a:latin typeface="Source Sans Pro"/>
                <a:ea typeface="Source Sans Pro"/>
                <a:cs typeface="Source Sans Pro"/>
                <a:sym typeface="Source Sans Pro"/>
              </a:rPr>
              <a:t> 👤.</a:t>
            </a:r>
            <a:br>
              <a:rPr lang="en" sz="900">
                <a:solidFill>
                  <a:srgbClr val="20379F"/>
                </a:solidFill>
                <a:latin typeface="Source Sans Pro"/>
                <a:ea typeface="Source Sans Pro"/>
                <a:cs typeface="Source Sans Pro"/>
                <a:sym typeface="Source Sans Pro"/>
              </a:rPr>
            </a:br>
            <a:endParaRPr sz="900">
              <a:solidFill>
                <a:srgbClr val="20379F"/>
              </a:solidFill>
              <a:latin typeface="Source Sans Pro"/>
              <a:ea typeface="Source Sans Pro"/>
              <a:cs typeface="Source Sans Pro"/>
              <a:sym typeface="Source Sans Pro"/>
            </a:endParaRPr>
          </a:p>
          <a:p>
            <a:pPr indent="0" lvl="0" marL="0" rtl="0" algn="l">
              <a:lnSpc>
                <a:spcPct val="100000"/>
              </a:lnSpc>
              <a:spcBef>
                <a:spcPts val="1400"/>
              </a:spcBef>
              <a:spcAft>
                <a:spcPts val="0"/>
              </a:spcAft>
              <a:buNone/>
            </a:pPr>
            <a:r>
              <a:rPr b="1" lang="en" sz="1000">
                <a:solidFill>
                  <a:srgbClr val="20379F"/>
                </a:solidFill>
                <a:latin typeface="Source Sans Pro"/>
                <a:ea typeface="Source Sans Pro"/>
                <a:cs typeface="Source Sans Pro"/>
                <a:sym typeface="Source Sans Pro"/>
              </a:rPr>
              <a:t>📏 Valor del KPI</a:t>
            </a:r>
            <a:endParaRPr b="1" sz="1000">
              <a:solidFill>
                <a:srgbClr val="20379F"/>
              </a:solidFill>
              <a:latin typeface="Source Sans Pro"/>
              <a:ea typeface="Source Sans Pro"/>
              <a:cs typeface="Source Sans Pro"/>
              <a:sym typeface="Source Sans Pro"/>
            </a:endParaRPr>
          </a:p>
          <a:p>
            <a:pPr indent="-285750" lvl="0" marL="457200" rtl="0" algn="l">
              <a:lnSpc>
                <a:spcPct val="100000"/>
              </a:lnSpc>
              <a:spcBef>
                <a:spcPts val="1200"/>
              </a:spcBef>
              <a:spcAft>
                <a:spcPts val="0"/>
              </a:spcAft>
              <a:buClr>
                <a:srgbClr val="20379F"/>
              </a:buClr>
              <a:buSzPts val="900"/>
              <a:buChar char="●"/>
            </a:pPr>
            <a:r>
              <a:rPr lang="en" sz="900">
                <a:solidFill>
                  <a:srgbClr val="20379F"/>
                </a:solidFill>
                <a:latin typeface="Source Sans Pro"/>
                <a:ea typeface="Source Sans Pro"/>
                <a:cs typeface="Source Sans Pro"/>
                <a:sym typeface="Source Sans Pro"/>
              </a:rPr>
              <a:t>Definir </a:t>
            </a:r>
            <a:r>
              <a:rPr b="1" lang="en" sz="900">
                <a:solidFill>
                  <a:srgbClr val="20379F"/>
                </a:solidFill>
                <a:latin typeface="Source Sans Pro"/>
                <a:ea typeface="Source Sans Pro"/>
                <a:cs typeface="Source Sans Pro"/>
                <a:sym typeface="Source Sans Pro"/>
              </a:rPr>
              <a:t>qué es lo que vamos a medir</a:t>
            </a:r>
            <a:r>
              <a:rPr lang="en" sz="900">
                <a:solidFill>
                  <a:srgbClr val="20379F"/>
                </a:solidFill>
                <a:latin typeface="Source Sans Pro"/>
                <a:ea typeface="Source Sans Pro"/>
                <a:cs typeface="Source Sans Pro"/>
                <a:sym typeface="Source Sans Pro"/>
              </a:rPr>
              <a:t>.</a:t>
            </a:r>
            <a:br>
              <a:rPr lang="en" sz="900">
                <a:solidFill>
                  <a:srgbClr val="20379F"/>
                </a:solidFill>
                <a:latin typeface="Source Sans Pro"/>
                <a:ea typeface="Source Sans Pro"/>
                <a:cs typeface="Source Sans Pro"/>
                <a:sym typeface="Source Sans Pro"/>
              </a:rPr>
            </a:br>
            <a:endParaRPr sz="900">
              <a:solidFill>
                <a:srgbClr val="20379F"/>
              </a:solidFill>
              <a:latin typeface="Source Sans Pro"/>
              <a:ea typeface="Source Sans Pro"/>
              <a:cs typeface="Source Sans Pro"/>
              <a:sym typeface="Source Sans Pro"/>
            </a:endParaRPr>
          </a:p>
          <a:p>
            <a:pPr indent="-285750" lvl="0" marL="457200" rtl="0" algn="l">
              <a:lnSpc>
                <a:spcPct val="100000"/>
              </a:lnSpc>
              <a:spcBef>
                <a:spcPts val="0"/>
              </a:spcBef>
              <a:spcAft>
                <a:spcPts val="0"/>
              </a:spcAft>
              <a:buClr>
                <a:srgbClr val="20379F"/>
              </a:buClr>
              <a:buSzPts val="900"/>
              <a:buChar char="●"/>
            </a:pPr>
            <a:r>
              <a:rPr lang="en" sz="900">
                <a:solidFill>
                  <a:srgbClr val="20379F"/>
                </a:solidFill>
                <a:latin typeface="Source Sans Pro"/>
                <a:ea typeface="Source Sans Pro"/>
                <a:cs typeface="Source Sans Pro"/>
                <a:sym typeface="Source Sans Pro"/>
              </a:rPr>
              <a:t>📌 </a:t>
            </a:r>
            <a:r>
              <a:rPr b="1" lang="en" sz="900">
                <a:solidFill>
                  <a:srgbClr val="20379F"/>
                </a:solidFill>
                <a:latin typeface="Source Sans Pro"/>
                <a:ea typeface="Source Sans Pro"/>
                <a:cs typeface="Source Sans Pro"/>
                <a:sym typeface="Source Sans Pro"/>
              </a:rPr>
              <a:t>Ejemplo:</a:t>
            </a:r>
            <a:r>
              <a:rPr lang="en" sz="900">
                <a:solidFill>
                  <a:srgbClr val="20379F"/>
                </a:solidFill>
                <a:latin typeface="Source Sans Pro"/>
                <a:ea typeface="Source Sans Pro"/>
                <a:cs typeface="Source Sans Pro"/>
                <a:sym typeface="Source Sans Pro"/>
              </a:rPr>
              <a:t> Capítulos producidos en un proceso de ensamblaje.</a:t>
            </a:r>
            <a:br>
              <a:rPr lang="en" sz="900">
                <a:solidFill>
                  <a:srgbClr val="20379F"/>
                </a:solidFill>
                <a:latin typeface="Source Sans Pro"/>
                <a:ea typeface="Source Sans Pro"/>
                <a:cs typeface="Source Sans Pro"/>
                <a:sym typeface="Source Sans Pro"/>
              </a:rPr>
            </a:br>
            <a:endParaRPr sz="900">
              <a:solidFill>
                <a:srgbClr val="20379F"/>
              </a:solidFill>
              <a:latin typeface="Source Sans Pro"/>
              <a:ea typeface="Source Sans Pro"/>
              <a:cs typeface="Source Sans Pro"/>
              <a:sym typeface="Source Sans Pro"/>
            </a:endParaRPr>
          </a:p>
          <a:p>
            <a:pPr indent="0" lvl="0" marL="0" rtl="0" algn="l">
              <a:lnSpc>
                <a:spcPct val="100000"/>
              </a:lnSpc>
              <a:spcBef>
                <a:spcPts val="1400"/>
              </a:spcBef>
              <a:spcAft>
                <a:spcPts val="0"/>
              </a:spcAft>
              <a:buNone/>
            </a:pPr>
            <a:r>
              <a:rPr b="1" lang="en" sz="1000">
                <a:solidFill>
                  <a:srgbClr val="20379F"/>
                </a:solidFill>
                <a:latin typeface="Source Sans Pro"/>
                <a:ea typeface="Source Sans Pro"/>
                <a:cs typeface="Source Sans Pro"/>
                <a:sym typeface="Source Sans Pro"/>
              </a:rPr>
              <a:t>🗂️ Maestro de Tablas</a:t>
            </a:r>
            <a:endParaRPr b="1" sz="1000">
              <a:solidFill>
                <a:srgbClr val="20379F"/>
              </a:solidFill>
              <a:latin typeface="Source Sans Pro"/>
              <a:ea typeface="Source Sans Pro"/>
              <a:cs typeface="Source Sans Pro"/>
              <a:sym typeface="Source Sans Pro"/>
            </a:endParaRPr>
          </a:p>
          <a:p>
            <a:pPr indent="-285750" lvl="0" marL="457200" rtl="0" algn="l">
              <a:lnSpc>
                <a:spcPct val="100000"/>
              </a:lnSpc>
              <a:spcBef>
                <a:spcPts val="1200"/>
              </a:spcBef>
              <a:spcAft>
                <a:spcPts val="0"/>
              </a:spcAft>
              <a:buClr>
                <a:srgbClr val="20379F"/>
              </a:buClr>
              <a:buSzPts val="900"/>
              <a:buFont typeface="Source Sans Pro"/>
              <a:buChar char="●"/>
            </a:pPr>
            <a:r>
              <a:rPr lang="en" sz="900">
                <a:solidFill>
                  <a:srgbClr val="20379F"/>
                </a:solidFill>
                <a:latin typeface="Source Sans Pro"/>
                <a:ea typeface="Source Sans Pro"/>
                <a:cs typeface="Source Sans Pro"/>
                <a:sym typeface="Source Sans Pro"/>
              </a:rPr>
              <a:t>Es el lugar donde colocaremos los rangos que nos ayudarán en la formulación del KPI, permitiendo evaluar el desempeño de manera efectiva.</a:t>
            </a:r>
            <a:endParaRPr b="1" sz="1500">
              <a:solidFill>
                <a:srgbClr val="20379F"/>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5" name="Shape 155"/>
        <p:cNvGrpSpPr/>
        <p:nvPr/>
      </p:nvGrpSpPr>
      <p:grpSpPr>
        <a:xfrm>
          <a:off x="0" y="0"/>
          <a:ext cx="0" cy="0"/>
          <a:chOff x="0" y="0"/>
          <a:chExt cx="0" cy="0"/>
        </a:xfrm>
      </p:grpSpPr>
      <p:pic>
        <p:nvPicPr>
          <p:cNvPr id="156" name="Google Shape;156;p23"/>
          <p:cNvPicPr preferRelativeResize="0"/>
          <p:nvPr/>
        </p:nvPicPr>
        <p:blipFill>
          <a:blip r:embed="rId4">
            <a:alphaModFix/>
          </a:blip>
          <a:stretch>
            <a:fillRect/>
          </a:stretch>
        </p:blipFill>
        <p:spPr>
          <a:xfrm>
            <a:off x="8090225" y="4577600"/>
            <a:ext cx="736575" cy="289100"/>
          </a:xfrm>
          <a:prstGeom prst="rect">
            <a:avLst/>
          </a:prstGeom>
          <a:noFill/>
          <a:ln>
            <a:noFill/>
          </a:ln>
        </p:spPr>
      </p:pic>
      <p:sp>
        <p:nvSpPr>
          <p:cNvPr id="157" name="Google Shape;157;p23"/>
          <p:cNvSpPr txBox="1"/>
          <p:nvPr/>
        </p:nvSpPr>
        <p:spPr>
          <a:xfrm>
            <a:off x="938125" y="1005125"/>
            <a:ext cx="74133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03. </a:t>
            </a:r>
            <a:r>
              <a:rPr lang="en" sz="3800">
                <a:solidFill>
                  <a:srgbClr val="2F48A7"/>
                </a:solidFill>
                <a:latin typeface="Source Sans Pro"/>
                <a:ea typeface="Source Sans Pro"/>
                <a:cs typeface="Source Sans Pro"/>
                <a:sym typeface="Source Sans Pro"/>
              </a:rPr>
              <a:t>Maestro de Tablas y KPI</a:t>
            </a:r>
            <a:endParaRPr sz="3800">
              <a:solidFill>
                <a:srgbClr val="2F48A7"/>
              </a:solidFill>
              <a:latin typeface="Source Sans Pro"/>
              <a:ea typeface="Source Sans Pro"/>
              <a:cs typeface="Source Sans Pro"/>
              <a:sym typeface="Source Sans Pro"/>
            </a:endParaRPr>
          </a:p>
        </p:txBody>
      </p:sp>
      <p:pic>
        <p:nvPicPr>
          <p:cNvPr id="158" name="Google Shape;158;p23" title="to do list.png"/>
          <p:cNvPicPr preferRelativeResize="0"/>
          <p:nvPr/>
        </p:nvPicPr>
        <p:blipFill>
          <a:blip r:embed="rId5">
            <a:alphaModFix/>
          </a:blip>
          <a:stretch>
            <a:fillRect/>
          </a:stretch>
        </p:blipFill>
        <p:spPr>
          <a:xfrm>
            <a:off x="3200400" y="1530550"/>
            <a:ext cx="3168924" cy="35367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4"/>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nvSpPr>
        <p:spPr>
          <a:xfrm>
            <a:off x="1161250" y="2583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Maestro de KPI</a:t>
            </a:r>
            <a:endParaRPr b="1" sz="2600">
              <a:solidFill>
                <a:srgbClr val="2F48A7"/>
              </a:solidFill>
              <a:latin typeface="Source Sans Pro"/>
              <a:ea typeface="Source Sans Pro"/>
              <a:cs typeface="Source Sans Pro"/>
              <a:sym typeface="Source Sans Pro"/>
            </a:endParaRPr>
          </a:p>
        </p:txBody>
      </p:sp>
      <p:pic>
        <p:nvPicPr>
          <p:cNvPr id="165" name="Google Shape;165;p24"/>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66" name="Google Shape;166;p24"/>
          <p:cNvSpPr/>
          <p:nvPr/>
        </p:nvSpPr>
        <p:spPr>
          <a:xfrm>
            <a:off x="1161250" y="7671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txBox="1"/>
          <p:nvPr/>
        </p:nvSpPr>
        <p:spPr>
          <a:xfrm>
            <a:off x="1140200" y="982950"/>
            <a:ext cx="7448700" cy="326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a:solidFill>
                  <a:srgbClr val="FBBF3D"/>
                </a:solidFill>
                <a:latin typeface="Source Sans Pro"/>
                <a:ea typeface="Source Sans Pro"/>
                <a:cs typeface="Source Sans Pro"/>
                <a:sym typeface="Source Sans Pro"/>
              </a:rPr>
              <a:t>En Buk</a:t>
            </a:r>
            <a:endParaRPr b="1">
              <a:solidFill>
                <a:srgbClr val="FBBF3D"/>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n" sz="1200">
                <a:solidFill>
                  <a:srgbClr val="314F9D"/>
                </a:solidFill>
                <a:latin typeface="Source Sans Pro"/>
                <a:ea typeface="Source Sans Pro"/>
                <a:cs typeface="Source Sans Pro"/>
                <a:sym typeface="Source Sans Pro"/>
              </a:rPr>
              <a:t>El Maestro de KPI será el paso clave para la generación de un ejercicio como el que presentaremos, en el cual otorgamos un bono por productividad basado en un resultado.</a:t>
            </a:r>
            <a:endParaRPr>
              <a:solidFill>
                <a:srgbClr val="314F9D"/>
              </a:solidFill>
              <a:latin typeface="Source Sans Pro"/>
              <a:ea typeface="Source Sans Pro"/>
              <a:cs typeface="Source Sans Pro"/>
              <a:sym typeface="Source Sans Pro"/>
            </a:endParaRPr>
          </a:p>
          <a:p>
            <a:pPr indent="0" lvl="0" marL="0" rtl="0" algn="l">
              <a:lnSpc>
                <a:spcPct val="115000"/>
              </a:lnSpc>
              <a:spcBef>
                <a:spcPts val="1400"/>
              </a:spcBef>
              <a:spcAft>
                <a:spcPts val="0"/>
              </a:spcAft>
              <a:buNone/>
            </a:pPr>
            <a:r>
              <a:rPr b="1" lang="en">
                <a:solidFill>
                  <a:srgbClr val="FFC000"/>
                </a:solidFill>
                <a:latin typeface="Source Sans Pro"/>
                <a:ea typeface="Source Sans Pro"/>
                <a:cs typeface="Source Sans Pro"/>
                <a:sym typeface="Source Sans Pro"/>
              </a:rPr>
              <a:t>Beneficios de un KPI :</a:t>
            </a:r>
            <a:endParaRPr b="1">
              <a:solidFill>
                <a:srgbClr val="FFC000"/>
              </a:solidFill>
              <a:latin typeface="Source Sans Pro"/>
              <a:ea typeface="Source Sans Pro"/>
              <a:cs typeface="Source Sans Pro"/>
              <a:sym typeface="Source Sans Pro"/>
            </a:endParaRPr>
          </a:p>
          <a:p>
            <a:pPr indent="-311150" lvl="0" marL="457200" rtl="0" algn="just">
              <a:lnSpc>
                <a:spcPct val="115000"/>
              </a:lnSpc>
              <a:spcBef>
                <a:spcPts val="120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Registros de Resultados por Periodo (ojo no influye en OKR)</a:t>
            </a:r>
            <a:endParaRPr sz="1200">
              <a:solidFill>
                <a:srgbClr val="314F9D"/>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Reconocimiento por resultados.</a:t>
            </a:r>
            <a:endParaRPr sz="1200">
              <a:solidFill>
                <a:srgbClr val="314F9D"/>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Segmentación según nuestras necesidades.</a:t>
            </a:r>
            <a:endParaRPr sz="1300">
              <a:solidFill>
                <a:srgbClr val="314F9D"/>
              </a:solidFill>
              <a:latin typeface="Source Sans Pro"/>
              <a:ea typeface="Source Sans Pro"/>
              <a:cs typeface="Source Sans Pro"/>
              <a:sym typeface="Source Sans Pro"/>
            </a:endParaRPr>
          </a:p>
          <a:p>
            <a:pPr indent="0" lvl="0" marL="0" rtl="0" algn="l">
              <a:lnSpc>
                <a:spcPct val="115000"/>
              </a:lnSpc>
              <a:spcBef>
                <a:spcPts val="1400"/>
              </a:spcBef>
              <a:spcAft>
                <a:spcPts val="0"/>
              </a:spcAft>
              <a:buNone/>
            </a:pPr>
            <a:r>
              <a:rPr b="1" lang="en">
                <a:solidFill>
                  <a:srgbClr val="FFC000"/>
                </a:solidFill>
                <a:latin typeface="Source Sans Pro"/>
                <a:ea typeface="Source Sans Pro"/>
                <a:cs typeface="Source Sans Pro"/>
                <a:sym typeface="Source Sans Pro"/>
              </a:rPr>
              <a:t>Aspectos Relevantes</a:t>
            </a:r>
            <a:endParaRPr b="1">
              <a:solidFill>
                <a:srgbClr val="314F9D"/>
              </a:solidFill>
              <a:latin typeface="Source Sans Pro"/>
              <a:ea typeface="Source Sans Pro"/>
              <a:cs typeface="Source Sans Pro"/>
              <a:sym typeface="Source Sans Pro"/>
            </a:endParaRPr>
          </a:p>
          <a:p>
            <a:pPr indent="-304800" lvl="0" marL="457200" rtl="0" algn="l">
              <a:lnSpc>
                <a:spcPct val="115000"/>
              </a:lnSpc>
              <a:spcBef>
                <a:spcPts val="120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Independencia:</a:t>
            </a:r>
            <a:r>
              <a:rPr lang="en" sz="1200">
                <a:solidFill>
                  <a:srgbClr val="314F9D"/>
                </a:solidFill>
                <a:latin typeface="Source Sans Pro"/>
                <a:ea typeface="Source Sans Pro"/>
                <a:cs typeface="Source Sans Pro"/>
                <a:sym typeface="Source Sans Pro"/>
              </a:rPr>
              <a:t> Un KPI puede vivir incluso sin la necesidad de tener un maestro de tablas</a:t>
            </a:r>
            <a:endParaRPr sz="1200">
              <a:solidFill>
                <a:srgbClr val="314F9D"/>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Información por periodo:</a:t>
            </a:r>
            <a:r>
              <a:rPr lang="en" sz="1200">
                <a:solidFill>
                  <a:srgbClr val="314F9D"/>
                </a:solidFill>
                <a:latin typeface="Source Sans Pro"/>
                <a:ea typeface="Source Sans Pro"/>
                <a:cs typeface="Source Sans Pro"/>
                <a:sym typeface="Source Sans Pro"/>
              </a:rPr>
              <a:t> como lo mencionamos, el KPI vive en un periodo, no en un rango de fechas</a:t>
            </a:r>
            <a:endParaRPr sz="1300">
              <a:solidFill>
                <a:srgbClr val="314F9D"/>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3" name="Google Shape;173;p25"/>
          <p:cNvPicPr preferRelativeResize="0"/>
          <p:nvPr/>
        </p:nvPicPr>
        <p:blipFill>
          <a:blip r:embed="rId3">
            <a:alphaModFix/>
          </a:blip>
          <a:stretch>
            <a:fillRect/>
          </a:stretch>
        </p:blipFill>
        <p:spPr>
          <a:xfrm>
            <a:off x="8090225" y="4577609"/>
            <a:ext cx="685726" cy="289091"/>
          </a:xfrm>
          <a:prstGeom prst="rect">
            <a:avLst/>
          </a:prstGeom>
          <a:noFill/>
          <a:ln>
            <a:noFill/>
          </a:ln>
        </p:spPr>
      </p:pic>
      <p:pic>
        <p:nvPicPr>
          <p:cNvPr id="174" name="Google Shape;174;p25"/>
          <p:cNvPicPr preferRelativeResize="0"/>
          <p:nvPr/>
        </p:nvPicPr>
        <p:blipFill>
          <a:blip r:embed="rId4">
            <a:alphaModFix/>
          </a:blip>
          <a:stretch>
            <a:fillRect/>
          </a:stretch>
        </p:blipFill>
        <p:spPr>
          <a:xfrm>
            <a:off x="726025" y="609600"/>
            <a:ext cx="8265575" cy="2205603"/>
          </a:xfrm>
          <a:prstGeom prst="rect">
            <a:avLst/>
          </a:prstGeom>
          <a:noFill/>
          <a:ln>
            <a:noFill/>
          </a:ln>
        </p:spPr>
      </p:pic>
      <p:sp>
        <p:nvSpPr>
          <p:cNvPr id="175" name="Google Shape;175;p25"/>
          <p:cNvSpPr txBox="1"/>
          <p:nvPr/>
        </p:nvSpPr>
        <p:spPr>
          <a:xfrm>
            <a:off x="778575" y="2991675"/>
            <a:ext cx="8141700" cy="1234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314F9D"/>
                </a:solidFill>
                <a:latin typeface="Source Sans Pro"/>
                <a:ea typeface="Source Sans Pro"/>
                <a:cs typeface="Source Sans Pro"/>
                <a:sym typeface="Source Sans Pro"/>
              </a:rPr>
              <a:t>El registro de un KPI debe realizarse cada vez que deseemos ingresar el resultado obtenido o, en su caso, al momento de calcular el bono. Es importante recordar que este bono puede ser acumulado o correspondiente a un solo periodo.</a:t>
            </a:r>
            <a:endParaRPr b="1" sz="1800">
              <a:solidFill>
                <a:srgbClr val="314F9D"/>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6"/>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txBox="1"/>
          <p:nvPr/>
        </p:nvSpPr>
        <p:spPr>
          <a:xfrm>
            <a:off x="1183550" y="334500"/>
            <a:ext cx="7742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314F9D"/>
                </a:solidFill>
                <a:latin typeface="Source Sans Pro"/>
                <a:ea typeface="Source Sans Pro"/>
                <a:cs typeface="Source Sans Pro"/>
                <a:sym typeface="Source Sans Pro"/>
              </a:rPr>
              <a:t> </a:t>
            </a:r>
            <a:r>
              <a:rPr b="1" lang="en" sz="2200">
                <a:solidFill>
                  <a:srgbClr val="314F9D"/>
                </a:solidFill>
                <a:latin typeface="Source Sans Pro"/>
                <a:ea typeface="Source Sans Pro"/>
                <a:cs typeface="Source Sans Pro"/>
                <a:sym typeface="Source Sans Pro"/>
              </a:rPr>
              <a:t>Agregar KPI Masivamente</a:t>
            </a:r>
            <a:endParaRPr b="1" sz="3700">
              <a:solidFill>
                <a:srgbClr val="314F9D"/>
              </a:solidFill>
              <a:latin typeface="Source Sans Pro"/>
              <a:ea typeface="Source Sans Pro"/>
              <a:cs typeface="Source Sans Pro"/>
              <a:sym typeface="Source Sans Pro"/>
            </a:endParaRPr>
          </a:p>
        </p:txBody>
      </p:sp>
      <p:pic>
        <p:nvPicPr>
          <p:cNvPr id="182" name="Google Shape;182;p26"/>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83" name="Google Shape;183;p26"/>
          <p:cNvSpPr/>
          <p:nvPr/>
        </p:nvSpPr>
        <p:spPr>
          <a:xfrm>
            <a:off x="1161250" y="9195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4" name="Google Shape;184;p26"/>
          <p:cNvPicPr preferRelativeResize="0"/>
          <p:nvPr/>
        </p:nvPicPr>
        <p:blipFill>
          <a:blip r:embed="rId4">
            <a:alphaModFix/>
          </a:blip>
          <a:stretch>
            <a:fillRect/>
          </a:stretch>
        </p:blipFill>
        <p:spPr>
          <a:xfrm>
            <a:off x="4637790" y="401443"/>
            <a:ext cx="389310" cy="389315"/>
          </a:xfrm>
          <a:prstGeom prst="rect">
            <a:avLst/>
          </a:prstGeom>
          <a:noFill/>
          <a:ln>
            <a:noFill/>
          </a:ln>
        </p:spPr>
      </p:pic>
      <p:pic>
        <p:nvPicPr>
          <p:cNvPr id="185" name="Google Shape;185;p26"/>
          <p:cNvPicPr preferRelativeResize="0"/>
          <p:nvPr/>
        </p:nvPicPr>
        <p:blipFill>
          <a:blip r:embed="rId5">
            <a:alphaModFix/>
          </a:blip>
          <a:stretch>
            <a:fillRect/>
          </a:stretch>
        </p:blipFill>
        <p:spPr>
          <a:xfrm>
            <a:off x="2402425" y="1838550"/>
            <a:ext cx="4715651" cy="3076350"/>
          </a:xfrm>
          <a:prstGeom prst="rect">
            <a:avLst/>
          </a:prstGeom>
          <a:noFill/>
          <a:ln>
            <a:noFill/>
          </a:ln>
        </p:spPr>
      </p:pic>
      <p:sp>
        <p:nvSpPr>
          <p:cNvPr id="186" name="Google Shape;186;p26"/>
          <p:cNvSpPr txBox="1"/>
          <p:nvPr/>
        </p:nvSpPr>
        <p:spPr>
          <a:xfrm>
            <a:off x="1140200" y="982950"/>
            <a:ext cx="7448700" cy="1006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en" sz="1200">
                <a:solidFill>
                  <a:srgbClr val="314F9D"/>
                </a:solidFill>
                <a:latin typeface="Source Sans Pro"/>
                <a:ea typeface="Source Sans Pro"/>
                <a:cs typeface="Source Sans Pro"/>
                <a:sym typeface="Source Sans Pro"/>
              </a:rPr>
              <a:t>🛠️ Como en cualquier gestión dentro de Buk, también podemos cargar estos KPI de manera masiva, seleccionando el 📅 </a:t>
            </a:r>
            <a:r>
              <a:rPr b="1" lang="en" sz="1200">
                <a:solidFill>
                  <a:srgbClr val="314F9D"/>
                </a:solidFill>
                <a:latin typeface="Source Sans Pro"/>
                <a:ea typeface="Source Sans Pro"/>
                <a:cs typeface="Source Sans Pro"/>
                <a:sym typeface="Source Sans Pro"/>
              </a:rPr>
              <a:t>periodo</a:t>
            </a:r>
            <a:r>
              <a:rPr lang="en" sz="1200">
                <a:solidFill>
                  <a:srgbClr val="314F9D"/>
                </a:solidFill>
                <a:latin typeface="Source Sans Pro"/>
                <a:ea typeface="Source Sans Pro"/>
                <a:cs typeface="Source Sans Pro"/>
                <a:sym typeface="Source Sans Pro"/>
              </a:rPr>
              <a:t> correspondiente, ya sea para un </a:t>
            </a:r>
            <a:r>
              <a:rPr b="1" lang="en" sz="1200">
                <a:solidFill>
                  <a:srgbClr val="314F9D"/>
                </a:solidFill>
                <a:latin typeface="Source Sans Pro"/>
                <a:ea typeface="Source Sans Pro"/>
                <a:cs typeface="Source Sans Pro"/>
                <a:sym typeface="Source Sans Pro"/>
              </a:rPr>
              <a:t>colaborador</a:t>
            </a:r>
            <a:r>
              <a:rPr lang="en" sz="1200">
                <a:solidFill>
                  <a:srgbClr val="314F9D"/>
                </a:solidFill>
                <a:latin typeface="Source Sans Pro"/>
                <a:ea typeface="Source Sans Pro"/>
                <a:cs typeface="Source Sans Pro"/>
                <a:sym typeface="Source Sans Pro"/>
              </a:rPr>
              <a:t> 👤, una </a:t>
            </a:r>
            <a:r>
              <a:rPr b="1" lang="en" sz="1200">
                <a:solidFill>
                  <a:srgbClr val="314F9D"/>
                </a:solidFill>
                <a:latin typeface="Source Sans Pro"/>
                <a:ea typeface="Source Sans Pro"/>
                <a:cs typeface="Source Sans Pro"/>
                <a:sym typeface="Source Sans Pro"/>
              </a:rPr>
              <a:t>empresa</a:t>
            </a:r>
            <a:r>
              <a:rPr lang="en" sz="1200">
                <a:solidFill>
                  <a:srgbClr val="314F9D"/>
                </a:solidFill>
                <a:latin typeface="Source Sans Pro"/>
                <a:ea typeface="Source Sans Pro"/>
                <a:cs typeface="Source Sans Pro"/>
                <a:sym typeface="Source Sans Pro"/>
              </a:rPr>
              <a:t> 🏢 o una </a:t>
            </a:r>
            <a:r>
              <a:rPr b="1" lang="en" sz="1200">
                <a:solidFill>
                  <a:srgbClr val="314F9D"/>
                </a:solidFill>
                <a:latin typeface="Source Sans Pro"/>
                <a:ea typeface="Source Sans Pro"/>
                <a:cs typeface="Source Sans Pro"/>
                <a:sym typeface="Source Sans Pro"/>
              </a:rPr>
              <a:t>subárea</a:t>
            </a:r>
            <a:r>
              <a:rPr lang="en" sz="1200">
                <a:solidFill>
                  <a:srgbClr val="314F9D"/>
                </a:solidFill>
                <a:latin typeface="Source Sans Pro"/>
                <a:ea typeface="Source Sans Pro"/>
                <a:cs typeface="Source Sans Pro"/>
                <a:sym typeface="Source Sans Pro"/>
              </a:rPr>
              <a:t> 🗂️. Además, si lo necesitas, puedes </a:t>
            </a:r>
            <a:r>
              <a:rPr b="1" lang="en" sz="1200">
                <a:solidFill>
                  <a:srgbClr val="314F9D"/>
                </a:solidFill>
                <a:latin typeface="Source Sans Pro"/>
                <a:ea typeface="Source Sans Pro"/>
                <a:cs typeface="Source Sans Pro"/>
                <a:sym typeface="Source Sans Pro"/>
              </a:rPr>
              <a:t>sobrescribir</a:t>
            </a:r>
            <a:r>
              <a:rPr lang="en" sz="1200">
                <a:solidFill>
                  <a:srgbClr val="314F9D"/>
                </a:solidFill>
                <a:latin typeface="Source Sans Pro"/>
                <a:ea typeface="Source Sans Pro"/>
                <a:cs typeface="Source Sans Pro"/>
                <a:sym typeface="Source Sans Pro"/>
              </a:rPr>
              <a:t> y </a:t>
            </a:r>
            <a:r>
              <a:rPr b="1" lang="en" sz="1200">
                <a:solidFill>
                  <a:srgbClr val="314F9D"/>
                </a:solidFill>
                <a:latin typeface="Source Sans Pro"/>
                <a:ea typeface="Source Sans Pro"/>
                <a:cs typeface="Source Sans Pro"/>
                <a:sym typeface="Source Sans Pro"/>
              </a:rPr>
              <a:t>recalcular</a:t>
            </a:r>
            <a:r>
              <a:rPr lang="en" sz="1200">
                <a:solidFill>
                  <a:srgbClr val="314F9D"/>
                </a:solidFill>
                <a:latin typeface="Source Sans Pro"/>
                <a:ea typeface="Source Sans Pro"/>
                <a:cs typeface="Source Sans Pro"/>
                <a:sym typeface="Source Sans Pro"/>
              </a:rPr>
              <a:t> los recibos de nómina para aquellos </a:t>
            </a:r>
            <a:r>
              <a:rPr b="1" lang="en" sz="1200">
                <a:solidFill>
                  <a:srgbClr val="314F9D"/>
                </a:solidFill>
                <a:latin typeface="Source Sans Pro"/>
                <a:ea typeface="Source Sans Pro"/>
                <a:cs typeface="Source Sans Pro"/>
                <a:sym typeface="Source Sans Pro"/>
              </a:rPr>
              <a:t>ítems formulados</a:t>
            </a:r>
            <a:r>
              <a:rPr lang="en" sz="1200">
                <a:solidFill>
                  <a:srgbClr val="314F9D"/>
                </a:solidFill>
                <a:latin typeface="Source Sans Pro"/>
                <a:ea typeface="Source Sans Pro"/>
                <a:cs typeface="Source Sans Pro"/>
                <a:sym typeface="Source Sans Pro"/>
              </a:rPr>
              <a:t> 💡.</a:t>
            </a:r>
            <a:endParaRPr b="1">
              <a:solidFill>
                <a:srgbClr val="FFC000"/>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pic>
        <p:nvPicPr>
          <p:cNvPr id="191" name="Google Shape;191;p27"/>
          <p:cNvPicPr preferRelativeResize="0"/>
          <p:nvPr/>
        </p:nvPicPr>
        <p:blipFill>
          <a:blip r:embed="rId4">
            <a:alphaModFix/>
          </a:blip>
          <a:stretch>
            <a:fillRect/>
          </a:stretch>
        </p:blipFill>
        <p:spPr>
          <a:xfrm>
            <a:off x="8090225" y="4577600"/>
            <a:ext cx="736575" cy="289100"/>
          </a:xfrm>
          <a:prstGeom prst="rect">
            <a:avLst/>
          </a:prstGeom>
          <a:noFill/>
          <a:ln>
            <a:noFill/>
          </a:ln>
        </p:spPr>
      </p:pic>
      <p:sp>
        <p:nvSpPr>
          <p:cNvPr id="192" name="Google Shape;192;p27"/>
          <p:cNvSpPr txBox="1"/>
          <p:nvPr/>
        </p:nvSpPr>
        <p:spPr>
          <a:xfrm>
            <a:off x="938125" y="1005125"/>
            <a:ext cx="7413300" cy="1120500"/>
          </a:xfrm>
          <a:prstGeom prst="rect">
            <a:avLst/>
          </a:prstGeom>
          <a:noFill/>
          <a:ln>
            <a:noFill/>
          </a:ln>
        </p:spPr>
        <p:txBody>
          <a:bodyPr anchorCtr="0" anchor="t" bIns="91425" lIns="91425" spcFirstLastPara="1" rIns="91425" wrap="square" tIns="91425">
            <a:spAutoFit/>
          </a:bodyPr>
          <a:lstStyle/>
          <a:p>
            <a:pPr indent="0" lvl="0" marL="0" rtl="0" algn="ctr">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04. </a:t>
            </a:r>
            <a:r>
              <a:rPr lang="en" sz="3800">
                <a:solidFill>
                  <a:srgbClr val="2F48A7"/>
                </a:solidFill>
                <a:latin typeface="Source Sans Pro"/>
                <a:ea typeface="Source Sans Pro"/>
                <a:cs typeface="Source Sans Pro"/>
                <a:sym typeface="Source Sans Pro"/>
              </a:rPr>
              <a:t>Formulación de Ítems a base de KPI</a:t>
            </a:r>
            <a:endParaRPr sz="3800">
              <a:solidFill>
                <a:srgbClr val="2F48A7"/>
              </a:solidFill>
              <a:latin typeface="Source Sans Pro"/>
              <a:ea typeface="Source Sans Pro"/>
              <a:cs typeface="Source Sans Pro"/>
              <a:sym typeface="Source Sans Pro"/>
            </a:endParaRPr>
          </a:p>
        </p:txBody>
      </p:sp>
      <p:pic>
        <p:nvPicPr>
          <p:cNvPr id="193" name="Google Shape;193;p27" title="escritorio.png"/>
          <p:cNvPicPr preferRelativeResize="0"/>
          <p:nvPr/>
        </p:nvPicPr>
        <p:blipFill>
          <a:blip r:embed="rId5">
            <a:alphaModFix/>
          </a:blip>
          <a:stretch>
            <a:fillRect/>
          </a:stretch>
        </p:blipFill>
        <p:spPr>
          <a:xfrm>
            <a:off x="3048000" y="258300"/>
            <a:ext cx="3247151" cy="4871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2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nvSpPr>
        <p:spPr>
          <a:xfrm>
            <a:off x="1161250" y="2583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Ítem Formulado a base de KPI</a:t>
            </a:r>
            <a:endParaRPr b="1" sz="2600">
              <a:solidFill>
                <a:srgbClr val="2F48A7"/>
              </a:solidFill>
              <a:latin typeface="Source Sans Pro"/>
              <a:ea typeface="Source Sans Pro"/>
              <a:cs typeface="Source Sans Pro"/>
              <a:sym typeface="Source Sans Pro"/>
            </a:endParaRPr>
          </a:p>
        </p:txBody>
      </p:sp>
      <p:pic>
        <p:nvPicPr>
          <p:cNvPr id="200" name="Google Shape;200;p2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01" name="Google Shape;201;p28"/>
          <p:cNvSpPr/>
          <p:nvPr/>
        </p:nvSpPr>
        <p:spPr>
          <a:xfrm>
            <a:off x="1161250" y="7671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8"/>
          <p:cNvSpPr txBox="1"/>
          <p:nvPr/>
        </p:nvSpPr>
        <p:spPr>
          <a:xfrm>
            <a:off x="1140200" y="982950"/>
            <a:ext cx="7448700" cy="3845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400"/>
              </a:spcBef>
              <a:spcAft>
                <a:spcPts val="0"/>
              </a:spcAft>
              <a:buNone/>
            </a:pPr>
            <a:r>
              <a:rPr b="1" lang="en">
                <a:solidFill>
                  <a:srgbClr val="FBBF3D"/>
                </a:solidFill>
                <a:latin typeface="Source Sans Pro"/>
                <a:ea typeface="Source Sans Pro"/>
                <a:cs typeface="Source Sans Pro"/>
                <a:sym typeface="Source Sans Pro"/>
              </a:rPr>
              <a:t>Ítems Formulados</a:t>
            </a:r>
            <a:endParaRPr b="1">
              <a:solidFill>
                <a:srgbClr val="FBBF3D"/>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lang="en" sz="1100">
                <a:solidFill>
                  <a:srgbClr val="314F9D"/>
                </a:solidFill>
                <a:latin typeface="Source Sans Pro"/>
                <a:ea typeface="Source Sans Pro"/>
                <a:cs typeface="Source Sans Pro"/>
                <a:sym typeface="Source Sans Pro"/>
              </a:rPr>
              <a:t>En </a:t>
            </a:r>
            <a:r>
              <a:rPr b="1" lang="en" sz="1100">
                <a:solidFill>
                  <a:srgbClr val="314F9D"/>
                </a:solidFill>
                <a:latin typeface="Source Sans Pro"/>
                <a:ea typeface="Source Sans Pro"/>
                <a:cs typeface="Source Sans Pro"/>
                <a:sym typeface="Source Sans Pro"/>
              </a:rPr>
              <a:t>Buk</a:t>
            </a:r>
            <a:r>
              <a:rPr lang="en" sz="1100">
                <a:solidFill>
                  <a:srgbClr val="314F9D"/>
                </a:solidFill>
                <a:latin typeface="Source Sans Pro"/>
                <a:ea typeface="Source Sans Pro"/>
                <a:cs typeface="Source Sans Pro"/>
                <a:sym typeface="Source Sans Pro"/>
              </a:rPr>
              <a:t>, un </a:t>
            </a:r>
            <a:r>
              <a:rPr b="1" lang="en" sz="1100">
                <a:solidFill>
                  <a:srgbClr val="314F9D"/>
                </a:solidFill>
                <a:latin typeface="Source Sans Pro"/>
                <a:ea typeface="Source Sans Pro"/>
                <a:cs typeface="Source Sans Pro"/>
                <a:sym typeface="Source Sans Pro"/>
              </a:rPr>
              <a:t>ítem formulado</a:t>
            </a:r>
            <a:r>
              <a:rPr lang="en" sz="1100">
                <a:solidFill>
                  <a:srgbClr val="314F9D"/>
                </a:solidFill>
                <a:latin typeface="Source Sans Pro"/>
                <a:ea typeface="Source Sans Pro"/>
                <a:cs typeface="Source Sans Pro"/>
                <a:sym typeface="Source Sans Pro"/>
              </a:rPr>
              <a:t> es un concepto de nómina cuyo valor se calcula automáticamente a partir de una </a:t>
            </a:r>
            <a:r>
              <a:rPr b="1" lang="en" sz="1100">
                <a:solidFill>
                  <a:srgbClr val="314F9D"/>
                </a:solidFill>
                <a:latin typeface="Source Sans Pro"/>
                <a:ea typeface="Source Sans Pro"/>
                <a:cs typeface="Source Sans Pro"/>
                <a:sym typeface="Source Sans Pro"/>
              </a:rPr>
              <a:t>fórmula</a:t>
            </a:r>
            <a:r>
              <a:rPr lang="en" sz="1100">
                <a:solidFill>
                  <a:srgbClr val="314F9D"/>
                </a:solidFill>
                <a:latin typeface="Source Sans Pro"/>
                <a:ea typeface="Source Sans Pro"/>
                <a:cs typeface="Source Sans Pro"/>
                <a:sym typeface="Source Sans Pro"/>
              </a:rPr>
              <a:t> basada en diferentes variables, como sueldos, bonos, deducciones u otros indicadores. Esto permite personalizar y automatizar los cálculos en los recibos de pago. 😊</a:t>
            </a:r>
            <a:endParaRPr>
              <a:solidFill>
                <a:srgbClr val="314F9D"/>
              </a:solidFill>
              <a:latin typeface="Source Sans Pro"/>
              <a:ea typeface="Source Sans Pro"/>
              <a:cs typeface="Source Sans Pro"/>
              <a:sym typeface="Source Sans Pro"/>
            </a:endParaRPr>
          </a:p>
          <a:p>
            <a:pPr indent="0" lvl="0" marL="0" rtl="0" algn="l">
              <a:lnSpc>
                <a:spcPct val="115000"/>
              </a:lnSpc>
              <a:spcBef>
                <a:spcPts val="1400"/>
              </a:spcBef>
              <a:spcAft>
                <a:spcPts val="0"/>
              </a:spcAft>
              <a:buNone/>
            </a:pPr>
            <a:r>
              <a:rPr b="1" lang="en">
                <a:solidFill>
                  <a:srgbClr val="FFC000"/>
                </a:solidFill>
                <a:latin typeface="Source Sans Pro"/>
                <a:ea typeface="Source Sans Pro"/>
                <a:cs typeface="Source Sans Pro"/>
                <a:sym typeface="Source Sans Pro"/>
              </a:rPr>
              <a:t>Tipos de Formulación</a:t>
            </a:r>
            <a:endParaRPr b="1">
              <a:solidFill>
                <a:srgbClr val="FFC000"/>
              </a:solidFill>
              <a:latin typeface="Source Sans Pro"/>
              <a:ea typeface="Source Sans Pro"/>
              <a:cs typeface="Source Sans Pro"/>
              <a:sym typeface="Source Sans Pro"/>
            </a:endParaRPr>
          </a:p>
          <a:p>
            <a:pPr indent="-311150" lvl="0" marL="457200" rtl="0" algn="just">
              <a:lnSpc>
                <a:spcPct val="115000"/>
              </a:lnSpc>
              <a:spcBef>
                <a:spcPts val="120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Con base en la Asistencia del colaborador</a:t>
            </a:r>
            <a:endParaRPr sz="1200">
              <a:solidFill>
                <a:srgbClr val="314F9D"/>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Con base a los periodos de pago</a:t>
            </a:r>
            <a:endParaRPr sz="1200">
              <a:solidFill>
                <a:srgbClr val="314F9D"/>
              </a:solidFill>
              <a:latin typeface="Source Sans Pro"/>
              <a:ea typeface="Source Sans Pro"/>
              <a:cs typeface="Source Sans Pro"/>
              <a:sym typeface="Source Sans Pro"/>
            </a:endParaRPr>
          </a:p>
          <a:p>
            <a:pPr indent="-311150" lvl="0" marL="457200" rtl="0" algn="just">
              <a:lnSpc>
                <a:spcPct val="115000"/>
              </a:lnSpc>
              <a:spcBef>
                <a:spcPts val="0"/>
              </a:spcBef>
              <a:spcAft>
                <a:spcPts val="0"/>
              </a:spcAft>
              <a:buClr>
                <a:srgbClr val="FFC000"/>
              </a:buClr>
              <a:buSzPts val="1300"/>
              <a:buFont typeface="Source Sans Pro"/>
              <a:buChar char="●"/>
            </a:pPr>
            <a:r>
              <a:rPr b="1" lang="en" sz="1200">
                <a:solidFill>
                  <a:srgbClr val="314F9D"/>
                </a:solidFill>
                <a:latin typeface="Source Sans Pro"/>
                <a:ea typeface="Source Sans Pro"/>
                <a:cs typeface="Source Sans Pro"/>
                <a:sym typeface="Source Sans Pro"/>
              </a:rPr>
              <a:t>Eligiendo KPI que funcionaran como variables</a:t>
            </a:r>
            <a:endParaRPr sz="1300">
              <a:solidFill>
                <a:srgbClr val="314F9D"/>
              </a:solidFill>
              <a:latin typeface="Source Sans Pro"/>
              <a:ea typeface="Source Sans Pro"/>
              <a:cs typeface="Source Sans Pro"/>
              <a:sym typeface="Source Sans Pro"/>
            </a:endParaRPr>
          </a:p>
          <a:p>
            <a:pPr indent="0" lvl="0" marL="0" rtl="0" algn="l">
              <a:lnSpc>
                <a:spcPct val="115000"/>
              </a:lnSpc>
              <a:spcBef>
                <a:spcPts val="1400"/>
              </a:spcBef>
              <a:spcAft>
                <a:spcPts val="0"/>
              </a:spcAft>
              <a:buNone/>
            </a:pPr>
            <a:r>
              <a:rPr b="1" lang="en">
                <a:solidFill>
                  <a:srgbClr val="FFC000"/>
                </a:solidFill>
                <a:latin typeface="Source Sans Pro"/>
                <a:ea typeface="Source Sans Pro"/>
                <a:cs typeface="Source Sans Pro"/>
                <a:sym typeface="Source Sans Pro"/>
              </a:rPr>
              <a:t>Aspectos a tener en cuenta</a:t>
            </a:r>
            <a:endParaRPr b="1">
              <a:solidFill>
                <a:srgbClr val="314F9D"/>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lang="en" sz="1200">
                <a:solidFill>
                  <a:srgbClr val="314F9D"/>
                </a:solidFill>
                <a:latin typeface="Source Sans Pro"/>
                <a:ea typeface="Source Sans Pro"/>
                <a:cs typeface="Source Sans Pro"/>
                <a:sym typeface="Source Sans Pro"/>
              </a:rPr>
              <a:t>La formulación de estos ítems depende de varios factores. Por ejemplo, una formulación basada en asistencia requerirá un correcto registro y aprobación de ausencias. En el caso de los periodos, es fundamental tener claridad sobre el momento en que se desea pagar el bono. Finalmente, agregar un ítem formulado mediante un KPI implica llevar un registro adecuado y decidir cuándo y cómo se llevará a cabo este proceso</a:t>
            </a:r>
            <a:endParaRPr sz="1300">
              <a:solidFill>
                <a:srgbClr val="314F9D"/>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9"/>
          <p:cNvSpPr txBox="1"/>
          <p:nvPr/>
        </p:nvSpPr>
        <p:spPr>
          <a:xfrm>
            <a:off x="1161250" y="2583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Maestro de tablas</a:t>
            </a:r>
            <a:endParaRPr b="1" sz="2600">
              <a:solidFill>
                <a:srgbClr val="2F48A7"/>
              </a:solidFill>
              <a:latin typeface="Source Sans Pro"/>
              <a:ea typeface="Source Sans Pro"/>
              <a:cs typeface="Source Sans Pro"/>
              <a:sym typeface="Source Sans Pro"/>
            </a:endParaRPr>
          </a:p>
        </p:txBody>
      </p:sp>
      <p:pic>
        <p:nvPicPr>
          <p:cNvPr id="209" name="Google Shape;209;p29"/>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10" name="Google Shape;210;p29"/>
          <p:cNvSpPr/>
          <p:nvPr/>
        </p:nvSpPr>
        <p:spPr>
          <a:xfrm>
            <a:off x="1161250" y="7671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29"/>
          <p:cNvPicPr preferRelativeResize="0"/>
          <p:nvPr/>
        </p:nvPicPr>
        <p:blipFill>
          <a:blip r:embed="rId4">
            <a:alphaModFix/>
          </a:blip>
          <a:stretch>
            <a:fillRect/>
          </a:stretch>
        </p:blipFill>
        <p:spPr>
          <a:xfrm>
            <a:off x="726025" y="996900"/>
            <a:ext cx="8265575" cy="1858471"/>
          </a:xfrm>
          <a:prstGeom prst="rect">
            <a:avLst/>
          </a:prstGeom>
          <a:noFill/>
          <a:ln>
            <a:noFill/>
          </a:ln>
        </p:spPr>
      </p:pic>
      <p:sp>
        <p:nvSpPr>
          <p:cNvPr id="212" name="Google Shape;212;p29"/>
          <p:cNvSpPr txBox="1"/>
          <p:nvPr/>
        </p:nvSpPr>
        <p:spPr>
          <a:xfrm>
            <a:off x="1101575" y="3056275"/>
            <a:ext cx="6891300" cy="175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sz="1200">
                <a:solidFill>
                  <a:srgbClr val="314F9D"/>
                </a:solidFill>
                <a:latin typeface="Source Sans Pro"/>
                <a:ea typeface="Source Sans Pro"/>
                <a:cs typeface="Source Sans Pro"/>
                <a:sym typeface="Source Sans Pro"/>
              </a:rPr>
              <a:t>El Maestro de Tablas consta de tres apartados principales:</a:t>
            </a:r>
            <a:endParaRPr b="1" sz="1200">
              <a:solidFill>
                <a:srgbClr val="314F9D"/>
              </a:solidFill>
              <a:latin typeface="Source Sans Pro"/>
              <a:ea typeface="Source Sans Pro"/>
              <a:cs typeface="Source Sans Pro"/>
              <a:sym typeface="Source Sans Pro"/>
            </a:endParaRPr>
          </a:p>
          <a:p>
            <a:pPr indent="-304800" lvl="0" marL="457200" rtl="0" algn="l">
              <a:lnSpc>
                <a:spcPct val="115000"/>
              </a:lnSpc>
              <a:spcBef>
                <a:spcPts val="120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Código</a:t>
            </a:r>
            <a:r>
              <a:rPr lang="en" sz="1200">
                <a:solidFill>
                  <a:srgbClr val="314F9D"/>
                </a:solidFill>
                <a:latin typeface="Source Sans Pro"/>
                <a:ea typeface="Source Sans Pro"/>
                <a:cs typeface="Source Sans Pro"/>
                <a:sym typeface="Source Sans Pro"/>
              </a:rPr>
              <a:t> 🧑‍💻: Identifica la tabla en el sistema, permitiendo su uso y gestión.</a:t>
            </a:r>
            <a:br>
              <a:rPr lang="en" sz="1200">
                <a:solidFill>
                  <a:srgbClr val="314F9D"/>
                </a:solidFill>
                <a:latin typeface="Source Sans Pro"/>
                <a:ea typeface="Source Sans Pro"/>
                <a:cs typeface="Source Sans Pro"/>
                <a:sym typeface="Source Sans Pro"/>
              </a:rPr>
            </a:br>
            <a:endParaRPr sz="1200">
              <a:solidFill>
                <a:srgbClr val="314F9D"/>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Columnas</a:t>
            </a:r>
            <a:r>
              <a:rPr lang="en" sz="1200">
                <a:solidFill>
                  <a:srgbClr val="314F9D"/>
                </a:solidFill>
                <a:latin typeface="Source Sans Pro"/>
                <a:ea typeface="Source Sans Pro"/>
                <a:cs typeface="Source Sans Pro"/>
                <a:sym typeface="Source Sans Pro"/>
              </a:rPr>
              <a:t> 📊: Indican dónde se encuentra la información que el sistema debe buscar, similar a una función </a:t>
            </a:r>
            <a:r>
              <a:rPr b="1" lang="en" sz="1200">
                <a:solidFill>
                  <a:srgbClr val="314F9D"/>
                </a:solidFill>
                <a:latin typeface="Source Sans Pro"/>
                <a:ea typeface="Source Sans Pro"/>
                <a:cs typeface="Source Sans Pro"/>
                <a:sym typeface="Source Sans Pro"/>
              </a:rPr>
              <a:t>BUSCARV</a:t>
            </a:r>
            <a:r>
              <a:rPr lang="en" sz="1200">
                <a:solidFill>
                  <a:srgbClr val="314F9D"/>
                </a:solidFill>
                <a:latin typeface="Source Sans Pro"/>
                <a:ea typeface="Source Sans Pro"/>
                <a:cs typeface="Source Sans Pro"/>
                <a:sym typeface="Source Sans Pro"/>
              </a:rPr>
              <a:t>.</a:t>
            </a:r>
            <a:br>
              <a:rPr lang="en" sz="1200">
                <a:solidFill>
                  <a:srgbClr val="314F9D"/>
                </a:solidFill>
                <a:latin typeface="Source Sans Pro"/>
                <a:ea typeface="Source Sans Pro"/>
                <a:cs typeface="Source Sans Pro"/>
                <a:sym typeface="Source Sans Pro"/>
              </a:rPr>
            </a:br>
            <a:endParaRPr sz="1200">
              <a:solidFill>
                <a:srgbClr val="314F9D"/>
              </a:solidFill>
              <a:latin typeface="Source Sans Pro"/>
              <a:ea typeface="Source Sans Pro"/>
              <a:cs typeface="Source Sans Pro"/>
              <a:sym typeface="Source Sans Pro"/>
            </a:endParaRPr>
          </a:p>
          <a:p>
            <a:pPr indent="-304800" lvl="0" marL="457200" rtl="0" algn="l">
              <a:lnSpc>
                <a:spcPct val="115000"/>
              </a:lnSpc>
              <a:spcBef>
                <a:spcPts val="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Rangos</a:t>
            </a:r>
            <a:r>
              <a:rPr lang="en" sz="1200">
                <a:solidFill>
                  <a:srgbClr val="314F9D"/>
                </a:solidFill>
                <a:latin typeface="Source Sans Pro"/>
                <a:ea typeface="Source Sans Pro"/>
                <a:cs typeface="Source Sans Pro"/>
                <a:sym typeface="Source Sans Pro"/>
              </a:rPr>
              <a:t> 📈: Definen los valores de referencia para calcular el bono correspondiente en un ítem formulado</a:t>
            </a:r>
            <a:endParaRPr sz="1900">
              <a:solidFill>
                <a:srgbClr val="314F9D"/>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0"/>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0"/>
          <p:cNvSpPr txBox="1"/>
          <p:nvPr/>
        </p:nvSpPr>
        <p:spPr>
          <a:xfrm>
            <a:off x="1161250" y="2583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Formulación</a:t>
            </a:r>
            <a:endParaRPr b="1" sz="2600">
              <a:solidFill>
                <a:srgbClr val="2F48A7"/>
              </a:solidFill>
              <a:latin typeface="Source Sans Pro"/>
              <a:ea typeface="Source Sans Pro"/>
              <a:cs typeface="Source Sans Pro"/>
              <a:sym typeface="Source Sans Pro"/>
            </a:endParaRPr>
          </a:p>
        </p:txBody>
      </p:sp>
      <p:pic>
        <p:nvPicPr>
          <p:cNvPr id="219" name="Google Shape;219;p30"/>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20" name="Google Shape;220;p30"/>
          <p:cNvSpPr/>
          <p:nvPr/>
        </p:nvSpPr>
        <p:spPr>
          <a:xfrm>
            <a:off x="1161250" y="7671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0"/>
          <p:cNvPicPr preferRelativeResize="0"/>
          <p:nvPr/>
        </p:nvPicPr>
        <p:blipFill>
          <a:blip r:embed="rId4">
            <a:alphaModFix/>
          </a:blip>
          <a:stretch>
            <a:fillRect/>
          </a:stretch>
        </p:blipFill>
        <p:spPr>
          <a:xfrm>
            <a:off x="878425" y="920700"/>
            <a:ext cx="7933420" cy="3428308"/>
          </a:xfrm>
          <a:prstGeom prst="rect">
            <a:avLst/>
          </a:prstGeom>
          <a:noFill/>
          <a:ln>
            <a:noFill/>
          </a:ln>
        </p:spPr>
      </p:pic>
      <p:sp>
        <p:nvSpPr>
          <p:cNvPr id="222" name="Google Shape;222;p30"/>
          <p:cNvSpPr/>
          <p:nvPr/>
        </p:nvSpPr>
        <p:spPr>
          <a:xfrm>
            <a:off x="4298675" y="3486975"/>
            <a:ext cx="4530600" cy="94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1"/>
          <p:cNvSpPr txBox="1"/>
          <p:nvPr/>
        </p:nvSpPr>
        <p:spPr>
          <a:xfrm>
            <a:off x="1161250" y="2583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Formulación</a:t>
            </a:r>
            <a:endParaRPr b="1" sz="2600">
              <a:solidFill>
                <a:srgbClr val="2F48A7"/>
              </a:solidFill>
              <a:latin typeface="Source Sans Pro"/>
              <a:ea typeface="Source Sans Pro"/>
              <a:cs typeface="Source Sans Pro"/>
              <a:sym typeface="Source Sans Pro"/>
            </a:endParaRPr>
          </a:p>
        </p:txBody>
      </p:sp>
      <p:pic>
        <p:nvPicPr>
          <p:cNvPr id="229" name="Google Shape;229;p31"/>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230" name="Google Shape;230;p31"/>
          <p:cNvSpPr/>
          <p:nvPr/>
        </p:nvSpPr>
        <p:spPr>
          <a:xfrm>
            <a:off x="1161250" y="7671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1" name="Google Shape;231;p31"/>
          <p:cNvPicPr preferRelativeResize="0"/>
          <p:nvPr/>
        </p:nvPicPr>
        <p:blipFill>
          <a:blip r:embed="rId4">
            <a:alphaModFix/>
          </a:blip>
          <a:stretch>
            <a:fillRect/>
          </a:stretch>
        </p:blipFill>
        <p:spPr>
          <a:xfrm>
            <a:off x="5117950" y="955825"/>
            <a:ext cx="3849874" cy="3501875"/>
          </a:xfrm>
          <a:prstGeom prst="rect">
            <a:avLst/>
          </a:prstGeom>
          <a:noFill/>
          <a:ln>
            <a:noFill/>
          </a:ln>
        </p:spPr>
      </p:pic>
      <p:pic>
        <p:nvPicPr>
          <p:cNvPr id="232" name="Google Shape;232;p31"/>
          <p:cNvPicPr preferRelativeResize="0"/>
          <p:nvPr/>
        </p:nvPicPr>
        <p:blipFill>
          <a:blip r:embed="rId5">
            <a:alphaModFix/>
          </a:blip>
          <a:stretch>
            <a:fillRect/>
          </a:stretch>
        </p:blipFill>
        <p:spPr>
          <a:xfrm>
            <a:off x="800100" y="1571850"/>
            <a:ext cx="4055174" cy="885600"/>
          </a:xfrm>
          <a:prstGeom prst="rect">
            <a:avLst/>
          </a:prstGeom>
          <a:noFill/>
          <a:ln>
            <a:noFill/>
          </a:ln>
        </p:spPr>
      </p:pic>
      <p:sp>
        <p:nvSpPr>
          <p:cNvPr id="233" name="Google Shape;233;p31"/>
          <p:cNvSpPr txBox="1"/>
          <p:nvPr/>
        </p:nvSpPr>
        <p:spPr>
          <a:xfrm>
            <a:off x="1027050" y="2592450"/>
            <a:ext cx="3628500" cy="1865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1700">
                <a:solidFill>
                  <a:srgbClr val="314F9D"/>
                </a:solidFill>
                <a:latin typeface="Source Sans Pro"/>
                <a:ea typeface="Source Sans Pro"/>
                <a:cs typeface="Source Sans Pro"/>
                <a:sym typeface="Source Sans Pro"/>
              </a:rPr>
              <a:t>En este caso, la fórmula indica dónde se buscará la información y, según el KPI asociado al colaborador, se asignará un bono, el cual también fue configurado en el 'Maestro de Tablas'.</a:t>
            </a:r>
            <a:endParaRPr sz="1700">
              <a:solidFill>
                <a:srgbClr val="314F9D"/>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1" name="Shape 61"/>
        <p:cNvGrpSpPr/>
        <p:nvPr/>
      </p:nvGrpSpPr>
      <p:grpSpPr>
        <a:xfrm>
          <a:off x="0" y="0"/>
          <a:ext cx="0" cy="0"/>
          <a:chOff x="0" y="0"/>
          <a:chExt cx="0" cy="0"/>
        </a:xfrm>
      </p:grpSpPr>
      <p:sp>
        <p:nvSpPr>
          <p:cNvPr id="62" name="Google Shape;62;p14"/>
          <p:cNvSpPr txBox="1"/>
          <p:nvPr/>
        </p:nvSpPr>
        <p:spPr>
          <a:xfrm>
            <a:off x="633325" y="1179300"/>
            <a:ext cx="4472100" cy="7758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4800">
                <a:solidFill>
                  <a:srgbClr val="2F48A7"/>
                </a:solidFill>
                <a:latin typeface="Source Sans Pro"/>
                <a:ea typeface="Source Sans Pro"/>
                <a:cs typeface="Source Sans Pro"/>
                <a:sym typeface="Source Sans Pro"/>
              </a:rPr>
              <a:t>Bienvenidos</a:t>
            </a:r>
            <a:endParaRPr sz="4800">
              <a:solidFill>
                <a:srgbClr val="2F48A7"/>
              </a:solidFill>
              <a:latin typeface="Source Sans Pro"/>
              <a:ea typeface="Source Sans Pro"/>
              <a:cs typeface="Source Sans Pro"/>
              <a:sym typeface="Source Sans Pro"/>
            </a:endParaRPr>
          </a:p>
        </p:txBody>
      </p:sp>
      <p:pic>
        <p:nvPicPr>
          <p:cNvPr id="63" name="Google Shape;63;p14"/>
          <p:cNvPicPr preferRelativeResize="0"/>
          <p:nvPr/>
        </p:nvPicPr>
        <p:blipFill>
          <a:blip r:embed="rId4">
            <a:alphaModFix/>
          </a:blip>
          <a:stretch>
            <a:fillRect/>
          </a:stretch>
        </p:blipFill>
        <p:spPr>
          <a:xfrm>
            <a:off x="8090225" y="4577609"/>
            <a:ext cx="685726" cy="289091"/>
          </a:xfrm>
          <a:prstGeom prst="rect">
            <a:avLst/>
          </a:prstGeom>
          <a:noFill/>
          <a:ln>
            <a:noFill/>
          </a:ln>
        </p:spPr>
      </p:pic>
      <p:pic>
        <p:nvPicPr>
          <p:cNvPr id="64" name="Google Shape;64;p14" title="celebrar.png"/>
          <p:cNvPicPr preferRelativeResize="0"/>
          <p:nvPr/>
        </p:nvPicPr>
        <p:blipFill>
          <a:blip r:embed="rId5">
            <a:alphaModFix/>
          </a:blip>
          <a:stretch>
            <a:fillRect/>
          </a:stretch>
        </p:blipFill>
        <p:spPr>
          <a:xfrm>
            <a:off x="6064625" y="1495525"/>
            <a:ext cx="2791005" cy="1955099"/>
          </a:xfrm>
          <a:prstGeom prst="rect">
            <a:avLst/>
          </a:prstGeom>
          <a:noFill/>
          <a:ln>
            <a:noFill/>
          </a:ln>
        </p:spPr>
      </p:pic>
      <p:sp>
        <p:nvSpPr>
          <p:cNvPr id="65" name="Google Shape;65;p14"/>
          <p:cNvSpPr txBox="1"/>
          <p:nvPr/>
        </p:nvSpPr>
        <p:spPr>
          <a:xfrm>
            <a:off x="661475" y="1955100"/>
            <a:ext cx="5453100" cy="2154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600">
                <a:solidFill>
                  <a:srgbClr val="2F48A7"/>
                </a:solidFill>
                <a:latin typeface="Source Sans Pro"/>
                <a:ea typeface="Source Sans Pro"/>
                <a:cs typeface="Source Sans Pro"/>
                <a:sym typeface="Source Sans Pro"/>
              </a:rPr>
              <a:t>Hoy exploraremos cómo llevar la gestión de nómina al siguiente nivel utilizando KPIs para medir y pagar incentivos de manera eficiente.</a:t>
            </a:r>
            <a:endParaRPr sz="1600">
              <a:solidFill>
                <a:srgbClr val="2F48A7"/>
              </a:solidFill>
              <a:latin typeface="Source Sans Pro"/>
              <a:ea typeface="Source Sans Pro"/>
              <a:cs typeface="Source Sans Pro"/>
              <a:sym typeface="Source Sans Pro"/>
            </a:endParaRPr>
          </a:p>
          <a:p>
            <a:pPr indent="0" lvl="0" marL="0" rtl="0" algn="just">
              <a:spcBef>
                <a:spcPts val="0"/>
              </a:spcBef>
              <a:spcAft>
                <a:spcPts val="0"/>
              </a:spcAft>
              <a:buNone/>
            </a:pPr>
            <a:r>
              <a:t/>
            </a:r>
            <a:endParaRPr sz="1600">
              <a:solidFill>
                <a:srgbClr val="2F48A7"/>
              </a:solidFill>
              <a:latin typeface="Source Sans Pro"/>
              <a:ea typeface="Source Sans Pro"/>
              <a:cs typeface="Source Sans Pro"/>
              <a:sym typeface="Source Sans Pro"/>
            </a:endParaRPr>
          </a:p>
          <a:p>
            <a:pPr indent="0" lvl="0" marL="0" rtl="0" algn="just">
              <a:spcBef>
                <a:spcPts val="0"/>
              </a:spcBef>
              <a:spcAft>
                <a:spcPts val="0"/>
              </a:spcAft>
              <a:buNone/>
            </a:pPr>
            <a:r>
              <a:rPr lang="en" sz="1600">
                <a:solidFill>
                  <a:srgbClr val="2F48A7"/>
                </a:solidFill>
                <a:latin typeface="Source Sans Pro"/>
                <a:ea typeface="Source Sans Pro"/>
                <a:cs typeface="Source Sans Pro"/>
                <a:sym typeface="Source Sans Pro"/>
              </a:rPr>
              <a:t>En esta sesión, aprenderás a crear indicadores clave de desempeño (KPIs) que te permitirán evaluar el cumplimiento de objetivos, tomar decisiones basadas en datos y gestionar los pagos de incentivos de forma precisa y transparente.</a:t>
            </a:r>
            <a:endParaRPr sz="1600">
              <a:solidFill>
                <a:srgbClr val="2F48A7"/>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7" name="Shape 237"/>
        <p:cNvGrpSpPr/>
        <p:nvPr/>
      </p:nvGrpSpPr>
      <p:grpSpPr>
        <a:xfrm>
          <a:off x="0" y="0"/>
          <a:ext cx="0" cy="0"/>
          <a:chOff x="0" y="0"/>
          <a:chExt cx="0" cy="0"/>
        </a:xfrm>
      </p:grpSpPr>
      <p:pic>
        <p:nvPicPr>
          <p:cNvPr id="238" name="Google Shape;238;p32"/>
          <p:cNvPicPr preferRelativeResize="0"/>
          <p:nvPr/>
        </p:nvPicPr>
        <p:blipFill>
          <a:blip r:embed="rId4">
            <a:alphaModFix/>
          </a:blip>
          <a:stretch>
            <a:fillRect/>
          </a:stretch>
        </p:blipFill>
        <p:spPr>
          <a:xfrm>
            <a:off x="8090225" y="4577600"/>
            <a:ext cx="736575" cy="289100"/>
          </a:xfrm>
          <a:prstGeom prst="rect">
            <a:avLst/>
          </a:prstGeom>
          <a:noFill/>
          <a:ln>
            <a:noFill/>
          </a:ln>
        </p:spPr>
      </p:pic>
      <p:sp>
        <p:nvSpPr>
          <p:cNvPr id="239" name="Google Shape;239;p32"/>
          <p:cNvSpPr/>
          <p:nvPr/>
        </p:nvSpPr>
        <p:spPr>
          <a:xfrm>
            <a:off x="979625" y="1135725"/>
            <a:ext cx="3181200" cy="3181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0" name="Google Shape;240;p32"/>
          <p:cNvPicPr preferRelativeResize="0"/>
          <p:nvPr/>
        </p:nvPicPr>
        <p:blipFill>
          <a:blip r:embed="rId5">
            <a:alphaModFix/>
          </a:blip>
          <a:stretch>
            <a:fillRect/>
          </a:stretch>
        </p:blipFill>
        <p:spPr>
          <a:xfrm>
            <a:off x="900463" y="0"/>
            <a:ext cx="3339525" cy="4221824"/>
          </a:xfrm>
          <a:prstGeom prst="rect">
            <a:avLst/>
          </a:prstGeom>
          <a:noFill/>
          <a:ln>
            <a:noFill/>
          </a:ln>
        </p:spPr>
      </p:pic>
      <p:sp>
        <p:nvSpPr>
          <p:cNvPr id="241" name="Google Shape;241;p32"/>
          <p:cNvSpPr txBox="1"/>
          <p:nvPr/>
        </p:nvSpPr>
        <p:spPr>
          <a:xfrm>
            <a:off x="5700725" y="204000"/>
            <a:ext cx="3151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F48A7"/>
                </a:solidFill>
                <a:latin typeface="Source Sans Pro"/>
                <a:ea typeface="Source Sans Pro"/>
                <a:cs typeface="Source Sans Pro"/>
                <a:sym typeface="Source Sans Pro"/>
              </a:rPr>
              <a:t>Presentación del módulo: </a:t>
            </a:r>
            <a:r>
              <a:rPr lang="en" sz="900">
                <a:solidFill>
                  <a:srgbClr val="2F48A7"/>
                </a:solidFill>
                <a:latin typeface="Source Sans Pro"/>
                <a:ea typeface="Source Sans Pro"/>
                <a:cs typeface="Source Sans Pro"/>
                <a:sym typeface="Source Sans Pro"/>
              </a:rPr>
              <a:t>Nómina</a:t>
            </a:r>
            <a:endParaRPr>
              <a:solidFill>
                <a:srgbClr val="2F48A7"/>
              </a:solidFill>
              <a:latin typeface="Source Sans Pro"/>
              <a:ea typeface="Source Sans Pro"/>
              <a:cs typeface="Source Sans Pro"/>
              <a:sym typeface="Source Sans Pro"/>
            </a:endParaRPr>
          </a:p>
        </p:txBody>
      </p:sp>
      <p:sp>
        <p:nvSpPr>
          <p:cNvPr id="242" name="Google Shape;242;p32"/>
          <p:cNvSpPr txBox="1"/>
          <p:nvPr/>
        </p:nvSpPr>
        <p:spPr>
          <a:xfrm>
            <a:off x="4569000" y="1710375"/>
            <a:ext cx="3845400" cy="24012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000">
                <a:solidFill>
                  <a:srgbClr val="2F48A7"/>
                </a:solidFill>
                <a:latin typeface="Source Sans Pro"/>
                <a:ea typeface="Source Sans Pro"/>
                <a:cs typeface="Source Sans Pro"/>
                <a:sym typeface="Source Sans Pro"/>
              </a:rPr>
              <a:t>“Una nómina bien gestionada impulsa tanto el bienestar de los colaboradores como el éxito de la empresa.”</a:t>
            </a:r>
            <a:endParaRPr sz="3000">
              <a:solidFill>
                <a:srgbClr val="2F48A7"/>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pic>
        <p:nvPicPr>
          <p:cNvPr id="247" name="Google Shape;247;p33"/>
          <p:cNvPicPr preferRelativeResize="0"/>
          <p:nvPr/>
        </p:nvPicPr>
        <p:blipFill>
          <a:blip r:embed="rId4">
            <a:alphaModFix/>
          </a:blip>
          <a:stretch>
            <a:fillRect/>
          </a:stretch>
        </p:blipFill>
        <p:spPr>
          <a:xfrm>
            <a:off x="3877706" y="4346750"/>
            <a:ext cx="1663489" cy="461700"/>
          </a:xfrm>
          <a:prstGeom prst="rect">
            <a:avLst/>
          </a:prstGeom>
          <a:noFill/>
          <a:ln>
            <a:noFill/>
          </a:ln>
        </p:spPr>
      </p:pic>
      <p:pic>
        <p:nvPicPr>
          <p:cNvPr id="248" name="Google Shape;248;p33"/>
          <p:cNvPicPr preferRelativeResize="0"/>
          <p:nvPr/>
        </p:nvPicPr>
        <p:blipFill>
          <a:blip r:embed="rId5">
            <a:alphaModFix/>
          </a:blip>
          <a:stretch>
            <a:fillRect/>
          </a:stretch>
        </p:blipFill>
        <p:spPr>
          <a:xfrm>
            <a:off x="2073663" y="1953287"/>
            <a:ext cx="4996675" cy="819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1052575" y="716700"/>
            <a:ext cx="19998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Contenido</a:t>
            </a:r>
            <a:endParaRPr b="1" sz="2600">
              <a:solidFill>
                <a:srgbClr val="2F48A7"/>
              </a:solidFill>
              <a:latin typeface="Source Sans Pro"/>
              <a:ea typeface="Source Sans Pro"/>
              <a:cs typeface="Source Sans Pro"/>
              <a:sym typeface="Source Sans Pro"/>
            </a:endParaRPr>
          </a:p>
        </p:txBody>
      </p:sp>
      <p:pic>
        <p:nvPicPr>
          <p:cNvPr id="71" name="Google Shape;71;p15"/>
          <p:cNvPicPr preferRelativeResize="0"/>
          <p:nvPr/>
        </p:nvPicPr>
        <p:blipFill>
          <a:blip r:embed="rId3">
            <a:alphaModFix/>
          </a:blip>
          <a:stretch>
            <a:fillRect/>
          </a:stretch>
        </p:blipFill>
        <p:spPr>
          <a:xfrm>
            <a:off x="8090225" y="4577600"/>
            <a:ext cx="736575" cy="289100"/>
          </a:xfrm>
          <a:prstGeom prst="rect">
            <a:avLst/>
          </a:prstGeom>
          <a:noFill/>
          <a:ln>
            <a:noFill/>
          </a:ln>
        </p:spPr>
      </p:pic>
      <p:sp>
        <p:nvSpPr>
          <p:cNvPr id="72" name="Google Shape;72;p15"/>
          <p:cNvSpPr/>
          <p:nvPr/>
        </p:nvSpPr>
        <p:spPr>
          <a:xfrm>
            <a:off x="1161250" y="12243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nvSpPr>
        <p:spPr>
          <a:xfrm>
            <a:off x="5624525" y="280200"/>
            <a:ext cx="3151200" cy="323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900">
                <a:solidFill>
                  <a:srgbClr val="2F48A7"/>
                </a:solidFill>
                <a:latin typeface="Source Sans Pro"/>
                <a:ea typeface="Source Sans Pro"/>
                <a:cs typeface="Source Sans Pro"/>
                <a:sym typeface="Source Sans Pro"/>
              </a:rPr>
              <a:t>Presentación del módulo: </a:t>
            </a:r>
            <a:r>
              <a:rPr lang="en" sz="900">
                <a:solidFill>
                  <a:srgbClr val="2F48A7"/>
                </a:solidFill>
                <a:latin typeface="Source Sans Pro"/>
                <a:ea typeface="Source Sans Pro"/>
                <a:cs typeface="Source Sans Pro"/>
                <a:sym typeface="Source Sans Pro"/>
              </a:rPr>
              <a:t>Nómina</a:t>
            </a:r>
            <a:endParaRPr>
              <a:solidFill>
                <a:srgbClr val="2F48A7"/>
              </a:solidFill>
              <a:latin typeface="Source Sans Pro"/>
              <a:ea typeface="Source Sans Pro"/>
              <a:cs typeface="Source Sans Pro"/>
              <a:sym typeface="Source Sans Pro"/>
            </a:endParaRPr>
          </a:p>
        </p:txBody>
      </p:sp>
      <p:sp>
        <p:nvSpPr>
          <p:cNvPr id="75" name="Google Shape;75;p15"/>
          <p:cNvSpPr txBox="1"/>
          <p:nvPr/>
        </p:nvSpPr>
        <p:spPr>
          <a:xfrm>
            <a:off x="1135831" y="2044575"/>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01.</a:t>
            </a:r>
            <a:endParaRPr b="1">
              <a:solidFill>
                <a:srgbClr val="FBBF3D"/>
              </a:solidFill>
              <a:latin typeface="Source Sans Pro"/>
              <a:ea typeface="Source Sans Pro"/>
              <a:cs typeface="Source Sans Pro"/>
              <a:sym typeface="Source Sans Pro"/>
            </a:endParaRPr>
          </a:p>
        </p:txBody>
      </p:sp>
      <p:sp>
        <p:nvSpPr>
          <p:cNvPr id="76" name="Google Shape;76;p15"/>
          <p:cNvSpPr txBox="1"/>
          <p:nvPr/>
        </p:nvSpPr>
        <p:spPr>
          <a:xfrm>
            <a:off x="1696425" y="2044575"/>
            <a:ext cx="59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F48A7"/>
                </a:solidFill>
                <a:latin typeface="Source Sans Pro"/>
                <a:ea typeface="Source Sans Pro"/>
                <a:cs typeface="Source Sans Pro"/>
                <a:sym typeface="Source Sans Pro"/>
              </a:rPr>
              <a:t>¿Qué Diferencia hay entre un KPI y un Objetivo en Buk?</a:t>
            </a:r>
            <a:endParaRPr>
              <a:solidFill>
                <a:srgbClr val="2F48A7"/>
              </a:solidFill>
              <a:latin typeface="Source Sans Pro"/>
              <a:ea typeface="Source Sans Pro"/>
              <a:cs typeface="Source Sans Pro"/>
              <a:sym typeface="Source Sans Pro"/>
            </a:endParaRPr>
          </a:p>
        </p:txBody>
      </p:sp>
      <p:sp>
        <p:nvSpPr>
          <p:cNvPr id="77" name="Google Shape;77;p15"/>
          <p:cNvSpPr txBox="1"/>
          <p:nvPr/>
        </p:nvSpPr>
        <p:spPr>
          <a:xfrm>
            <a:off x="1135831" y="2508548"/>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02.</a:t>
            </a:r>
            <a:endParaRPr b="1">
              <a:solidFill>
                <a:srgbClr val="FBBF3D"/>
              </a:solidFill>
              <a:latin typeface="Source Sans Pro"/>
              <a:ea typeface="Source Sans Pro"/>
              <a:cs typeface="Source Sans Pro"/>
              <a:sym typeface="Source Sans Pro"/>
            </a:endParaRPr>
          </a:p>
        </p:txBody>
      </p:sp>
      <p:sp>
        <p:nvSpPr>
          <p:cNvPr id="78" name="Google Shape;78;p15"/>
          <p:cNvSpPr txBox="1"/>
          <p:nvPr/>
        </p:nvSpPr>
        <p:spPr>
          <a:xfrm>
            <a:off x="1696425" y="2508550"/>
            <a:ext cx="55641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a:solidFill>
                  <a:srgbClr val="2F48A7"/>
                </a:solidFill>
                <a:latin typeface="Source Sans Pro"/>
                <a:ea typeface="Source Sans Pro"/>
                <a:cs typeface="Source Sans Pro"/>
                <a:sym typeface="Source Sans Pro"/>
              </a:rPr>
              <a:t>Porque utilizar KPI como referencia para bonos.</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sp>
        <p:nvSpPr>
          <p:cNvPr id="79" name="Google Shape;79;p15"/>
          <p:cNvSpPr txBox="1"/>
          <p:nvPr/>
        </p:nvSpPr>
        <p:spPr>
          <a:xfrm>
            <a:off x="1135831" y="2972523"/>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03.</a:t>
            </a:r>
            <a:endParaRPr b="1">
              <a:solidFill>
                <a:srgbClr val="FBBF3D"/>
              </a:solidFill>
              <a:latin typeface="Source Sans Pro"/>
              <a:ea typeface="Source Sans Pro"/>
              <a:cs typeface="Source Sans Pro"/>
              <a:sym typeface="Source Sans Pro"/>
            </a:endParaRPr>
          </a:p>
        </p:txBody>
      </p:sp>
      <p:sp>
        <p:nvSpPr>
          <p:cNvPr id="80" name="Google Shape;80;p15"/>
          <p:cNvSpPr txBox="1"/>
          <p:nvPr/>
        </p:nvSpPr>
        <p:spPr>
          <a:xfrm>
            <a:off x="1696425" y="2972525"/>
            <a:ext cx="5787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rgbClr val="000000"/>
              </a:buClr>
              <a:buSzPts val="1100"/>
              <a:buFont typeface="Arial"/>
              <a:buNone/>
            </a:pPr>
            <a:r>
              <a:rPr lang="en">
                <a:solidFill>
                  <a:srgbClr val="2F48A7"/>
                </a:solidFill>
                <a:latin typeface="Source Sans Pro"/>
                <a:ea typeface="Source Sans Pro"/>
                <a:cs typeface="Source Sans Pro"/>
                <a:sym typeface="Source Sans Pro"/>
              </a:rPr>
              <a:t>Maestro de Tablas y Maestro de KPI</a:t>
            </a:r>
            <a:endParaRPr>
              <a:solidFill>
                <a:srgbClr val="2F48A7"/>
              </a:solidFill>
              <a:latin typeface="Source Sans Pro"/>
              <a:ea typeface="Source Sans Pro"/>
              <a:cs typeface="Source Sans Pro"/>
              <a:sym typeface="Source Sans Pro"/>
            </a:endParaRPr>
          </a:p>
          <a:p>
            <a:pPr indent="0" lvl="0" marL="0" rtl="0" algn="l">
              <a:spcBef>
                <a:spcPts val="0"/>
              </a:spcBef>
              <a:spcAft>
                <a:spcPts val="0"/>
              </a:spcAft>
              <a:buNone/>
            </a:pPr>
            <a:r>
              <a:t/>
            </a:r>
            <a:endParaRPr>
              <a:solidFill>
                <a:srgbClr val="2F48A7"/>
              </a:solidFill>
              <a:latin typeface="Source Sans Pro"/>
              <a:ea typeface="Source Sans Pro"/>
              <a:cs typeface="Source Sans Pro"/>
              <a:sym typeface="Source Sans Pro"/>
            </a:endParaRPr>
          </a:p>
        </p:txBody>
      </p:sp>
      <p:pic>
        <p:nvPicPr>
          <p:cNvPr id="81" name="Google Shape;81;p15"/>
          <p:cNvPicPr preferRelativeResize="0"/>
          <p:nvPr/>
        </p:nvPicPr>
        <p:blipFill rotWithShape="1">
          <a:blip r:embed="rId4">
            <a:alphaModFix/>
          </a:blip>
          <a:srcRect b="0" l="0" r="0" t="0"/>
          <a:stretch/>
        </p:blipFill>
        <p:spPr>
          <a:xfrm rot="-5400000">
            <a:off x="6774275" y="1951448"/>
            <a:ext cx="2068450" cy="1516300"/>
          </a:xfrm>
          <a:prstGeom prst="rect">
            <a:avLst/>
          </a:prstGeom>
          <a:noFill/>
          <a:ln>
            <a:noFill/>
          </a:ln>
        </p:spPr>
      </p:pic>
      <p:sp>
        <p:nvSpPr>
          <p:cNvPr id="82" name="Google Shape;82;p15"/>
          <p:cNvSpPr txBox="1"/>
          <p:nvPr/>
        </p:nvSpPr>
        <p:spPr>
          <a:xfrm>
            <a:off x="1135831" y="3372723"/>
            <a:ext cx="454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rgbClr val="FBBF3D"/>
                </a:solidFill>
                <a:latin typeface="Source Sans Pro"/>
                <a:ea typeface="Source Sans Pro"/>
                <a:cs typeface="Source Sans Pro"/>
                <a:sym typeface="Source Sans Pro"/>
              </a:rPr>
              <a:t>04.</a:t>
            </a:r>
            <a:endParaRPr b="1">
              <a:solidFill>
                <a:srgbClr val="FBBF3D"/>
              </a:solidFill>
              <a:latin typeface="Source Sans Pro"/>
              <a:ea typeface="Source Sans Pro"/>
              <a:cs typeface="Source Sans Pro"/>
              <a:sym typeface="Source Sans Pro"/>
            </a:endParaRPr>
          </a:p>
        </p:txBody>
      </p:sp>
      <p:sp>
        <p:nvSpPr>
          <p:cNvPr id="83" name="Google Shape;83;p15"/>
          <p:cNvSpPr txBox="1"/>
          <p:nvPr/>
        </p:nvSpPr>
        <p:spPr>
          <a:xfrm>
            <a:off x="1696425" y="3366800"/>
            <a:ext cx="5923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2F48A7"/>
                </a:solidFill>
                <a:latin typeface="Source Sans Pro"/>
                <a:ea typeface="Source Sans Pro"/>
                <a:cs typeface="Source Sans Pro"/>
                <a:sym typeface="Source Sans Pro"/>
              </a:rPr>
              <a:t>Formulación de Ítems.</a:t>
            </a:r>
            <a:endParaRPr>
              <a:solidFill>
                <a:srgbClr val="2F48A7"/>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6"/>
          <p:cNvSpPr txBox="1"/>
          <p:nvPr/>
        </p:nvSpPr>
        <p:spPr>
          <a:xfrm>
            <a:off x="1090525" y="1309925"/>
            <a:ext cx="7413300" cy="6894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4100">
                <a:solidFill>
                  <a:schemeClr val="lt1"/>
                </a:solidFill>
                <a:latin typeface="Source Sans Pro"/>
                <a:ea typeface="Source Sans Pro"/>
                <a:cs typeface="Source Sans Pro"/>
                <a:sym typeface="Source Sans Pro"/>
              </a:rPr>
              <a:t>01</a:t>
            </a:r>
            <a:r>
              <a:rPr lang="en" sz="4100">
                <a:solidFill>
                  <a:schemeClr val="lt1"/>
                </a:solidFill>
                <a:latin typeface="Source Sans Pro"/>
                <a:ea typeface="Source Sans Pro"/>
                <a:cs typeface="Source Sans Pro"/>
                <a:sym typeface="Source Sans Pro"/>
              </a:rPr>
              <a:t>. </a:t>
            </a:r>
            <a:r>
              <a:rPr lang="en" sz="4100">
                <a:solidFill>
                  <a:srgbClr val="2F48A7"/>
                </a:solidFill>
                <a:latin typeface="Source Sans Pro"/>
                <a:ea typeface="Source Sans Pro"/>
                <a:cs typeface="Source Sans Pro"/>
                <a:sym typeface="Source Sans Pro"/>
              </a:rPr>
              <a:t>Objetivos o KPI</a:t>
            </a:r>
            <a:endParaRPr sz="4100">
              <a:solidFill>
                <a:srgbClr val="2F48A7"/>
              </a:solidFill>
              <a:latin typeface="Source Sans Pro"/>
              <a:ea typeface="Source Sans Pro"/>
              <a:cs typeface="Source Sans Pro"/>
              <a:sym typeface="Source Sans Pro"/>
            </a:endParaRPr>
          </a:p>
        </p:txBody>
      </p:sp>
      <p:pic>
        <p:nvPicPr>
          <p:cNvPr id="89" name="Google Shape;89;p16"/>
          <p:cNvPicPr preferRelativeResize="0"/>
          <p:nvPr/>
        </p:nvPicPr>
        <p:blipFill>
          <a:blip r:embed="rId4">
            <a:alphaModFix/>
          </a:blip>
          <a:stretch>
            <a:fillRect/>
          </a:stretch>
        </p:blipFill>
        <p:spPr>
          <a:xfrm>
            <a:off x="8090225" y="4577600"/>
            <a:ext cx="736575" cy="289100"/>
          </a:xfrm>
          <a:prstGeom prst="rect">
            <a:avLst/>
          </a:prstGeom>
          <a:noFill/>
          <a:ln>
            <a:noFill/>
          </a:ln>
        </p:spPr>
      </p:pic>
      <p:pic>
        <p:nvPicPr>
          <p:cNvPr id="90" name="Google Shape;90;p16" title="escritorio.png"/>
          <p:cNvPicPr preferRelativeResize="0"/>
          <p:nvPr/>
        </p:nvPicPr>
        <p:blipFill>
          <a:blip r:embed="rId5">
            <a:alphaModFix/>
          </a:blip>
          <a:stretch>
            <a:fillRect/>
          </a:stretch>
        </p:blipFill>
        <p:spPr>
          <a:xfrm>
            <a:off x="3391326" y="726000"/>
            <a:ext cx="2741125" cy="411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7"/>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txBox="1"/>
          <p:nvPr/>
        </p:nvSpPr>
        <p:spPr>
          <a:xfrm>
            <a:off x="1085050" y="3345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OKR o KPI</a:t>
            </a:r>
            <a:endParaRPr b="1" sz="2600">
              <a:solidFill>
                <a:srgbClr val="2F48A7"/>
              </a:solidFill>
              <a:latin typeface="Source Sans Pro"/>
              <a:ea typeface="Source Sans Pro"/>
              <a:cs typeface="Source Sans Pro"/>
              <a:sym typeface="Source Sans Pro"/>
            </a:endParaRPr>
          </a:p>
        </p:txBody>
      </p:sp>
      <p:pic>
        <p:nvPicPr>
          <p:cNvPr id="97" name="Google Shape;97;p17"/>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98" name="Google Shape;98;p17"/>
          <p:cNvSpPr/>
          <p:nvPr/>
        </p:nvSpPr>
        <p:spPr>
          <a:xfrm>
            <a:off x="1085050" y="8433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txBox="1"/>
          <p:nvPr/>
        </p:nvSpPr>
        <p:spPr>
          <a:xfrm>
            <a:off x="1008850" y="974350"/>
            <a:ext cx="7448700" cy="3663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rgbClr val="000000"/>
              </a:buClr>
              <a:buSzPts val="1100"/>
              <a:buFont typeface="Arial"/>
              <a:buNone/>
            </a:pPr>
            <a:r>
              <a:rPr lang="en" sz="1200">
                <a:solidFill>
                  <a:srgbClr val="314F9D"/>
                </a:solidFill>
                <a:latin typeface="Source Sans Pro"/>
                <a:ea typeface="Source Sans Pro"/>
                <a:cs typeface="Source Sans Pro"/>
                <a:sym typeface="Source Sans Pro"/>
              </a:rPr>
              <a:t>En </a:t>
            </a:r>
            <a:r>
              <a:rPr b="1" lang="en" sz="1200">
                <a:solidFill>
                  <a:srgbClr val="314F9D"/>
                </a:solidFill>
                <a:latin typeface="Source Sans Pro"/>
                <a:ea typeface="Source Sans Pro"/>
                <a:cs typeface="Source Sans Pro"/>
                <a:sym typeface="Source Sans Pro"/>
              </a:rPr>
              <a:t>Buk</a:t>
            </a:r>
            <a:r>
              <a:rPr lang="en" sz="1200">
                <a:solidFill>
                  <a:srgbClr val="314F9D"/>
                </a:solidFill>
                <a:latin typeface="Source Sans Pro"/>
                <a:ea typeface="Source Sans Pro"/>
                <a:cs typeface="Source Sans Pro"/>
                <a:sym typeface="Source Sans Pro"/>
              </a:rPr>
              <a:t> contamos con apartados tanto para </a:t>
            </a:r>
            <a:r>
              <a:rPr b="1" lang="en" sz="1200">
                <a:solidFill>
                  <a:srgbClr val="314F9D"/>
                </a:solidFill>
                <a:latin typeface="Source Sans Pro"/>
                <a:ea typeface="Source Sans Pro"/>
                <a:cs typeface="Source Sans Pro"/>
                <a:sym typeface="Source Sans Pro"/>
              </a:rPr>
              <a:t>KPIs</a:t>
            </a:r>
            <a:r>
              <a:rPr lang="en" sz="1200">
                <a:solidFill>
                  <a:srgbClr val="314F9D"/>
                </a:solidFill>
                <a:latin typeface="Source Sans Pro"/>
                <a:ea typeface="Source Sans Pro"/>
                <a:cs typeface="Source Sans Pro"/>
                <a:sym typeface="Source Sans Pro"/>
              </a:rPr>
              <a:t> como para </a:t>
            </a:r>
            <a:r>
              <a:rPr b="1" lang="en" sz="1200">
                <a:solidFill>
                  <a:srgbClr val="314F9D"/>
                </a:solidFill>
                <a:latin typeface="Source Sans Pro"/>
                <a:ea typeface="Source Sans Pro"/>
                <a:cs typeface="Source Sans Pro"/>
                <a:sym typeface="Source Sans Pro"/>
              </a:rPr>
              <a:t>OKRs</a:t>
            </a:r>
            <a:r>
              <a:rPr lang="en" sz="1200">
                <a:solidFill>
                  <a:srgbClr val="314F9D"/>
                </a:solidFill>
                <a:latin typeface="Source Sans Pro"/>
                <a:ea typeface="Source Sans Pro"/>
                <a:cs typeface="Source Sans Pro"/>
                <a:sym typeface="Source Sans Pro"/>
              </a:rPr>
              <a:t>. Aunque pueden complementarse, es importante no confundirlos, ya que cada uno tiene una función específica. En esta presentación, te explicaremos en detalle sus diferencias y cómo utilizarlos de manera efectiva.</a:t>
            </a:r>
            <a:endParaRPr sz="1500">
              <a:solidFill>
                <a:srgbClr val="314F9D"/>
              </a:solidFill>
              <a:highlight>
                <a:schemeClr val="lt1"/>
              </a:highlight>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b="1" lang="en" sz="1200">
                <a:solidFill>
                  <a:srgbClr val="FFC000"/>
                </a:solidFill>
                <a:latin typeface="Source Sans Pro"/>
                <a:ea typeface="Source Sans Pro"/>
                <a:cs typeface="Source Sans Pro"/>
                <a:sym typeface="Source Sans Pro"/>
              </a:rPr>
              <a:t>OKR (Objectives and Key Results)</a:t>
            </a:r>
            <a:r>
              <a:rPr lang="en" sz="1200">
                <a:solidFill>
                  <a:srgbClr val="FFC000"/>
                </a:solidFill>
                <a:latin typeface="Source Sans Pro"/>
                <a:ea typeface="Source Sans Pro"/>
                <a:cs typeface="Source Sans Pro"/>
                <a:sym typeface="Source Sans Pro"/>
              </a:rPr>
              <a:t>:</a:t>
            </a:r>
            <a:endParaRPr sz="1200">
              <a:solidFill>
                <a:srgbClr val="FFC000"/>
              </a:solidFill>
              <a:latin typeface="Source Sans Pro"/>
              <a:ea typeface="Source Sans Pro"/>
              <a:cs typeface="Source Sans Pro"/>
              <a:sym typeface="Source Sans Pro"/>
            </a:endParaRPr>
          </a:p>
          <a:p>
            <a:pPr indent="-304800" lvl="0" marL="457200" rtl="0" algn="just">
              <a:lnSpc>
                <a:spcPct val="115000"/>
              </a:lnSpc>
              <a:spcBef>
                <a:spcPts val="120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Propósito:</a:t>
            </a:r>
            <a:r>
              <a:rPr lang="en" sz="1200">
                <a:solidFill>
                  <a:srgbClr val="314F9D"/>
                </a:solidFill>
                <a:latin typeface="Source Sans Pro"/>
                <a:ea typeface="Source Sans Pro"/>
                <a:cs typeface="Source Sans Pro"/>
                <a:sym typeface="Source Sans Pro"/>
              </a:rPr>
              <a:t> Establecer objetivos ambiciosos y medibles para impulsar el crecimiento o la mejora en un área específica.</a:t>
            </a:r>
            <a:br>
              <a:rPr lang="en" sz="1200">
                <a:solidFill>
                  <a:srgbClr val="314F9D"/>
                </a:solidFill>
                <a:latin typeface="Source Sans Pro"/>
                <a:ea typeface="Source Sans Pro"/>
                <a:cs typeface="Source Sans Pro"/>
                <a:sym typeface="Source Sans Pro"/>
              </a:rPr>
            </a:br>
            <a:endParaRPr sz="1200">
              <a:solidFill>
                <a:srgbClr val="314F9D"/>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Estructura:</a:t>
            </a:r>
            <a:r>
              <a:rPr lang="en" sz="1200">
                <a:solidFill>
                  <a:srgbClr val="314F9D"/>
                </a:solidFill>
                <a:latin typeface="Source Sans Pro"/>
                <a:ea typeface="Source Sans Pro"/>
                <a:cs typeface="Source Sans Pro"/>
                <a:sym typeface="Source Sans Pro"/>
              </a:rPr>
              <a:t> Consiste en un </a:t>
            </a:r>
            <a:r>
              <a:rPr b="1" lang="en" sz="1200">
                <a:solidFill>
                  <a:srgbClr val="314F9D"/>
                </a:solidFill>
                <a:latin typeface="Source Sans Pro"/>
                <a:ea typeface="Source Sans Pro"/>
                <a:cs typeface="Source Sans Pro"/>
                <a:sym typeface="Source Sans Pro"/>
              </a:rPr>
              <a:t>objetivo</a:t>
            </a:r>
            <a:r>
              <a:rPr lang="en" sz="1200">
                <a:solidFill>
                  <a:srgbClr val="314F9D"/>
                </a:solidFill>
                <a:latin typeface="Source Sans Pro"/>
                <a:ea typeface="Source Sans Pro"/>
                <a:cs typeface="Source Sans Pro"/>
                <a:sym typeface="Source Sans Pro"/>
              </a:rPr>
              <a:t> cualitativo (lo que deseas lograr) y </a:t>
            </a:r>
            <a:r>
              <a:rPr b="1" lang="en" sz="1200">
                <a:solidFill>
                  <a:srgbClr val="314F9D"/>
                </a:solidFill>
                <a:latin typeface="Source Sans Pro"/>
                <a:ea typeface="Source Sans Pro"/>
                <a:cs typeface="Source Sans Pro"/>
                <a:sym typeface="Source Sans Pro"/>
              </a:rPr>
              <a:t>resultados clave</a:t>
            </a:r>
            <a:r>
              <a:rPr lang="en" sz="1200">
                <a:solidFill>
                  <a:srgbClr val="314F9D"/>
                </a:solidFill>
                <a:latin typeface="Source Sans Pro"/>
                <a:ea typeface="Source Sans Pro"/>
                <a:cs typeface="Source Sans Pro"/>
                <a:sym typeface="Source Sans Pro"/>
              </a:rPr>
              <a:t> cuantificables (cómo sabrás si lo lograste).</a:t>
            </a:r>
            <a:endParaRPr b="1">
              <a:solidFill>
                <a:srgbClr val="314F9D"/>
              </a:solidFill>
              <a:latin typeface="Source Sans Pro"/>
              <a:ea typeface="Source Sans Pro"/>
              <a:cs typeface="Source Sans Pro"/>
              <a:sym typeface="Source Sans Pro"/>
            </a:endParaRPr>
          </a:p>
          <a:p>
            <a:pPr indent="0" lvl="0" marL="0" rtl="0" algn="just">
              <a:lnSpc>
                <a:spcPct val="115000"/>
              </a:lnSpc>
              <a:spcBef>
                <a:spcPts val="1200"/>
              </a:spcBef>
              <a:spcAft>
                <a:spcPts val="0"/>
              </a:spcAft>
              <a:buNone/>
            </a:pPr>
            <a:r>
              <a:rPr b="1" lang="en" sz="1200">
                <a:solidFill>
                  <a:srgbClr val="FFC000"/>
                </a:solidFill>
                <a:latin typeface="Source Sans Pro"/>
                <a:ea typeface="Source Sans Pro"/>
                <a:cs typeface="Source Sans Pro"/>
                <a:sym typeface="Source Sans Pro"/>
              </a:rPr>
              <a:t>KPI (Key Performance Indicator)</a:t>
            </a:r>
            <a:r>
              <a:rPr lang="en" sz="1200">
                <a:solidFill>
                  <a:srgbClr val="FFC000"/>
                </a:solidFill>
                <a:latin typeface="Source Sans Pro"/>
                <a:ea typeface="Source Sans Pro"/>
                <a:cs typeface="Source Sans Pro"/>
                <a:sym typeface="Source Sans Pro"/>
              </a:rPr>
              <a:t>:</a:t>
            </a:r>
            <a:endParaRPr sz="1200">
              <a:solidFill>
                <a:srgbClr val="FFC000"/>
              </a:solidFill>
              <a:latin typeface="Source Sans Pro"/>
              <a:ea typeface="Source Sans Pro"/>
              <a:cs typeface="Source Sans Pro"/>
              <a:sym typeface="Source Sans Pro"/>
            </a:endParaRPr>
          </a:p>
          <a:p>
            <a:pPr indent="-304800" lvl="0" marL="457200" rtl="0" algn="just">
              <a:lnSpc>
                <a:spcPct val="115000"/>
              </a:lnSpc>
              <a:spcBef>
                <a:spcPts val="120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Propósito:</a:t>
            </a:r>
            <a:r>
              <a:rPr lang="en" sz="1200">
                <a:solidFill>
                  <a:srgbClr val="314F9D"/>
                </a:solidFill>
                <a:latin typeface="Source Sans Pro"/>
                <a:ea typeface="Source Sans Pro"/>
                <a:cs typeface="Source Sans Pro"/>
                <a:sym typeface="Source Sans Pro"/>
              </a:rPr>
              <a:t> Medir el rendimiento continuo de un proceso o actividad clave para evaluar su éxito o detectar áreas de mejora.</a:t>
            </a:r>
            <a:br>
              <a:rPr lang="en" sz="1200">
                <a:solidFill>
                  <a:srgbClr val="314F9D"/>
                </a:solidFill>
                <a:latin typeface="Source Sans Pro"/>
                <a:ea typeface="Source Sans Pro"/>
                <a:cs typeface="Source Sans Pro"/>
                <a:sym typeface="Source Sans Pro"/>
              </a:rPr>
            </a:br>
            <a:endParaRPr sz="1200">
              <a:solidFill>
                <a:srgbClr val="314F9D"/>
              </a:solidFill>
              <a:latin typeface="Source Sans Pro"/>
              <a:ea typeface="Source Sans Pro"/>
              <a:cs typeface="Source Sans Pro"/>
              <a:sym typeface="Source Sans Pro"/>
            </a:endParaRPr>
          </a:p>
          <a:p>
            <a:pPr indent="-304800" lvl="0" marL="457200" rtl="0" algn="just">
              <a:lnSpc>
                <a:spcPct val="115000"/>
              </a:lnSpc>
              <a:spcBef>
                <a:spcPts val="0"/>
              </a:spcBef>
              <a:spcAft>
                <a:spcPts val="0"/>
              </a:spcAft>
              <a:buClr>
                <a:srgbClr val="FFC000"/>
              </a:buClr>
              <a:buSzPts val="1200"/>
              <a:buChar char="●"/>
            </a:pPr>
            <a:r>
              <a:rPr b="1" lang="en" sz="1200">
                <a:solidFill>
                  <a:srgbClr val="314F9D"/>
                </a:solidFill>
                <a:latin typeface="Source Sans Pro"/>
                <a:ea typeface="Source Sans Pro"/>
                <a:cs typeface="Source Sans Pro"/>
                <a:sym typeface="Source Sans Pro"/>
              </a:rPr>
              <a:t>Estructura:</a:t>
            </a:r>
            <a:r>
              <a:rPr lang="en" sz="1200">
                <a:solidFill>
                  <a:srgbClr val="314F9D"/>
                </a:solidFill>
                <a:latin typeface="Source Sans Pro"/>
                <a:ea typeface="Source Sans Pro"/>
                <a:cs typeface="Source Sans Pro"/>
                <a:sym typeface="Source Sans Pro"/>
              </a:rPr>
              <a:t> Es una métrica específica y cuantificable que monitorea el progreso.</a:t>
            </a:r>
            <a:endParaRPr b="1">
              <a:solidFill>
                <a:srgbClr val="314F9D"/>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txBox="1"/>
          <p:nvPr/>
        </p:nvSpPr>
        <p:spPr>
          <a:xfrm>
            <a:off x="1161250" y="182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Diferencias</a:t>
            </a:r>
            <a:endParaRPr b="1" sz="2600">
              <a:solidFill>
                <a:srgbClr val="2F48A7"/>
              </a:solidFill>
              <a:latin typeface="Source Sans Pro"/>
              <a:ea typeface="Source Sans Pro"/>
              <a:cs typeface="Source Sans Pro"/>
              <a:sym typeface="Source Sans Pro"/>
            </a:endParaRPr>
          </a:p>
        </p:txBody>
      </p:sp>
      <p:pic>
        <p:nvPicPr>
          <p:cNvPr id="106" name="Google Shape;106;p18"/>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07" name="Google Shape;107;p18"/>
          <p:cNvSpPr/>
          <p:nvPr/>
        </p:nvSpPr>
        <p:spPr>
          <a:xfrm>
            <a:off x="1161250" y="690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8" name="Google Shape;108;p18"/>
          <p:cNvPicPr preferRelativeResize="0"/>
          <p:nvPr/>
        </p:nvPicPr>
        <p:blipFill>
          <a:blip r:embed="rId4">
            <a:alphaModFix/>
          </a:blip>
          <a:stretch>
            <a:fillRect/>
          </a:stretch>
        </p:blipFill>
        <p:spPr>
          <a:xfrm>
            <a:off x="1307950" y="919500"/>
            <a:ext cx="3027081" cy="3228199"/>
          </a:xfrm>
          <a:prstGeom prst="rect">
            <a:avLst/>
          </a:prstGeom>
          <a:noFill/>
          <a:ln>
            <a:noFill/>
          </a:ln>
        </p:spPr>
      </p:pic>
      <p:pic>
        <p:nvPicPr>
          <p:cNvPr id="109" name="Google Shape;109;p18"/>
          <p:cNvPicPr preferRelativeResize="0"/>
          <p:nvPr/>
        </p:nvPicPr>
        <p:blipFill>
          <a:blip r:embed="rId5">
            <a:alphaModFix/>
          </a:blip>
          <a:stretch>
            <a:fillRect/>
          </a:stretch>
        </p:blipFill>
        <p:spPr>
          <a:xfrm>
            <a:off x="5097031" y="919500"/>
            <a:ext cx="3395243" cy="3228200"/>
          </a:xfrm>
          <a:prstGeom prst="rect">
            <a:avLst/>
          </a:prstGeom>
          <a:noFill/>
          <a:ln>
            <a:noFill/>
          </a:ln>
        </p:spPr>
      </p:pic>
      <p:sp>
        <p:nvSpPr>
          <p:cNvPr id="110" name="Google Shape;110;p18"/>
          <p:cNvSpPr txBox="1"/>
          <p:nvPr/>
        </p:nvSpPr>
        <p:spPr>
          <a:xfrm>
            <a:off x="1674738" y="4298900"/>
            <a:ext cx="2293500" cy="56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314F9D"/>
                </a:solidFill>
                <a:latin typeface="Source Sans Pro"/>
                <a:ea typeface="Source Sans Pro"/>
                <a:cs typeface="Source Sans Pro"/>
                <a:sym typeface="Source Sans Pro"/>
              </a:rPr>
              <a:t>OKR Objetivo por ejemplo de Ventas Logradas.</a:t>
            </a:r>
            <a:endParaRPr b="1" sz="1300">
              <a:solidFill>
                <a:srgbClr val="314F9D"/>
              </a:solidFill>
              <a:latin typeface="Source Sans Pro"/>
              <a:ea typeface="Source Sans Pro"/>
              <a:cs typeface="Source Sans Pro"/>
              <a:sym typeface="Source Sans Pro"/>
            </a:endParaRPr>
          </a:p>
        </p:txBody>
      </p:sp>
      <p:sp>
        <p:nvSpPr>
          <p:cNvPr id="111" name="Google Shape;111;p18"/>
          <p:cNvSpPr txBox="1"/>
          <p:nvPr/>
        </p:nvSpPr>
        <p:spPr>
          <a:xfrm>
            <a:off x="5647888" y="4300100"/>
            <a:ext cx="2293500" cy="566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rgbClr val="314F9D"/>
                </a:solidFill>
                <a:latin typeface="Source Sans Pro"/>
                <a:ea typeface="Source Sans Pro"/>
                <a:cs typeface="Source Sans Pro"/>
                <a:sym typeface="Source Sans Pro"/>
              </a:rPr>
              <a:t>KPI Resultado Continuo por ejemplo de Carros Armados</a:t>
            </a:r>
            <a:endParaRPr b="1" sz="1300">
              <a:solidFill>
                <a:srgbClr val="314F9D"/>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txBox="1"/>
          <p:nvPr/>
        </p:nvSpPr>
        <p:spPr>
          <a:xfrm>
            <a:off x="1008850" y="182100"/>
            <a:ext cx="77424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Creación de KPI</a:t>
            </a:r>
            <a:endParaRPr b="1" sz="2600">
              <a:solidFill>
                <a:srgbClr val="2F48A7"/>
              </a:solidFill>
              <a:latin typeface="Source Sans Pro"/>
              <a:ea typeface="Source Sans Pro"/>
              <a:cs typeface="Source Sans Pro"/>
              <a:sym typeface="Source Sans Pro"/>
            </a:endParaRPr>
          </a:p>
        </p:txBody>
      </p:sp>
      <p:pic>
        <p:nvPicPr>
          <p:cNvPr id="118" name="Google Shape;118;p19"/>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19" name="Google Shape;119;p19"/>
          <p:cNvSpPr/>
          <p:nvPr/>
        </p:nvSpPr>
        <p:spPr>
          <a:xfrm>
            <a:off x="1008850" y="69090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9"/>
          <p:cNvSpPr txBox="1"/>
          <p:nvPr/>
        </p:nvSpPr>
        <p:spPr>
          <a:xfrm>
            <a:off x="4851950" y="2582850"/>
            <a:ext cx="2799300" cy="2343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1200"/>
              </a:spcAft>
              <a:buNone/>
            </a:pPr>
            <a:r>
              <a:rPr lang="en" sz="1200">
                <a:solidFill>
                  <a:srgbClr val="314F9D"/>
                </a:solidFill>
                <a:latin typeface="Source Sans Pro"/>
                <a:ea typeface="Source Sans Pro"/>
                <a:cs typeface="Source Sans Pro"/>
                <a:sym typeface="Source Sans Pro"/>
              </a:rPr>
              <a:t>Los KPI, como ya vimos, permiten agregar datos de resultados continuos y, con base en estos, tomar decisiones, formular bonos o definir ítems para remunerar dichos logros o resultados según las políticas de nuestra empresa.</a:t>
            </a:r>
            <a:br>
              <a:rPr lang="en" sz="1200">
                <a:solidFill>
                  <a:srgbClr val="314F9D"/>
                </a:solidFill>
                <a:latin typeface="Source Sans Pro"/>
                <a:ea typeface="Source Sans Pro"/>
                <a:cs typeface="Source Sans Pro"/>
                <a:sym typeface="Source Sans Pro"/>
              </a:rPr>
            </a:br>
            <a:r>
              <a:rPr lang="en" sz="1200">
                <a:solidFill>
                  <a:srgbClr val="314F9D"/>
                </a:solidFill>
                <a:latin typeface="Source Sans Pro"/>
                <a:ea typeface="Source Sans Pro"/>
                <a:cs typeface="Source Sans Pro"/>
                <a:sym typeface="Source Sans Pro"/>
              </a:rPr>
              <a:t> La ruta para la creación de estos KPI es: ir al engrane (Administración), seleccionar "Maestro de KPI" y posteriormente crear un KPI.</a:t>
            </a:r>
            <a:endParaRPr sz="1200">
              <a:solidFill>
                <a:srgbClr val="314F9D"/>
              </a:solidFill>
              <a:latin typeface="Source Sans Pro"/>
              <a:ea typeface="Source Sans Pro"/>
              <a:cs typeface="Source Sans Pro"/>
              <a:sym typeface="Source Sans Pro"/>
            </a:endParaRPr>
          </a:p>
        </p:txBody>
      </p:sp>
      <p:pic>
        <p:nvPicPr>
          <p:cNvPr id="121" name="Google Shape;121;p19"/>
          <p:cNvPicPr preferRelativeResize="0"/>
          <p:nvPr/>
        </p:nvPicPr>
        <p:blipFill>
          <a:blip r:embed="rId4">
            <a:alphaModFix/>
          </a:blip>
          <a:stretch>
            <a:fillRect/>
          </a:stretch>
        </p:blipFill>
        <p:spPr>
          <a:xfrm>
            <a:off x="914400" y="879424"/>
            <a:ext cx="7926449" cy="1298050"/>
          </a:xfrm>
          <a:prstGeom prst="rect">
            <a:avLst/>
          </a:prstGeom>
          <a:noFill/>
          <a:ln>
            <a:noFill/>
          </a:ln>
        </p:spPr>
      </p:pic>
      <p:pic>
        <p:nvPicPr>
          <p:cNvPr id="122" name="Google Shape;122;p19"/>
          <p:cNvPicPr preferRelativeResize="0"/>
          <p:nvPr/>
        </p:nvPicPr>
        <p:blipFill>
          <a:blip r:embed="rId5">
            <a:alphaModFix/>
          </a:blip>
          <a:stretch>
            <a:fillRect/>
          </a:stretch>
        </p:blipFill>
        <p:spPr>
          <a:xfrm>
            <a:off x="1427500" y="2364800"/>
            <a:ext cx="2755084" cy="267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6" name="Shape 126"/>
        <p:cNvGrpSpPr/>
        <p:nvPr/>
      </p:nvGrpSpPr>
      <p:grpSpPr>
        <a:xfrm>
          <a:off x="0" y="0"/>
          <a:ext cx="0" cy="0"/>
          <a:chOff x="0" y="0"/>
          <a:chExt cx="0" cy="0"/>
        </a:xfrm>
      </p:grpSpPr>
      <p:sp>
        <p:nvSpPr>
          <p:cNvPr id="127" name="Google Shape;127;p20"/>
          <p:cNvSpPr txBox="1"/>
          <p:nvPr/>
        </p:nvSpPr>
        <p:spPr>
          <a:xfrm>
            <a:off x="938125" y="1690925"/>
            <a:ext cx="7413300" cy="652500"/>
          </a:xfrm>
          <a:prstGeom prst="rect">
            <a:avLst/>
          </a:prstGeom>
          <a:noFill/>
          <a:ln>
            <a:noFill/>
          </a:ln>
        </p:spPr>
        <p:txBody>
          <a:bodyPr anchorCtr="0" anchor="t" bIns="91425" lIns="91425" spcFirstLastPara="1" rIns="91425" wrap="square" tIns="91425">
            <a:spAutoFit/>
          </a:bodyPr>
          <a:lstStyle/>
          <a:p>
            <a:pPr indent="0" lvl="0" marL="0" rtl="0" algn="l">
              <a:lnSpc>
                <a:spcPct val="80000"/>
              </a:lnSpc>
              <a:spcBef>
                <a:spcPts val="0"/>
              </a:spcBef>
              <a:spcAft>
                <a:spcPts val="0"/>
              </a:spcAft>
              <a:buNone/>
            </a:pPr>
            <a:r>
              <a:rPr lang="en" sz="3800">
                <a:solidFill>
                  <a:schemeClr val="lt1"/>
                </a:solidFill>
                <a:latin typeface="Source Sans Pro"/>
                <a:ea typeface="Source Sans Pro"/>
                <a:cs typeface="Source Sans Pro"/>
                <a:sym typeface="Source Sans Pro"/>
              </a:rPr>
              <a:t>02. </a:t>
            </a:r>
            <a:r>
              <a:rPr lang="en" sz="3800">
                <a:solidFill>
                  <a:srgbClr val="2F48A7"/>
                </a:solidFill>
                <a:latin typeface="Source Sans Pro"/>
                <a:ea typeface="Source Sans Pro"/>
                <a:cs typeface="Source Sans Pro"/>
                <a:sym typeface="Source Sans Pro"/>
              </a:rPr>
              <a:t>KPI como Bonos</a:t>
            </a:r>
            <a:endParaRPr sz="3800">
              <a:solidFill>
                <a:srgbClr val="2F48A7"/>
              </a:solidFill>
              <a:latin typeface="Source Sans Pro"/>
              <a:ea typeface="Source Sans Pro"/>
              <a:cs typeface="Source Sans Pro"/>
              <a:sym typeface="Source Sans Pro"/>
            </a:endParaRPr>
          </a:p>
        </p:txBody>
      </p:sp>
      <p:pic>
        <p:nvPicPr>
          <p:cNvPr id="128" name="Google Shape;128;p20"/>
          <p:cNvPicPr preferRelativeResize="0"/>
          <p:nvPr/>
        </p:nvPicPr>
        <p:blipFill>
          <a:blip r:embed="rId4">
            <a:alphaModFix/>
          </a:blip>
          <a:stretch>
            <a:fillRect/>
          </a:stretch>
        </p:blipFill>
        <p:spPr>
          <a:xfrm>
            <a:off x="8090225" y="4577600"/>
            <a:ext cx="736575" cy="289100"/>
          </a:xfrm>
          <a:prstGeom prst="rect">
            <a:avLst/>
          </a:prstGeom>
          <a:noFill/>
          <a:ln>
            <a:noFill/>
          </a:ln>
        </p:spPr>
      </p:pic>
      <p:pic>
        <p:nvPicPr>
          <p:cNvPr id="129" name="Google Shape;129;p20" title="Calculadora_cel.png"/>
          <p:cNvPicPr preferRelativeResize="0"/>
          <p:nvPr/>
        </p:nvPicPr>
        <p:blipFill>
          <a:blip r:embed="rId5">
            <a:alphaModFix/>
          </a:blip>
          <a:stretch>
            <a:fillRect/>
          </a:stretch>
        </p:blipFill>
        <p:spPr>
          <a:xfrm>
            <a:off x="2771250" y="2232425"/>
            <a:ext cx="3452452" cy="2419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p:nvPr/>
        </p:nvSpPr>
        <p:spPr>
          <a:xfrm>
            <a:off x="-19775" y="-29675"/>
            <a:ext cx="593400" cy="5232600"/>
          </a:xfrm>
          <a:prstGeom prst="rect">
            <a:avLst/>
          </a:prstGeom>
          <a:solidFill>
            <a:srgbClr val="2F48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1"/>
          <p:cNvSpPr txBox="1"/>
          <p:nvPr/>
        </p:nvSpPr>
        <p:spPr>
          <a:xfrm>
            <a:off x="938125" y="177250"/>
            <a:ext cx="82725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600">
                <a:solidFill>
                  <a:srgbClr val="2F48A7"/>
                </a:solidFill>
                <a:latin typeface="Source Sans Pro"/>
                <a:ea typeface="Source Sans Pro"/>
                <a:cs typeface="Source Sans Pro"/>
                <a:sym typeface="Source Sans Pro"/>
              </a:rPr>
              <a:t>Estrategia de Bonos por KPI</a:t>
            </a:r>
            <a:endParaRPr b="1" sz="2600">
              <a:solidFill>
                <a:srgbClr val="2F48A7"/>
              </a:solidFill>
              <a:latin typeface="Source Sans Pro"/>
              <a:ea typeface="Source Sans Pro"/>
              <a:cs typeface="Source Sans Pro"/>
              <a:sym typeface="Source Sans Pro"/>
            </a:endParaRPr>
          </a:p>
        </p:txBody>
      </p:sp>
      <p:pic>
        <p:nvPicPr>
          <p:cNvPr id="136" name="Google Shape;136;p21"/>
          <p:cNvPicPr preferRelativeResize="0"/>
          <p:nvPr/>
        </p:nvPicPr>
        <p:blipFill>
          <a:blip r:embed="rId3">
            <a:alphaModFix/>
          </a:blip>
          <a:stretch>
            <a:fillRect/>
          </a:stretch>
        </p:blipFill>
        <p:spPr>
          <a:xfrm>
            <a:off x="8090225" y="4577609"/>
            <a:ext cx="685726" cy="289091"/>
          </a:xfrm>
          <a:prstGeom prst="rect">
            <a:avLst/>
          </a:prstGeom>
          <a:noFill/>
          <a:ln>
            <a:noFill/>
          </a:ln>
        </p:spPr>
      </p:pic>
      <p:sp>
        <p:nvSpPr>
          <p:cNvPr id="137" name="Google Shape;137;p21"/>
          <p:cNvSpPr/>
          <p:nvPr/>
        </p:nvSpPr>
        <p:spPr>
          <a:xfrm>
            <a:off x="938125" y="762250"/>
            <a:ext cx="984900" cy="77400"/>
          </a:xfrm>
          <a:prstGeom prst="rect">
            <a:avLst/>
          </a:prstGeom>
          <a:solidFill>
            <a:srgbClr val="FBBF3D"/>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1"/>
          <p:cNvSpPr txBox="1"/>
          <p:nvPr/>
        </p:nvSpPr>
        <p:spPr>
          <a:xfrm>
            <a:off x="815725" y="926000"/>
            <a:ext cx="4982100" cy="1521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800"/>
              </a:spcBef>
              <a:spcAft>
                <a:spcPts val="0"/>
              </a:spcAft>
              <a:buNone/>
            </a:pPr>
            <a:r>
              <a:rPr b="1" lang="en" sz="1600">
                <a:solidFill>
                  <a:srgbClr val="314F9D"/>
                </a:solidFill>
                <a:latin typeface="Source Sans Pro"/>
                <a:ea typeface="Source Sans Pro"/>
                <a:cs typeface="Source Sans Pro"/>
                <a:sym typeface="Source Sans Pro"/>
              </a:rPr>
              <a:t>🚀 KPI + Bonos = Éxito Empresarial</a:t>
            </a:r>
            <a:endParaRPr b="1" sz="1600">
              <a:solidFill>
                <a:srgbClr val="314F9D"/>
              </a:solidFill>
              <a:latin typeface="Source Sans Pro"/>
              <a:ea typeface="Source Sans Pro"/>
              <a:cs typeface="Source Sans Pro"/>
              <a:sym typeface="Source Sans Pro"/>
            </a:endParaRPr>
          </a:p>
          <a:p>
            <a:pPr indent="0" lvl="0" marL="0" rtl="0" algn="l">
              <a:lnSpc>
                <a:spcPct val="115000"/>
              </a:lnSpc>
              <a:spcBef>
                <a:spcPts val="1400"/>
              </a:spcBef>
              <a:spcAft>
                <a:spcPts val="0"/>
              </a:spcAft>
              <a:buNone/>
            </a:pPr>
            <a:r>
              <a:rPr b="1" lang="en" sz="1200">
                <a:solidFill>
                  <a:srgbClr val="314F9D"/>
                </a:solidFill>
                <a:latin typeface="Source Sans Pro"/>
                <a:ea typeface="Source Sans Pro"/>
                <a:cs typeface="Source Sans Pro"/>
                <a:sym typeface="Source Sans Pro"/>
              </a:rPr>
              <a:t>🧩 1. ¿Por qué vincular KPI con Bonos?</a:t>
            </a:r>
            <a:endParaRPr b="1" sz="1200">
              <a:solidFill>
                <a:srgbClr val="314F9D"/>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n" sz="1000">
                <a:solidFill>
                  <a:srgbClr val="314F9D"/>
                </a:solidFill>
                <a:latin typeface="Source Sans Pro"/>
                <a:ea typeface="Source Sans Pro"/>
                <a:cs typeface="Source Sans Pro"/>
                <a:sym typeface="Source Sans Pro"/>
              </a:rPr>
              <a:t>📊 </a:t>
            </a:r>
            <a:r>
              <a:rPr b="1" lang="en" sz="1000">
                <a:solidFill>
                  <a:srgbClr val="314F9D"/>
                </a:solidFill>
                <a:latin typeface="Source Sans Pro"/>
                <a:ea typeface="Source Sans Pro"/>
                <a:cs typeface="Source Sans Pro"/>
                <a:sym typeface="Source Sans Pro"/>
              </a:rPr>
              <a:t>Métricas objetivas</a:t>
            </a:r>
            <a:r>
              <a:rPr lang="en" sz="1000">
                <a:solidFill>
                  <a:srgbClr val="314F9D"/>
                </a:solidFill>
                <a:latin typeface="Source Sans Pro"/>
                <a:ea typeface="Source Sans Pro"/>
                <a:cs typeface="Source Sans Pro"/>
                <a:sym typeface="Source Sans Pro"/>
              </a:rPr>
              <a:t> → Recompensas basadas en datos, no en opiniones.</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Mayor motivación</a:t>
            </a:r>
            <a:r>
              <a:rPr lang="en" sz="1000">
                <a:solidFill>
                  <a:srgbClr val="314F9D"/>
                </a:solidFill>
                <a:latin typeface="Source Sans Pro"/>
                <a:ea typeface="Source Sans Pro"/>
                <a:cs typeface="Source Sans Pro"/>
                <a:sym typeface="Source Sans Pro"/>
              </a:rPr>
              <a:t> → Las personas trabajan mejor cuando ven un beneficio directo.</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Alineación estratégica</a:t>
            </a:r>
            <a:r>
              <a:rPr lang="en" sz="1000">
                <a:solidFill>
                  <a:srgbClr val="314F9D"/>
                </a:solidFill>
                <a:latin typeface="Source Sans Pro"/>
                <a:ea typeface="Source Sans Pro"/>
                <a:cs typeface="Source Sans Pro"/>
                <a:sym typeface="Source Sans Pro"/>
              </a:rPr>
              <a:t> → Todos avanzan en la misma dirección.</a:t>
            </a:r>
            <a:endParaRPr sz="1000">
              <a:solidFill>
                <a:srgbClr val="314F9D"/>
              </a:solidFill>
              <a:latin typeface="Source Sans Pro"/>
              <a:ea typeface="Source Sans Pro"/>
              <a:cs typeface="Source Sans Pro"/>
              <a:sym typeface="Source Sans Pro"/>
            </a:endParaRPr>
          </a:p>
        </p:txBody>
      </p:sp>
      <p:sp>
        <p:nvSpPr>
          <p:cNvPr id="139" name="Google Shape;139;p21"/>
          <p:cNvSpPr txBox="1"/>
          <p:nvPr/>
        </p:nvSpPr>
        <p:spPr>
          <a:xfrm>
            <a:off x="4272925" y="2368825"/>
            <a:ext cx="4982100" cy="1306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800"/>
              </a:spcBef>
              <a:spcAft>
                <a:spcPts val="0"/>
              </a:spcAft>
              <a:buNone/>
            </a:pPr>
            <a:r>
              <a:rPr b="1" lang="en" sz="1600">
                <a:solidFill>
                  <a:srgbClr val="314F9D"/>
                </a:solidFill>
                <a:latin typeface="Source Sans Pro"/>
                <a:ea typeface="Source Sans Pro"/>
                <a:cs typeface="Source Sans Pro"/>
                <a:sym typeface="Source Sans Pro"/>
              </a:rPr>
              <a:t>🏆 2. Beneficios Clave</a:t>
            </a:r>
            <a:endParaRPr b="1" sz="1600">
              <a:solidFill>
                <a:srgbClr val="314F9D"/>
              </a:solidFill>
              <a:latin typeface="Source Sans Pro"/>
              <a:ea typeface="Source Sans Pro"/>
              <a:cs typeface="Source Sans Pro"/>
              <a:sym typeface="Source Sans Pro"/>
            </a:endParaRPr>
          </a:p>
          <a:p>
            <a:pPr indent="0" lvl="0" marL="0" rtl="0" algn="just">
              <a:lnSpc>
                <a:spcPct val="115000"/>
              </a:lnSpc>
              <a:spcBef>
                <a:spcPts val="1200"/>
              </a:spcBef>
              <a:spcAft>
                <a:spcPts val="1200"/>
              </a:spcAft>
              <a:buNone/>
            </a:pPr>
            <a:r>
              <a:rPr lang="en" sz="1000">
                <a:solidFill>
                  <a:srgbClr val="314F9D"/>
                </a:solidFill>
                <a:latin typeface="Source Sans Pro"/>
                <a:ea typeface="Source Sans Pro"/>
                <a:cs typeface="Source Sans Pro"/>
                <a:sym typeface="Source Sans Pro"/>
              </a:rPr>
              <a:t>🔹 </a:t>
            </a:r>
            <a:r>
              <a:rPr b="1" lang="en" sz="1000">
                <a:solidFill>
                  <a:srgbClr val="314F9D"/>
                </a:solidFill>
                <a:latin typeface="Source Sans Pro"/>
                <a:ea typeface="Source Sans Pro"/>
                <a:cs typeface="Source Sans Pro"/>
                <a:sym typeface="Source Sans Pro"/>
              </a:rPr>
              <a:t>Cultura de Alto Rendimiento</a:t>
            </a:r>
            <a:r>
              <a:rPr lang="en" sz="1000">
                <a:solidFill>
                  <a:srgbClr val="314F9D"/>
                </a:solidFill>
                <a:latin typeface="Source Sans Pro"/>
                <a:ea typeface="Source Sans Pro"/>
                <a:cs typeface="Source Sans Pro"/>
                <a:sym typeface="Source Sans Pro"/>
              </a:rPr>
              <a:t> → Estimula la competitividad sana.</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Compensación Justa y Transparente</a:t>
            </a:r>
            <a:r>
              <a:rPr lang="en" sz="1000">
                <a:solidFill>
                  <a:srgbClr val="314F9D"/>
                </a:solidFill>
                <a:latin typeface="Source Sans Pro"/>
                <a:ea typeface="Source Sans Pro"/>
                <a:cs typeface="Source Sans Pro"/>
                <a:sym typeface="Source Sans Pro"/>
              </a:rPr>
              <a:t> → El esfuerzo se traduce en recompensa real.</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Enfoque en Resultados</a:t>
            </a:r>
            <a:r>
              <a:rPr lang="en" sz="1000">
                <a:solidFill>
                  <a:srgbClr val="314F9D"/>
                </a:solidFill>
                <a:latin typeface="Source Sans Pro"/>
                <a:ea typeface="Source Sans Pro"/>
                <a:cs typeface="Source Sans Pro"/>
                <a:sym typeface="Source Sans Pro"/>
              </a:rPr>
              <a:t> → Se mide lo que realmente importa.</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Feedback Claro</a:t>
            </a:r>
            <a:r>
              <a:rPr lang="en" sz="1000">
                <a:solidFill>
                  <a:srgbClr val="314F9D"/>
                </a:solidFill>
                <a:latin typeface="Source Sans Pro"/>
                <a:ea typeface="Source Sans Pro"/>
                <a:cs typeface="Source Sans Pro"/>
                <a:sym typeface="Source Sans Pro"/>
              </a:rPr>
              <a:t> → Evita confusión y mejora el desempeño continuo.</a:t>
            </a:r>
            <a:endParaRPr sz="1000">
              <a:solidFill>
                <a:srgbClr val="314F9D"/>
              </a:solidFill>
              <a:latin typeface="Source Sans Pro"/>
              <a:ea typeface="Source Sans Pro"/>
              <a:cs typeface="Source Sans Pro"/>
              <a:sym typeface="Source Sans Pro"/>
            </a:endParaRPr>
          </a:p>
        </p:txBody>
      </p:sp>
      <p:sp>
        <p:nvSpPr>
          <p:cNvPr id="140" name="Google Shape;140;p21"/>
          <p:cNvSpPr txBox="1"/>
          <p:nvPr/>
        </p:nvSpPr>
        <p:spPr>
          <a:xfrm>
            <a:off x="849800" y="3631400"/>
            <a:ext cx="5052300" cy="1145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000">
                <a:solidFill>
                  <a:srgbClr val="314F9D"/>
                </a:solidFill>
                <a:latin typeface="Source Sans Pro"/>
                <a:ea typeface="Source Sans Pro"/>
                <a:cs typeface="Source Sans Pro"/>
                <a:sym typeface="Source Sans Pro"/>
              </a:rPr>
              <a:t>.</a:t>
            </a:r>
            <a:r>
              <a:rPr b="1" lang="en" sz="1600">
                <a:solidFill>
                  <a:srgbClr val="314F9D"/>
                </a:solidFill>
                <a:latin typeface="Source Sans Pro"/>
                <a:ea typeface="Source Sans Pro"/>
                <a:cs typeface="Source Sans Pro"/>
                <a:sym typeface="Source Sans Pro"/>
              </a:rPr>
              <a:t>📌 3. ¿Cómo Implementarlo?</a:t>
            </a:r>
            <a:endParaRPr b="1" sz="1600">
              <a:solidFill>
                <a:srgbClr val="314F9D"/>
              </a:solidFill>
              <a:latin typeface="Source Sans Pro"/>
              <a:ea typeface="Source Sans Pro"/>
              <a:cs typeface="Source Sans Pro"/>
              <a:sym typeface="Source Sans Pro"/>
            </a:endParaRPr>
          </a:p>
          <a:p>
            <a:pPr indent="0" lvl="0" marL="0" rtl="0" algn="l">
              <a:lnSpc>
                <a:spcPct val="115000"/>
              </a:lnSpc>
              <a:spcBef>
                <a:spcPts val="1200"/>
              </a:spcBef>
              <a:spcAft>
                <a:spcPts val="1200"/>
              </a:spcAft>
              <a:buNone/>
            </a:pPr>
            <a:r>
              <a:rPr lang="en" sz="1000">
                <a:solidFill>
                  <a:srgbClr val="314F9D"/>
                </a:solidFill>
                <a:latin typeface="Source Sans Pro"/>
                <a:ea typeface="Source Sans Pro"/>
                <a:cs typeface="Source Sans Pro"/>
                <a:sym typeface="Source Sans Pro"/>
              </a:rPr>
              <a:t>📍 </a:t>
            </a:r>
            <a:r>
              <a:rPr b="1" lang="en" sz="1000">
                <a:solidFill>
                  <a:srgbClr val="314F9D"/>
                </a:solidFill>
                <a:latin typeface="Source Sans Pro"/>
                <a:ea typeface="Source Sans Pro"/>
                <a:cs typeface="Source Sans Pro"/>
                <a:sym typeface="Source Sans Pro"/>
              </a:rPr>
              <a:t>Define KPI SMART</a:t>
            </a:r>
            <a:r>
              <a:rPr lang="en" sz="1000">
                <a:solidFill>
                  <a:srgbClr val="314F9D"/>
                </a:solidFill>
                <a:latin typeface="Source Sans Pro"/>
                <a:ea typeface="Source Sans Pro"/>
                <a:cs typeface="Source Sans Pro"/>
                <a:sym typeface="Source Sans Pro"/>
              </a:rPr>
              <a:t> (Específicos, Medibles, Alcanzables, Relevantes, Temporales).</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Establece un sistema claro de bonos</a:t>
            </a:r>
            <a:r>
              <a:rPr lang="en" sz="1000">
                <a:solidFill>
                  <a:srgbClr val="314F9D"/>
                </a:solidFill>
                <a:latin typeface="Source Sans Pro"/>
                <a:ea typeface="Source Sans Pro"/>
                <a:cs typeface="Source Sans Pro"/>
                <a:sym typeface="Source Sans Pro"/>
              </a:rPr>
              <a:t> → Que motive sin generar frustración.</a:t>
            </a:r>
            <a:br>
              <a:rPr lang="en" sz="1000">
                <a:solidFill>
                  <a:srgbClr val="314F9D"/>
                </a:solidFill>
                <a:latin typeface="Source Sans Pro"/>
                <a:ea typeface="Source Sans Pro"/>
                <a:cs typeface="Source Sans Pro"/>
                <a:sym typeface="Source Sans Pro"/>
              </a:rPr>
            </a:br>
            <a:r>
              <a:rPr lang="en" sz="1000">
                <a:solidFill>
                  <a:srgbClr val="314F9D"/>
                </a:solidFill>
                <a:latin typeface="Source Sans Pro"/>
                <a:ea typeface="Source Sans Pro"/>
                <a:cs typeface="Source Sans Pro"/>
                <a:sym typeface="Source Sans Pro"/>
              </a:rPr>
              <a:t> 📍 </a:t>
            </a:r>
            <a:r>
              <a:rPr b="1" lang="en" sz="1000">
                <a:solidFill>
                  <a:srgbClr val="314F9D"/>
                </a:solidFill>
                <a:latin typeface="Source Sans Pro"/>
                <a:ea typeface="Source Sans Pro"/>
                <a:cs typeface="Source Sans Pro"/>
                <a:sym typeface="Source Sans Pro"/>
              </a:rPr>
              <a:t>Monitorea y ajusta constantemente</a:t>
            </a:r>
            <a:r>
              <a:rPr lang="en" sz="1000">
                <a:solidFill>
                  <a:srgbClr val="314F9D"/>
                </a:solidFill>
                <a:latin typeface="Source Sans Pro"/>
                <a:ea typeface="Source Sans Pro"/>
                <a:cs typeface="Source Sans Pro"/>
                <a:sym typeface="Source Sans Pro"/>
              </a:rPr>
              <a:t> → No todos los KPI funcionan igual para todos</a:t>
            </a:r>
            <a:r>
              <a:rPr lang="en" sz="1100">
                <a:solidFill>
                  <a:schemeClr val="dk1"/>
                </a:solidFill>
              </a:rPr>
              <a:t>.</a:t>
            </a:r>
            <a:endParaRPr sz="11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