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5143500" cx="9144000"/>
  <p:notesSz cx="6858000" cy="9144000"/>
  <p:embeddedFontLst>
    <p:embeddedFont>
      <p:font typeface="Source Sans 3"/>
      <p:regular r:id="rId35"/>
      <p:bold r:id="rId36"/>
      <p:italic r:id="rId37"/>
      <p:boldItalic r:id="rId38"/>
    </p:embeddedFont>
    <p:embeddedFont>
      <p:font typeface="Source Sans 3 Black"/>
      <p:bold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330">
          <p15:clr>
            <a:srgbClr val="747775"/>
          </p15:clr>
        </p15:guide>
        <p15:guide id="2" pos="648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30"/>
        <p:guide pos="64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SourceSans3Black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font" Target="fonts/SourceSans3-regular.fntdata"/><Relationship Id="rId34" Type="http://schemas.openxmlformats.org/officeDocument/2006/relationships/slide" Target="slides/slide29.xml"/><Relationship Id="rId37" Type="http://schemas.openxmlformats.org/officeDocument/2006/relationships/font" Target="fonts/SourceSans3-italic.fntdata"/><Relationship Id="rId36" Type="http://schemas.openxmlformats.org/officeDocument/2006/relationships/font" Target="fonts/SourceSans3-bold.fntdata"/><Relationship Id="rId39" Type="http://schemas.openxmlformats.org/officeDocument/2006/relationships/font" Target="fonts/SourceSans3Black-bold.fntdata"/><Relationship Id="rId38" Type="http://schemas.openxmlformats.org/officeDocument/2006/relationships/font" Target="fonts/SourceSans3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Google Shape;4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3dc4fdb66e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3dc4fdb66e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3dc4fdb66e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3dc4fdb66e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3dc4fdb66e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3dc4fdb66e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3b399f9123_2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3b399f9123_2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4f7a5c5b0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4f7a5c5b0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4f7a5c5b0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4f7a5c5b0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4f7a5c5b00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4f7a5c5b00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4f7a5c5b00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4f7a5c5b00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4f7a5c5b00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4f7a5c5b00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4f7a5c5b00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4f7a5c5b00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3dc4fdb66e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33dc4fdb66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4f7a5c5b00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4f7a5c5b00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4f7a5c5b00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34f7a5c5b00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4f7a5c5b00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4f7a5c5b00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3dc4fdb66e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3dc4fdb66e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3dc4fdb66e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33dc4fdb66e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3dc4fdb66e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33dc4fdb66e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33b399f9123_2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33b399f9123_2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3b399f9123_2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33b399f9123_2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3430fb94436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3430fb94436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430fb94436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3430fb94436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4f6efe6549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4f6efe6549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4f6efe6549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4f6efe6549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430fb94436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430fb94436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3b399f9123_2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3b399f9123_2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3dc4fdb66e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3dc4fdb66e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3dc4fdb66e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3dc4fdb66e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3dc4fdb66e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3dc4fdb66e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9pPr>
          </a:lstStyle>
          <a:p/>
        </p:txBody>
      </p:sp>
      <p:sp>
        <p:nvSpPr>
          <p:cNvPr id="9" name="Google Shape;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" name="Google Shape;1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" name="Google Shape;1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7" name="Google Shape;1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" name="Google Shape;1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24" name="Google Shape;2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9pPr>
          </a:lstStyle>
          <a:p/>
        </p:txBody>
      </p:sp>
      <p:sp>
        <p:nvSpPr>
          <p:cNvPr id="28" name="Google Shape;2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/>
        </p:txBody>
      </p:sp>
      <p:sp>
        <p:nvSpPr>
          <p:cNvPr id="32" name="Google Shape;32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3" name="Google Shape;33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" name="Google Shape;3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  <p:sp>
        <p:nvSpPr>
          <p:cNvPr id="37" name="Google Shape;3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10" Type="http://schemas.openxmlformats.org/officeDocument/2006/relationships/image" Target="../media/image25.png"/><Relationship Id="rId9" Type="http://schemas.openxmlformats.org/officeDocument/2006/relationships/image" Target="../media/image20.png"/><Relationship Id="rId5" Type="http://schemas.openxmlformats.org/officeDocument/2006/relationships/image" Target="../media/image16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22.png"/><Relationship Id="rId5" Type="http://schemas.openxmlformats.org/officeDocument/2006/relationships/image" Target="../media/image9.png"/><Relationship Id="rId6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3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Relationship Id="rId4" Type="http://schemas.openxmlformats.org/officeDocument/2006/relationships/image" Target="../media/image7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Relationship Id="rId4" Type="http://schemas.openxmlformats.org/officeDocument/2006/relationships/image" Target="../media/image7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35.png"/></Relationships>
</file>

<file path=ppt/slides/_rels/slide24.xml.rels><?xml version="1.0" encoding="UTF-8" standalone="yes"?><Relationships xmlns="http://schemas.openxmlformats.org/package/2006/relationships"><Relationship Id="rId40" Type="http://schemas.openxmlformats.org/officeDocument/2006/relationships/image" Target="../media/image72.png"/><Relationship Id="rId42" Type="http://schemas.openxmlformats.org/officeDocument/2006/relationships/image" Target="../media/image76.png"/><Relationship Id="rId41" Type="http://schemas.openxmlformats.org/officeDocument/2006/relationships/image" Target="../media/image73.png"/><Relationship Id="rId44" Type="http://schemas.openxmlformats.org/officeDocument/2006/relationships/image" Target="../media/image95.png"/><Relationship Id="rId43" Type="http://schemas.openxmlformats.org/officeDocument/2006/relationships/image" Target="../media/image80.png"/><Relationship Id="rId46" Type="http://schemas.openxmlformats.org/officeDocument/2006/relationships/image" Target="../media/image77.png"/><Relationship Id="rId4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48" Type="http://schemas.openxmlformats.org/officeDocument/2006/relationships/image" Target="../media/image83.png"/><Relationship Id="rId47" Type="http://schemas.openxmlformats.org/officeDocument/2006/relationships/image" Target="../media/image14.png"/><Relationship Id="rId49" Type="http://schemas.openxmlformats.org/officeDocument/2006/relationships/image" Target="../media/image78.png"/><Relationship Id="rId5" Type="http://schemas.openxmlformats.org/officeDocument/2006/relationships/image" Target="../media/image41.png"/><Relationship Id="rId6" Type="http://schemas.openxmlformats.org/officeDocument/2006/relationships/image" Target="../media/image40.png"/><Relationship Id="rId7" Type="http://schemas.openxmlformats.org/officeDocument/2006/relationships/image" Target="../media/image42.png"/><Relationship Id="rId8" Type="http://schemas.openxmlformats.org/officeDocument/2006/relationships/image" Target="../media/image45.png"/><Relationship Id="rId31" Type="http://schemas.openxmlformats.org/officeDocument/2006/relationships/image" Target="../media/image64.png"/><Relationship Id="rId30" Type="http://schemas.openxmlformats.org/officeDocument/2006/relationships/image" Target="../media/image63.png"/><Relationship Id="rId33" Type="http://schemas.openxmlformats.org/officeDocument/2006/relationships/image" Target="../media/image68.png"/><Relationship Id="rId32" Type="http://schemas.openxmlformats.org/officeDocument/2006/relationships/image" Target="../media/image65.png"/><Relationship Id="rId35" Type="http://schemas.openxmlformats.org/officeDocument/2006/relationships/image" Target="../media/image66.png"/><Relationship Id="rId34" Type="http://schemas.openxmlformats.org/officeDocument/2006/relationships/image" Target="../media/image67.png"/><Relationship Id="rId37" Type="http://schemas.openxmlformats.org/officeDocument/2006/relationships/image" Target="../media/image70.png"/><Relationship Id="rId36" Type="http://schemas.openxmlformats.org/officeDocument/2006/relationships/image" Target="../media/image69.png"/><Relationship Id="rId39" Type="http://schemas.openxmlformats.org/officeDocument/2006/relationships/image" Target="../media/image23.png"/><Relationship Id="rId38" Type="http://schemas.openxmlformats.org/officeDocument/2006/relationships/image" Target="../media/image71.png"/><Relationship Id="rId20" Type="http://schemas.openxmlformats.org/officeDocument/2006/relationships/image" Target="../media/image52.png"/><Relationship Id="rId22" Type="http://schemas.openxmlformats.org/officeDocument/2006/relationships/image" Target="../media/image57.png"/><Relationship Id="rId21" Type="http://schemas.openxmlformats.org/officeDocument/2006/relationships/image" Target="../media/image56.png"/><Relationship Id="rId24" Type="http://schemas.openxmlformats.org/officeDocument/2006/relationships/image" Target="../media/image59.png"/><Relationship Id="rId23" Type="http://schemas.openxmlformats.org/officeDocument/2006/relationships/image" Target="../media/image24.png"/><Relationship Id="rId26" Type="http://schemas.openxmlformats.org/officeDocument/2006/relationships/image" Target="../media/image60.png"/><Relationship Id="rId25" Type="http://schemas.openxmlformats.org/officeDocument/2006/relationships/image" Target="../media/image58.png"/><Relationship Id="rId28" Type="http://schemas.openxmlformats.org/officeDocument/2006/relationships/image" Target="../media/image30.png"/><Relationship Id="rId27" Type="http://schemas.openxmlformats.org/officeDocument/2006/relationships/image" Target="../media/image61.png"/><Relationship Id="rId29" Type="http://schemas.openxmlformats.org/officeDocument/2006/relationships/image" Target="../media/image62.png"/><Relationship Id="rId51" Type="http://schemas.openxmlformats.org/officeDocument/2006/relationships/image" Target="../media/image84.png"/><Relationship Id="rId50" Type="http://schemas.openxmlformats.org/officeDocument/2006/relationships/image" Target="../media/image79.png"/><Relationship Id="rId53" Type="http://schemas.openxmlformats.org/officeDocument/2006/relationships/image" Target="../media/image12.png"/><Relationship Id="rId52" Type="http://schemas.openxmlformats.org/officeDocument/2006/relationships/image" Target="../media/image86.png"/><Relationship Id="rId11" Type="http://schemas.openxmlformats.org/officeDocument/2006/relationships/image" Target="../media/image48.png"/><Relationship Id="rId55" Type="http://schemas.openxmlformats.org/officeDocument/2006/relationships/image" Target="../media/image85.png"/><Relationship Id="rId10" Type="http://schemas.openxmlformats.org/officeDocument/2006/relationships/image" Target="../media/image47.png"/><Relationship Id="rId54" Type="http://schemas.openxmlformats.org/officeDocument/2006/relationships/image" Target="../media/image82.png"/><Relationship Id="rId13" Type="http://schemas.openxmlformats.org/officeDocument/2006/relationships/image" Target="../media/image46.png"/><Relationship Id="rId12" Type="http://schemas.openxmlformats.org/officeDocument/2006/relationships/image" Target="../media/image44.png"/><Relationship Id="rId15" Type="http://schemas.openxmlformats.org/officeDocument/2006/relationships/image" Target="../media/image50.png"/><Relationship Id="rId14" Type="http://schemas.openxmlformats.org/officeDocument/2006/relationships/image" Target="../media/image49.png"/><Relationship Id="rId17" Type="http://schemas.openxmlformats.org/officeDocument/2006/relationships/image" Target="../media/image51.png"/><Relationship Id="rId16" Type="http://schemas.openxmlformats.org/officeDocument/2006/relationships/image" Target="../media/image53.png"/><Relationship Id="rId19" Type="http://schemas.openxmlformats.org/officeDocument/2006/relationships/image" Target="../media/image55.png"/><Relationship Id="rId18" Type="http://schemas.openxmlformats.org/officeDocument/2006/relationships/image" Target="../media/image5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hyperlink" Target="https://drive.google.com/drive/u/1/folders/1qtBvVW3fZIJCcj6Zcd_t-fzs5VNMDFdb" TargetMode="External"/><Relationship Id="rId4" Type="http://schemas.openxmlformats.org/officeDocument/2006/relationships/image" Target="../media/image89.png"/><Relationship Id="rId9" Type="http://schemas.openxmlformats.org/officeDocument/2006/relationships/image" Target="../media/image105.png"/><Relationship Id="rId5" Type="http://schemas.openxmlformats.org/officeDocument/2006/relationships/image" Target="../media/image25.png"/><Relationship Id="rId6" Type="http://schemas.openxmlformats.org/officeDocument/2006/relationships/image" Target="../media/image87.png"/><Relationship Id="rId7" Type="http://schemas.openxmlformats.org/officeDocument/2006/relationships/image" Target="../media/image102.png"/><Relationship Id="rId8" Type="http://schemas.openxmlformats.org/officeDocument/2006/relationships/image" Target="../media/image104.png"/><Relationship Id="rId11" Type="http://schemas.openxmlformats.org/officeDocument/2006/relationships/image" Target="../media/image90.png"/><Relationship Id="rId10" Type="http://schemas.openxmlformats.org/officeDocument/2006/relationships/image" Target="../media/image103.png"/><Relationship Id="rId12" Type="http://schemas.openxmlformats.org/officeDocument/2006/relationships/image" Target="../media/image8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8.png"/><Relationship Id="rId4" Type="http://schemas.openxmlformats.org/officeDocument/2006/relationships/image" Target="../media/image91.png"/><Relationship Id="rId9" Type="http://schemas.openxmlformats.org/officeDocument/2006/relationships/image" Target="../media/image93.png"/><Relationship Id="rId5" Type="http://schemas.openxmlformats.org/officeDocument/2006/relationships/image" Target="../media/image22.png"/><Relationship Id="rId6" Type="http://schemas.openxmlformats.org/officeDocument/2006/relationships/image" Target="../media/image94.png"/><Relationship Id="rId7" Type="http://schemas.openxmlformats.org/officeDocument/2006/relationships/image" Target="../media/image92.png"/><Relationship Id="rId8" Type="http://schemas.openxmlformats.org/officeDocument/2006/relationships/image" Target="../media/image97.png"/><Relationship Id="rId11" Type="http://schemas.openxmlformats.org/officeDocument/2006/relationships/image" Target="../media/image75.png"/><Relationship Id="rId10" Type="http://schemas.openxmlformats.org/officeDocument/2006/relationships/image" Target="../media/image9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0.png"/><Relationship Id="rId4" Type="http://schemas.openxmlformats.org/officeDocument/2006/relationships/image" Target="../media/image101.jpg"/><Relationship Id="rId5" Type="http://schemas.openxmlformats.org/officeDocument/2006/relationships/image" Target="../media/image99.png"/><Relationship Id="rId6" Type="http://schemas.openxmlformats.org/officeDocument/2006/relationships/image" Target="../media/image9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g"/><Relationship Id="rId4" Type="http://schemas.openxmlformats.org/officeDocument/2006/relationships/image" Target="../media/image5.png"/><Relationship Id="rId5" Type="http://schemas.openxmlformats.org/officeDocument/2006/relationships/image" Target="../media/image3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7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1.png"/><Relationship Id="rId6" Type="http://schemas.openxmlformats.org/officeDocument/2006/relationships/image" Target="../media/image14.png"/><Relationship Id="rId7" Type="http://schemas.openxmlformats.org/officeDocument/2006/relationships/image" Target="../media/image12.png"/><Relationship Id="rId8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8750" y="4173100"/>
            <a:ext cx="1694849" cy="4704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3"/>
          <p:cNvSpPr txBox="1"/>
          <p:nvPr/>
        </p:nvSpPr>
        <p:spPr>
          <a:xfrm>
            <a:off x="673550" y="1857283"/>
            <a:ext cx="6099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BBF3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PTU 2025</a:t>
            </a:r>
            <a:endParaRPr sz="4800">
              <a:solidFill>
                <a:srgbClr val="FBBF3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0" name="Google Shape;50;p13"/>
          <p:cNvSpPr txBox="1"/>
          <p:nvPr/>
        </p:nvSpPr>
        <p:spPr>
          <a:xfrm>
            <a:off x="737050" y="2542125"/>
            <a:ext cx="6427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¿Como gestionar mi proceso en Buk?</a:t>
            </a:r>
            <a:endParaRPr sz="30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1" name="Google Shape;51;p13" title="mexic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82254" y="190410"/>
            <a:ext cx="505553" cy="51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5400000">
            <a:off x="6450300" y="1813598"/>
            <a:ext cx="2068450" cy="15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2"/>
          <p:cNvSpPr/>
          <p:nvPr/>
        </p:nvSpPr>
        <p:spPr>
          <a:xfrm>
            <a:off x="6291638" y="1263525"/>
            <a:ext cx="4151400" cy="41514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2"/>
          <p:cNvSpPr/>
          <p:nvPr/>
        </p:nvSpPr>
        <p:spPr>
          <a:xfrm>
            <a:off x="1372781" y="3201121"/>
            <a:ext cx="1726500" cy="919500"/>
          </a:xfrm>
          <a:prstGeom prst="roundRect">
            <a:avLst>
              <a:gd fmla="val 10049" name="adj"/>
            </a:avLst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2"/>
          <p:cNvSpPr/>
          <p:nvPr/>
        </p:nvSpPr>
        <p:spPr>
          <a:xfrm>
            <a:off x="3211206" y="3201121"/>
            <a:ext cx="1726500" cy="919500"/>
          </a:xfrm>
          <a:prstGeom prst="roundRect">
            <a:avLst>
              <a:gd fmla="val 10049" name="adj"/>
            </a:avLst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2"/>
          <p:cNvSpPr/>
          <p:nvPr/>
        </p:nvSpPr>
        <p:spPr>
          <a:xfrm>
            <a:off x="2378129" y="1864550"/>
            <a:ext cx="1726500" cy="919500"/>
          </a:xfrm>
          <a:prstGeom prst="roundRect">
            <a:avLst>
              <a:gd fmla="val 10049" name="adj"/>
            </a:avLst>
          </a:prstGeom>
          <a:noFill/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2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0" name="Google Shape;17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2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PTU 2025 ¿Como gestionar mi proceso en Buk?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2" name="Google Shape;172;p22"/>
          <p:cNvSpPr/>
          <p:nvPr/>
        </p:nvSpPr>
        <p:spPr>
          <a:xfrm>
            <a:off x="549325" y="1864550"/>
            <a:ext cx="1726500" cy="919500"/>
          </a:xfrm>
          <a:prstGeom prst="roundRect">
            <a:avLst>
              <a:gd fmla="val 10049" name="adj"/>
            </a:avLst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3" name="Google Shape;17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8662" y="1592326"/>
            <a:ext cx="543725" cy="54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09039" y="1771486"/>
            <a:ext cx="182966" cy="182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5142" y="1592326"/>
            <a:ext cx="543725" cy="54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45519" y="1771486"/>
            <a:ext cx="182966" cy="182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3979" y="2935788"/>
            <a:ext cx="543725" cy="54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124357" y="3114948"/>
            <a:ext cx="182966" cy="182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9015" y="2935788"/>
            <a:ext cx="543725" cy="54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58811" y="3103598"/>
            <a:ext cx="204431" cy="20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2"/>
          <p:cNvSpPr/>
          <p:nvPr/>
        </p:nvSpPr>
        <p:spPr>
          <a:xfrm>
            <a:off x="4226185" y="1864550"/>
            <a:ext cx="1726500" cy="919500"/>
          </a:xfrm>
          <a:prstGeom prst="roundRect">
            <a:avLst>
              <a:gd fmla="val 10049" name="adj"/>
            </a:avLst>
          </a:prstGeom>
          <a:solidFill>
            <a:schemeClr val="lt1"/>
          </a:solidFill>
          <a:ln cap="flat" cmpd="sng" w="9525">
            <a:solidFill>
              <a:srgbClr val="595959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2" name="Google Shape;18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8316" y="1592313"/>
            <a:ext cx="543725" cy="54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968693" y="1771473"/>
            <a:ext cx="182966" cy="182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2" title="chanchito con lentes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67475" y="1508086"/>
            <a:ext cx="3045473" cy="3045473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2"/>
          <p:cNvSpPr txBox="1"/>
          <p:nvPr/>
        </p:nvSpPr>
        <p:spPr>
          <a:xfrm>
            <a:off x="428575" y="631827"/>
            <a:ext cx="353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Pago de PTU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6" name="Google Shape;186;p22"/>
          <p:cNvSpPr txBox="1"/>
          <p:nvPr/>
        </p:nvSpPr>
        <p:spPr>
          <a:xfrm>
            <a:off x="4199010" y="1964800"/>
            <a:ext cx="17265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Información completa por colaborador:Días laborados, Salario base diario, Tipo de contrato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595959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7" name="Google Shape;187;p22"/>
          <p:cNvSpPr txBox="1"/>
          <p:nvPr/>
        </p:nvSpPr>
        <p:spPr>
          <a:xfrm>
            <a:off x="2350954" y="1964800"/>
            <a:ext cx="1726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Listado de colaboradores elegibles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8" name="Google Shape;188;p22"/>
          <p:cNvSpPr txBox="1"/>
          <p:nvPr/>
        </p:nvSpPr>
        <p:spPr>
          <a:xfrm>
            <a:off x="522150" y="1964800"/>
            <a:ext cx="1726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Declaración anual del ejercicio fiscal anterior</a:t>
            </a:r>
            <a:endParaRPr b="1" sz="10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9" name="Google Shape;189;p22"/>
          <p:cNvSpPr txBox="1"/>
          <p:nvPr/>
        </p:nvSpPr>
        <p:spPr>
          <a:xfrm>
            <a:off x="1345606" y="3301371"/>
            <a:ext cx="1726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Template de PTU cargado en Buk</a:t>
            </a:r>
            <a:endParaRPr b="1"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0" name="Google Shape;190;p22"/>
          <p:cNvSpPr txBox="1"/>
          <p:nvPr/>
        </p:nvSpPr>
        <p:spPr>
          <a:xfrm>
            <a:off x="3184031" y="3529971"/>
            <a:ext cx="1726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del pago en Buk</a:t>
            </a:r>
            <a:endParaRPr b="1"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3"/>
          <p:cNvSpPr/>
          <p:nvPr/>
        </p:nvSpPr>
        <p:spPr>
          <a:xfrm>
            <a:off x="6291638" y="1263525"/>
            <a:ext cx="4151400" cy="41514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23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7" name="Google Shape;19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3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PTU 2025 ¿Como gestionar mi proceso en Buk?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99" name="Google Shape;199;p23" title="Portal-del-Colaborador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6974" y="576914"/>
            <a:ext cx="4096879" cy="459545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3"/>
          <p:cNvSpPr/>
          <p:nvPr/>
        </p:nvSpPr>
        <p:spPr>
          <a:xfrm>
            <a:off x="515500" y="3199675"/>
            <a:ext cx="3443100" cy="1091100"/>
          </a:xfrm>
          <a:prstGeom prst="roundRect">
            <a:avLst>
              <a:gd fmla="val 4679" name="adj"/>
            </a:avLst>
          </a:prstGeom>
          <a:solidFill>
            <a:srgbClr val="2F4DAA"/>
          </a:solidFill>
          <a:ln>
            <a:noFill/>
          </a:ln>
          <a:effectLst>
            <a:outerShdw blurRad="114300" rotWithShape="0" algn="bl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1" name="Google Shape;20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127" y="2922949"/>
            <a:ext cx="513598" cy="511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3" title="warning_26a0-fe0f.png"/>
          <p:cNvPicPr preferRelativeResize="0"/>
          <p:nvPr/>
        </p:nvPicPr>
        <p:blipFill rotWithShape="1">
          <a:blip r:embed="rId6">
            <a:alphaModFix/>
          </a:blip>
          <a:srcRect b="0" l="29" r="29" t="0"/>
          <a:stretch/>
        </p:blipFill>
        <p:spPr>
          <a:xfrm>
            <a:off x="739057" y="3097819"/>
            <a:ext cx="161762" cy="161854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203" name="Google Shape;203;p23"/>
          <p:cNvSpPr txBox="1"/>
          <p:nvPr/>
        </p:nvSpPr>
        <p:spPr>
          <a:xfrm>
            <a:off x="428575" y="631827"/>
            <a:ext cx="353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Pensión en la PTU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4" name="Google Shape;204;p23"/>
          <p:cNvSpPr txBox="1"/>
          <p:nvPr/>
        </p:nvSpPr>
        <p:spPr>
          <a:xfrm>
            <a:off x="428575" y="1326625"/>
            <a:ext cx="4151400" cy="12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79400" rtl="0" algn="just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 </a:t>
            </a: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PTU forma parte del ingreso del trabajador</a:t>
            </a: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por lo tanto, es </a:t>
            </a: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susceptible de retención</a:t>
            </a: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por pensión alimenticia.</a:t>
            </a: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just">
              <a:spcBef>
                <a:spcPts val="1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Esto se establece en el </a:t>
            </a: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Artículo 110, fracción V de la Ley Federal del Trabajo</a:t>
            </a: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que indica que los descuentos por pensión alimenticia </a:t>
            </a: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pueden aplicarse sobre el salario y cualquier otra percepción del trabajador</a:t>
            </a: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como bonos, aguinaldos o utilidades.</a:t>
            </a: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just">
              <a:lnSpc>
                <a:spcPct val="100000"/>
              </a:lnSpc>
              <a:spcBef>
                <a:spcPts val="1900"/>
              </a:spcBef>
              <a:spcAft>
                <a:spcPts val="1900"/>
              </a:spcAft>
              <a:buNone/>
            </a:pPr>
            <a:r>
              <a:t/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5" name="Google Shape;205;p23"/>
          <p:cNvSpPr txBox="1"/>
          <p:nvPr/>
        </p:nvSpPr>
        <p:spPr>
          <a:xfrm>
            <a:off x="616841" y="3290200"/>
            <a:ext cx="3530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279400" rtl="0" algn="just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Incumplir con el pago de PTU puede generar: </a:t>
            </a:r>
            <a:endParaRPr b="1" sz="10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just">
              <a:lnSpc>
                <a:spcPct val="100000"/>
              </a:lnSpc>
              <a:spcBef>
                <a:spcPts val="1900"/>
              </a:spcBef>
              <a:spcAft>
                <a:spcPts val="190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Multas económicas, Demandas Individuales y Daño a la reputación de la empresa en cumplimiento de las obligaciones de sus colaboradores.</a:t>
            </a:r>
            <a:endParaRPr b="1" sz="10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4"/>
          <p:cNvSpPr/>
          <p:nvPr/>
        </p:nvSpPr>
        <p:spPr>
          <a:xfrm>
            <a:off x="529091" y="1764125"/>
            <a:ext cx="3087900" cy="1380000"/>
          </a:xfrm>
          <a:prstGeom prst="roundRect">
            <a:avLst>
              <a:gd fmla="val 4073" name="adj"/>
            </a:avLst>
          </a:prstGeom>
          <a:solidFill>
            <a:schemeClr val="lt1"/>
          </a:solidFill>
          <a:ln>
            <a:noFill/>
          </a:ln>
          <a:effectLst>
            <a:outerShdw blurRad="171450" rotWithShape="0" algn="bl">
              <a:srgbClr val="000000">
                <a:alpha val="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4"/>
          <p:cNvSpPr/>
          <p:nvPr/>
        </p:nvSpPr>
        <p:spPr>
          <a:xfrm>
            <a:off x="3894280" y="1764125"/>
            <a:ext cx="3087900" cy="1380000"/>
          </a:xfrm>
          <a:prstGeom prst="roundRect">
            <a:avLst>
              <a:gd fmla="val 4073" name="adj"/>
            </a:avLst>
          </a:prstGeom>
          <a:solidFill>
            <a:schemeClr val="lt1"/>
          </a:solidFill>
          <a:ln>
            <a:noFill/>
          </a:ln>
          <a:effectLst>
            <a:outerShdw blurRad="171450" rotWithShape="0" algn="bl">
              <a:srgbClr val="000000">
                <a:alpha val="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4"/>
          <p:cNvSpPr/>
          <p:nvPr/>
        </p:nvSpPr>
        <p:spPr>
          <a:xfrm>
            <a:off x="524400" y="3302194"/>
            <a:ext cx="3087900" cy="1380000"/>
          </a:xfrm>
          <a:prstGeom prst="roundRect">
            <a:avLst>
              <a:gd fmla="val 4073" name="adj"/>
            </a:avLst>
          </a:prstGeom>
          <a:solidFill>
            <a:schemeClr val="lt1"/>
          </a:solidFill>
          <a:ln>
            <a:noFill/>
          </a:ln>
          <a:effectLst>
            <a:outerShdw blurRad="171450" rotWithShape="0" algn="bl">
              <a:srgbClr val="000000">
                <a:alpha val="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4"/>
          <p:cNvSpPr txBox="1"/>
          <p:nvPr/>
        </p:nvSpPr>
        <p:spPr>
          <a:xfrm>
            <a:off x="577850" y="3362975"/>
            <a:ext cx="2963100" cy="12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Aportaciones voluntarias o caja de ahorro</a:t>
            </a:r>
            <a:endParaRPr b="1" sz="9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85750" lvl="0" marL="4572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F48A7"/>
              </a:buClr>
              <a:buSzPts val="900"/>
              <a:buChar char="●"/>
            </a:pPr>
            <a:r>
              <a:rPr b="1" lang="en" sz="9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Fundamento:</a:t>
            </a:r>
            <a:r>
              <a:rPr lang="en" sz="9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Artículo 110, fracciones II y III de la </a:t>
            </a:r>
            <a:r>
              <a:rPr b="1" lang="en" sz="9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LFT</a:t>
            </a:r>
            <a:br>
              <a:rPr b="1" lang="en" sz="9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b="1" sz="9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857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900"/>
              <a:buFont typeface="Source Sans Pro"/>
              <a:buChar char="●"/>
            </a:pPr>
            <a:r>
              <a:rPr lang="en" sz="9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Permite descuentos cuando el trabajador lo autoriza por escrito, como en casos de caja de ahorro o cuotas sindicales.</a:t>
            </a:r>
            <a:endParaRPr sz="900">
              <a:solidFill>
                <a:srgbClr val="2F48A7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4" name="Google Shape;214;p24"/>
          <p:cNvSpPr/>
          <p:nvPr/>
        </p:nvSpPr>
        <p:spPr>
          <a:xfrm>
            <a:off x="3889589" y="3302194"/>
            <a:ext cx="3087900" cy="1380000"/>
          </a:xfrm>
          <a:prstGeom prst="roundRect">
            <a:avLst>
              <a:gd fmla="val 4073" name="adj"/>
            </a:avLst>
          </a:prstGeom>
          <a:solidFill>
            <a:schemeClr val="lt1"/>
          </a:solidFill>
          <a:ln>
            <a:noFill/>
          </a:ln>
          <a:effectLst>
            <a:outerShdw blurRad="171450" rotWithShape="0" algn="bl">
              <a:srgbClr val="000000">
                <a:alpha val="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4"/>
          <p:cNvSpPr txBox="1"/>
          <p:nvPr/>
        </p:nvSpPr>
        <p:spPr>
          <a:xfrm>
            <a:off x="3943051" y="3439175"/>
            <a:ext cx="30045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⚠️ Advertencia:</a:t>
            </a:r>
            <a:endParaRPr b="1" sz="9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9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Todos los descuentos deben estar </a:t>
            </a:r>
            <a:r>
              <a:rPr b="1" lang="en" sz="9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expresamente permitidos por la ley o autorizados por el trabajador</a:t>
            </a:r>
            <a:r>
              <a:rPr lang="en" sz="9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Descuentos indebidos o sin consentimiento pueden ser </a:t>
            </a:r>
            <a:r>
              <a:rPr b="1" lang="en" sz="9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sancionados por la STPS</a:t>
            </a:r>
            <a:r>
              <a:rPr lang="en" sz="9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900">
              <a:solidFill>
                <a:srgbClr val="2F48A7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6" name="Google Shape;216;p24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7" name="Google Shape;21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4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PTU 2025 ¿Como gestionar mi proceso en Buk?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19" name="Google Shape;219;p24"/>
          <p:cNvSpPr txBox="1"/>
          <p:nvPr/>
        </p:nvSpPr>
        <p:spPr>
          <a:xfrm>
            <a:off x="428575" y="631827"/>
            <a:ext cx="353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Descuentos extra PTU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0" name="Google Shape;220;p24"/>
          <p:cNvSpPr txBox="1"/>
          <p:nvPr/>
        </p:nvSpPr>
        <p:spPr>
          <a:xfrm>
            <a:off x="582525" y="1892950"/>
            <a:ext cx="29535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Préstamos otorgados por el patrón</a:t>
            </a:r>
            <a:endParaRPr b="1" sz="9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85750" lvl="0" marL="4572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F48A7"/>
              </a:buClr>
              <a:buSzPts val="900"/>
              <a:buChar char="●"/>
            </a:pPr>
            <a:r>
              <a:rPr b="1" lang="en" sz="9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Fundamento:</a:t>
            </a:r>
            <a:r>
              <a:rPr lang="en" sz="9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Artículo 110, fracción I de la </a:t>
            </a:r>
            <a:r>
              <a:rPr b="1" lang="en" sz="9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LFT</a:t>
            </a:r>
            <a:br>
              <a:rPr b="1" lang="en" sz="9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b="1" sz="9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857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900"/>
              <a:buFont typeface="Source Sans Pro"/>
              <a:buChar char="●"/>
            </a:pPr>
            <a:r>
              <a:rPr lang="en" sz="9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Permite deducciones por adeudos con la empresa, siempre que no excedan el 30% del salario.</a:t>
            </a:r>
            <a:endParaRPr sz="1100">
              <a:solidFill>
                <a:srgbClr val="2F48A7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1" name="Google Shape;221;p24"/>
          <p:cNvSpPr txBox="1"/>
          <p:nvPr/>
        </p:nvSpPr>
        <p:spPr>
          <a:xfrm>
            <a:off x="4023925" y="1892950"/>
            <a:ext cx="2850600" cy="12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Créditos Fonacot e Infonavit</a:t>
            </a:r>
            <a:endParaRPr b="1" sz="9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85750" lvl="0" marL="4572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F48A7"/>
              </a:buClr>
              <a:buSzPts val="900"/>
              <a:buChar char="●"/>
            </a:pPr>
            <a:r>
              <a:rPr b="1" lang="en" sz="9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Fundamento:</a:t>
            </a:r>
            <a:r>
              <a:rPr lang="en" sz="9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Convenios firmados por el trabajador y autorizados conforme a la Ley del Infonavit / Ley de Fonacot.</a:t>
            </a:r>
            <a:endParaRPr sz="9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857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900"/>
              <a:buFont typeface="Source Sans Pro"/>
              <a:buChar char="●"/>
            </a:pPr>
            <a:r>
              <a:rPr lang="en" sz="9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 el descuento está vigente, puede aplicarse sobre cualquier percepción, incluida la PTU.</a:t>
            </a:r>
            <a:endParaRPr sz="9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5"/>
          <p:cNvSpPr/>
          <p:nvPr/>
        </p:nvSpPr>
        <p:spPr>
          <a:xfrm>
            <a:off x="4056019" y="1759068"/>
            <a:ext cx="759000" cy="7590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5"/>
          <p:cNvSpPr txBox="1"/>
          <p:nvPr/>
        </p:nvSpPr>
        <p:spPr>
          <a:xfrm>
            <a:off x="541557" y="3488644"/>
            <a:ext cx="2270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F48A7"/>
                </a:solidFill>
              </a:rPr>
              <a:t>La PTU se suma al salario del mes y se calcula el impuesto </a:t>
            </a:r>
            <a:r>
              <a:rPr b="1" lang="en" sz="1100">
                <a:solidFill>
                  <a:srgbClr val="2F48A7"/>
                </a:solidFill>
              </a:rPr>
              <a:t>como si fuera ingreso regular</a:t>
            </a:r>
            <a:r>
              <a:rPr lang="en" sz="1100">
                <a:solidFill>
                  <a:srgbClr val="2F48A7"/>
                </a:solidFill>
              </a:rPr>
              <a:t>.</a:t>
            </a: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8" name="Google Shape;228;p25"/>
          <p:cNvSpPr txBox="1"/>
          <p:nvPr/>
        </p:nvSpPr>
        <p:spPr>
          <a:xfrm>
            <a:off x="797333" y="2604915"/>
            <a:ext cx="1635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📘 </a:t>
            </a:r>
            <a:r>
              <a:rPr b="1" lang="en" sz="1100">
                <a:solidFill>
                  <a:schemeClr val="dk1"/>
                </a:solidFill>
              </a:rPr>
              <a:t>Fundamento: Artículo 96 – Ley del ISR</a:t>
            </a:r>
            <a:endParaRPr b="1" sz="13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9" name="Google Shape;229;p25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5"/>
          <p:cNvSpPr txBox="1"/>
          <p:nvPr/>
        </p:nvSpPr>
        <p:spPr>
          <a:xfrm>
            <a:off x="428575" y="631827"/>
            <a:ext cx="353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ISR en PTU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31" name="Google Shape;23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5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PTU 2025 ¿Como gestionar mi proceso en Buk?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3" name="Google Shape;233;p25"/>
          <p:cNvSpPr/>
          <p:nvPr/>
        </p:nvSpPr>
        <p:spPr>
          <a:xfrm>
            <a:off x="1239494" y="1759068"/>
            <a:ext cx="759000" cy="7590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4" name="Google Shape;23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4265" y="1890461"/>
            <a:ext cx="478562" cy="478592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5"/>
          <p:cNvSpPr txBox="1"/>
          <p:nvPr/>
        </p:nvSpPr>
        <p:spPr>
          <a:xfrm>
            <a:off x="3358082" y="3488644"/>
            <a:ext cx="2270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 calcula el ISR </a:t>
            </a: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únicamente sobre la PTU</a:t>
            </a: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con base en el impuesto que correspondería si esa cantidad fuera el salario mensual</a:t>
            </a: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6" name="Google Shape;236;p25"/>
          <p:cNvSpPr txBox="1"/>
          <p:nvPr/>
        </p:nvSpPr>
        <p:spPr>
          <a:xfrm>
            <a:off x="3613858" y="2604915"/>
            <a:ext cx="16359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📘 </a:t>
            </a:r>
            <a:r>
              <a:rPr b="1" lang="en" sz="1100">
                <a:solidFill>
                  <a:schemeClr val="dk1"/>
                </a:solidFill>
              </a:rPr>
              <a:t>Fundamento: Artículo 174 – Reglamento de la Ley del ISR</a:t>
            </a:r>
            <a:endParaRPr b="1" sz="13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7" name="Google Shape;237;p25"/>
          <p:cNvSpPr/>
          <p:nvPr/>
        </p:nvSpPr>
        <p:spPr>
          <a:xfrm>
            <a:off x="6913519" y="1759068"/>
            <a:ext cx="759000" cy="7590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5"/>
          <p:cNvSpPr txBox="1"/>
          <p:nvPr/>
        </p:nvSpPr>
        <p:spPr>
          <a:xfrm>
            <a:off x="6215582" y="3412444"/>
            <a:ext cx="2270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empleador puede elegir el método, pero siempre debe aplicar </a:t>
            </a: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que sea más favorable para el trabajador</a:t>
            </a: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39" name="Google Shape;239;p25"/>
          <p:cNvSpPr txBox="1"/>
          <p:nvPr/>
        </p:nvSpPr>
        <p:spPr>
          <a:xfrm>
            <a:off x="6471358" y="2604915"/>
            <a:ext cx="1635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💡 </a:t>
            </a:r>
            <a:r>
              <a:rPr b="1" lang="en" sz="1100">
                <a:solidFill>
                  <a:schemeClr val="dk1"/>
                </a:solidFill>
              </a:rPr>
              <a:t>Nota rápida</a:t>
            </a:r>
            <a:endParaRPr b="1" sz="13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40" name="Google Shape;24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4051" y="1928515"/>
            <a:ext cx="402455" cy="402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91801" y="1937350"/>
            <a:ext cx="402450" cy="4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26"/>
          <p:cNvPicPr preferRelativeResize="0"/>
          <p:nvPr/>
        </p:nvPicPr>
        <p:blipFill rotWithShape="1">
          <a:blip r:embed="rId4">
            <a:alphaModFix/>
          </a:blip>
          <a:srcRect b="0" l="-1320" r="39603" t="0"/>
          <a:stretch/>
        </p:blipFill>
        <p:spPr>
          <a:xfrm>
            <a:off x="4650900" y="425550"/>
            <a:ext cx="4493102" cy="482379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6"/>
          <p:cNvSpPr txBox="1"/>
          <p:nvPr/>
        </p:nvSpPr>
        <p:spPr>
          <a:xfrm>
            <a:off x="735002" y="1964209"/>
            <a:ext cx="6099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Importador PTU</a:t>
            </a:r>
            <a:endParaRPr sz="40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48" name="Google Shape;248;p26"/>
          <p:cNvSpPr txBox="1"/>
          <p:nvPr/>
        </p:nvSpPr>
        <p:spPr>
          <a:xfrm>
            <a:off x="737050" y="2521641"/>
            <a:ext cx="3883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Tema 3</a:t>
            </a:r>
            <a:endParaRPr sz="25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7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PTU 2025 ¿Como gestionar mi proceso en Buk?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54" name="Google Shape;25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7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7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7"/>
          <p:cNvSpPr txBox="1"/>
          <p:nvPr/>
        </p:nvSpPr>
        <p:spPr>
          <a:xfrm>
            <a:off x="447825" y="1621725"/>
            <a:ext cx="3678900" cy="26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exportador es el que te permitirá cargar la información para el pago de tu PTU a cada uno de los colaboradores, la cual será la siguiente:</a:t>
            </a:r>
            <a:b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b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Información &gt;&gt; Importadores &gt;&gt; Importadores &gt;&gt; Extraordinarios &gt;&gt; PTU</a:t>
            </a:r>
            <a:endParaRPr b="1"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Dentro de este encontrarás dos apartados, el historial de cargas de PTU así como la posibilidad de iniciar un proceso de carga de información</a:t>
            </a: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Nota: Recuerda que esta información se puede cargar en bloques según lo necesites o todo en un solo proceso. </a:t>
            </a:r>
            <a:endParaRPr b="1"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8" name="Google Shape;258;p27"/>
          <p:cNvSpPr txBox="1"/>
          <p:nvPr/>
        </p:nvSpPr>
        <p:spPr>
          <a:xfrm>
            <a:off x="428575" y="936627"/>
            <a:ext cx="353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Ruta de Importador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59" name="Google Shape;25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8875" y="1834369"/>
            <a:ext cx="4126725" cy="1802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8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PTU 2025 ¿Como gestionar mi proceso en Buk?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65" name="Google Shape;26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8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8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8" name="Google Shape;26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075" y="1109727"/>
            <a:ext cx="4493150" cy="2961394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8"/>
          <p:cNvSpPr txBox="1"/>
          <p:nvPr/>
        </p:nvSpPr>
        <p:spPr>
          <a:xfrm>
            <a:off x="4924375" y="1089027"/>
            <a:ext cx="3530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2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Configuración importador</a:t>
            </a:r>
            <a:endParaRPr sz="22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70" name="Google Shape;270;p28"/>
          <p:cNvSpPr txBox="1"/>
          <p:nvPr/>
        </p:nvSpPr>
        <p:spPr>
          <a:xfrm>
            <a:off x="4943625" y="1774125"/>
            <a:ext cx="3678900" cy="26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Configuración clave para el correcto funcionamiento:</a:t>
            </a:r>
            <a:endParaRPr b="1"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F48A7"/>
              </a:buClr>
              <a:buSzPts val="1100"/>
              <a:buChar char="●"/>
            </a:pP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ISR aplicado:</a:t>
            </a: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Elige entre el artículo 96 o el 174 del reglamento.</a:t>
            </a:r>
            <a:b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100"/>
              <a:buChar char="●"/>
            </a:pP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Frecuencia de pago:</a:t>
            </a: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Si tu plataforma es multiperiodo, define si gestionarás colaboradores con pago mensual, quincenal o semanal.</a:t>
            </a:r>
            <a:b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100"/>
              <a:buChar char="●"/>
            </a:pP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Periodo:</a:t>
            </a: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Selecciona en qué proceso se reflejarán pagos y descuentos, si corresponde.</a:t>
            </a: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9"/>
          <p:cNvSpPr txBox="1"/>
          <p:nvPr/>
        </p:nvSpPr>
        <p:spPr>
          <a:xfrm>
            <a:off x="4650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PTU 2025 ¿Como gestionar mi proceso en Buk?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76" name="Google Shape;27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9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29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29"/>
          <p:cNvSpPr txBox="1"/>
          <p:nvPr/>
        </p:nvSpPr>
        <p:spPr>
          <a:xfrm>
            <a:off x="428575" y="327027"/>
            <a:ext cx="3530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2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Llenado de template</a:t>
            </a:r>
            <a:endParaRPr sz="22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80" name="Google Shape;28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400" y="876766"/>
            <a:ext cx="8241525" cy="1924284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9"/>
          <p:cNvSpPr txBox="1"/>
          <p:nvPr/>
        </p:nvSpPr>
        <p:spPr>
          <a:xfrm>
            <a:off x="495300" y="3049350"/>
            <a:ext cx="7992900" cy="18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Llenado del template:</a:t>
            </a:r>
            <a:endParaRPr b="1"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F48A7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Ten a mano a los colaboradores que participarán en el proceso.</a:t>
            </a:r>
            <a:b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 ficha solo se solicita si hay múltiples activas.</a:t>
            </a:r>
            <a:b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100"/>
              <a:buChar char="●"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Indica el </a:t>
            </a: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monto a pagar</a:t>
            </a: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al colaborador.</a:t>
            </a:r>
            <a:b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100"/>
              <a:buChar char="●"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Agrega el </a:t>
            </a: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descuento por pensión alimenticia</a:t>
            </a: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calculado sobre el bruto (si es en neto, ajusta el monto).</a:t>
            </a:r>
            <a:b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Incluye otros descuentos si corresponde.</a:t>
            </a:r>
            <a:endParaRPr b="1"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0"/>
          <p:cNvPicPr preferRelativeResize="0"/>
          <p:nvPr/>
        </p:nvPicPr>
        <p:blipFill rotWithShape="1">
          <a:blip r:embed="rId4">
            <a:alphaModFix/>
          </a:blip>
          <a:srcRect b="0" l="-1320" r="39603" t="0"/>
          <a:stretch/>
        </p:blipFill>
        <p:spPr>
          <a:xfrm>
            <a:off x="4650900" y="425550"/>
            <a:ext cx="4493102" cy="4823799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0"/>
          <p:cNvSpPr txBox="1"/>
          <p:nvPr/>
        </p:nvSpPr>
        <p:spPr>
          <a:xfrm>
            <a:off x="735002" y="1964209"/>
            <a:ext cx="6099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Pago PTU</a:t>
            </a:r>
            <a:endParaRPr sz="40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8" name="Google Shape;288;p30"/>
          <p:cNvSpPr txBox="1"/>
          <p:nvPr/>
        </p:nvSpPr>
        <p:spPr>
          <a:xfrm>
            <a:off x="737050" y="2521641"/>
            <a:ext cx="3883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Tema 4</a:t>
            </a:r>
            <a:endParaRPr sz="25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1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PTU 2025 ¿Como gestionar mi proceso en Buk?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94" name="Google Shape;29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1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1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1"/>
          <p:cNvSpPr txBox="1"/>
          <p:nvPr/>
        </p:nvSpPr>
        <p:spPr>
          <a:xfrm>
            <a:off x="428575" y="708027"/>
            <a:ext cx="353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pago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98" name="Google Shape;29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7325" y="1626579"/>
            <a:ext cx="2595450" cy="2305675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1"/>
          <p:cNvSpPr txBox="1"/>
          <p:nvPr/>
        </p:nvSpPr>
        <p:spPr>
          <a:xfrm>
            <a:off x="447825" y="1393125"/>
            <a:ext cx="3678900" cy="26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PTU en Buk</a:t>
            </a:r>
            <a:endParaRPr b="1"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Ahora, al igual que en tus procesos de nómina y liquidación, </a:t>
            </a: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Buk te permite gestionar la PTU de forma independiente</a:t>
            </a: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Ventajas del proceso:</a:t>
            </a:r>
            <a:endParaRPr b="1"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F48A7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Reportería exclusiva de PTU (incluye Libro de Remuneraciones)</a:t>
            </a:r>
            <a:b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Lista de raya específica</a:t>
            </a:r>
            <a:b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Archivo TXT bancario para PTU</a:t>
            </a:r>
            <a:b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Recibos de nómina en PDF exclusivos para este proceso</a:t>
            </a: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b="1"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4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4"/>
          <p:cNvSpPr txBox="1"/>
          <p:nvPr/>
        </p:nvSpPr>
        <p:spPr>
          <a:xfrm>
            <a:off x="405350" y="586900"/>
            <a:ext cx="1999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Contenido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524406" y="1623925"/>
            <a:ext cx="45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01.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1008804" y="1623925"/>
            <a:ext cx="1749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¿Qué es la PTU?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524406" y="2849898"/>
            <a:ext cx="45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03.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1008804" y="2849898"/>
            <a:ext cx="1749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Importador de PTU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PTU 2025 ¿Como gestionar mi proceso en Buk?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859750" y="1854375"/>
            <a:ext cx="3008100" cy="8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279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Que es la PTU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Artículo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123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Ley Federal de Trabajo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¿A 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quiénes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se paga ese beneficio?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859750" y="3132342"/>
            <a:ext cx="2821500" cy="8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279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Ruta de Importador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Configuración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Template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Llenado de Template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3827006" y="1623925"/>
            <a:ext cx="45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02.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4311404" y="1623925"/>
            <a:ext cx="1749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PTU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3827006" y="2849898"/>
            <a:ext cx="45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04.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4311404" y="2849898"/>
            <a:ext cx="1749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Pago PTU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2" name="Google Shape;72;p14"/>
          <p:cNvSpPr txBox="1"/>
          <p:nvPr/>
        </p:nvSpPr>
        <p:spPr>
          <a:xfrm>
            <a:off x="4162350" y="1854375"/>
            <a:ext cx="2821500" cy="8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279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Pago de PTU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Pensión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PTU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Otros descuentos PTU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Tipos de ISR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4162350" y="3132342"/>
            <a:ext cx="2821500" cy="8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279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Que es un proceso de Pago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Por qué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hacer este proceso?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Timbrado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Recibo de PTU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2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PTU 2025 ¿Como gestionar mi proceso en Buk?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05" name="Google Shape;3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2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32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32"/>
          <p:cNvSpPr txBox="1"/>
          <p:nvPr/>
        </p:nvSpPr>
        <p:spPr>
          <a:xfrm>
            <a:off x="3378300" y="1089025"/>
            <a:ext cx="2387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pago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09" name="Google Shape;30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9125" y="1960563"/>
            <a:ext cx="4712473" cy="212297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2"/>
          <p:cNvSpPr txBox="1"/>
          <p:nvPr/>
        </p:nvSpPr>
        <p:spPr>
          <a:xfrm>
            <a:off x="447825" y="1850325"/>
            <a:ext cx="3678900" cy="23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 igual que cualquier proceso de pago</a:t>
            </a: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la gestión de la PTU está diseñada para ofrecer un </a:t>
            </a: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desglose claro y preciso de todos los conceptos involucrados</a:t>
            </a: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Esto incluye desde los </a:t>
            </a: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recibos individuales</a:t>
            </a: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pasando por las </a:t>
            </a: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liquidaciones correspondientes</a:t>
            </a: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hasta los elementos específicos del proceso de </a:t>
            </a: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Participación de los Trabajadores en las Utilidades</a:t>
            </a: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 idea es mantener la trazabilidad y claridad en cada etapa, asegurando una administración eficiente y transparente para todos los colaboradores involucrados.</a:t>
            </a:r>
            <a:endParaRPr b="1"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3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PTU 2025 ¿Como gestionar mi proceso en Buk?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16" name="Google Shape;31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3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33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33"/>
          <p:cNvSpPr txBox="1"/>
          <p:nvPr/>
        </p:nvSpPr>
        <p:spPr>
          <a:xfrm>
            <a:off x="3378300" y="631825"/>
            <a:ext cx="2387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Timbrado PTU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20" name="Google Shape;32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6275" y="1262125"/>
            <a:ext cx="7439340" cy="3051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4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PTU 2025 ¿Como gestionar mi proceso en Buk?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26" name="Google Shape;32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4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4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4"/>
          <p:cNvSpPr txBox="1"/>
          <p:nvPr/>
        </p:nvSpPr>
        <p:spPr>
          <a:xfrm>
            <a:off x="3378300" y="631825"/>
            <a:ext cx="2387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Recibo de Nómina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30" name="Google Shape;33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4125" y="1496925"/>
            <a:ext cx="4655054" cy="328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8084" y="4066325"/>
            <a:ext cx="2096426" cy="58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2925" y="2151900"/>
            <a:ext cx="5118152" cy="83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6"/>
          <p:cNvSpPr txBox="1"/>
          <p:nvPr/>
        </p:nvSpPr>
        <p:spPr>
          <a:xfrm>
            <a:off x="501100" y="494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Emojis 🙌</a:t>
            </a:r>
            <a:endParaRPr sz="2800">
              <a:solidFill>
                <a:srgbClr val="314F9D"/>
              </a:solidFill>
              <a:latin typeface="Source Sans 3 Black"/>
              <a:ea typeface="Source Sans 3 Black"/>
              <a:cs typeface="Source Sans 3 Black"/>
              <a:sym typeface="Source Sans 3 Black"/>
            </a:endParaRPr>
          </a:p>
        </p:txBody>
      </p:sp>
      <p:sp>
        <p:nvSpPr>
          <p:cNvPr id="342" name="Google Shape;342;p36"/>
          <p:cNvSpPr txBox="1"/>
          <p:nvPr/>
        </p:nvSpPr>
        <p:spPr>
          <a:xfrm>
            <a:off x="501100" y="896975"/>
            <a:ext cx="8520600" cy="6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¡Copia y pega lo que necesites! </a:t>
            </a:r>
            <a:r>
              <a:rPr b="1"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No modificar colores o alterar su forma original.</a:t>
            </a:r>
            <a:endParaRPr b="1">
              <a:solidFill>
                <a:srgbClr val="314F9D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343" name="Google Shape;34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200" y="1580381"/>
            <a:ext cx="402450" cy="40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9581" y="3244890"/>
            <a:ext cx="450957" cy="45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5432" y="1571684"/>
            <a:ext cx="419797" cy="421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12571" y="1568837"/>
            <a:ext cx="425470" cy="4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35319" y="1568837"/>
            <a:ext cx="425470" cy="4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12614" y="2392519"/>
            <a:ext cx="450957" cy="45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23995" y="3244890"/>
            <a:ext cx="450957" cy="45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57011" y="1568837"/>
            <a:ext cx="425470" cy="4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089823" y="1557637"/>
            <a:ext cx="449274" cy="44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31200" y="2411972"/>
            <a:ext cx="413533" cy="413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69669" y="2411972"/>
            <a:ext cx="413533" cy="413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910374" y="2380648"/>
            <a:ext cx="476182" cy="476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309256" y="2380648"/>
            <a:ext cx="476183" cy="476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708138" y="2380648"/>
            <a:ext cx="476183" cy="476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511492" y="2380648"/>
            <a:ext cx="476186" cy="476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334263" y="1557637"/>
            <a:ext cx="449274" cy="44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6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301943" y="2380648"/>
            <a:ext cx="476186" cy="476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6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6787860" y="2424168"/>
            <a:ext cx="389147" cy="38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6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5687725" y="2404328"/>
            <a:ext cx="428833" cy="428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6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241494" y="2408029"/>
            <a:ext cx="421431" cy="421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6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172567" y="3269886"/>
            <a:ext cx="402455" cy="402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6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625483" y="3269886"/>
            <a:ext cx="402455" cy="402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6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276911" y="3269886"/>
            <a:ext cx="402455" cy="402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6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4690879" y="1592420"/>
            <a:ext cx="379710" cy="379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6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5222371" y="1592420"/>
            <a:ext cx="379710" cy="379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6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5226072" y="2450384"/>
            <a:ext cx="336718" cy="336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6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5753863" y="1587618"/>
            <a:ext cx="389310" cy="38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6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5719652" y="3264796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6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7903065" y="2412424"/>
            <a:ext cx="412630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6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7918232" y="1587618"/>
            <a:ext cx="389310" cy="38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6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6836048" y="1587618"/>
            <a:ext cx="389310" cy="38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6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7377140" y="1587618"/>
            <a:ext cx="389310" cy="38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6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6294956" y="1587618"/>
            <a:ext cx="389310" cy="38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6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3510965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6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4068224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6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2953706" y="3225471"/>
            <a:ext cx="412630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6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4688506" y="2412424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6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1188459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6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631200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6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2302978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6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1745719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6"/>
          <p:cNvPicPr preferRelativeResize="0"/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7966674" y="3299886"/>
            <a:ext cx="412626" cy="412004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36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iOS 11.2" id="386" name="Google Shape;386;p36"/>
          <p:cNvPicPr preferRelativeResize="0"/>
          <p:nvPr/>
        </p:nvPicPr>
        <p:blipFill>
          <a:blip r:embed="rId45">
            <a:alphaModFix/>
          </a:blip>
          <a:stretch>
            <a:fillRect/>
          </a:stretch>
        </p:blipFill>
        <p:spPr>
          <a:xfrm>
            <a:off x="664061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87" name="Google Shape;387;p36" title="cross-mark_274c-1.png"/>
          <p:cNvPicPr preferRelativeResize="0"/>
          <p:nvPr/>
        </p:nvPicPr>
        <p:blipFill rotWithShape="1">
          <a:blip r:embed="rId46">
            <a:alphaModFix/>
          </a:blip>
          <a:srcRect b="0" l="39" r="39" t="0"/>
          <a:stretch/>
        </p:blipFill>
        <p:spPr>
          <a:xfrm>
            <a:off x="1224961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88" name="Google Shape;388;p36" title="bell_1f514.png"/>
          <p:cNvPicPr preferRelativeResize="0"/>
          <p:nvPr/>
        </p:nvPicPr>
        <p:blipFill rotWithShape="1">
          <a:blip r:embed="rId47">
            <a:alphaModFix/>
          </a:blip>
          <a:srcRect b="0" l="39" r="39" t="0"/>
          <a:stretch/>
        </p:blipFill>
        <p:spPr>
          <a:xfrm>
            <a:off x="1796461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89" name="Google Shape;389;p36" title="briefcase_1f4bc.png"/>
          <p:cNvPicPr preferRelativeResize="0"/>
          <p:nvPr/>
        </p:nvPicPr>
        <p:blipFill rotWithShape="1">
          <a:blip r:embed="rId48">
            <a:alphaModFix/>
          </a:blip>
          <a:srcRect b="0" l="39" r="39" t="0"/>
          <a:stretch/>
        </p:blipFill>
        <p:spPr>
          <a:xfrm>
            <a:off x="2357361" y="3996643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90" name="Google Shape;390;p36" title="card-index-dividers_1f5c2-fe0f.png"/>
          <p:cNvPicPr preferRelativeResize="0"/>
          <p:nvPr/>
        </p:nvPicPr>
        <p:blipFill rotWithShape="1">
          <a:blip r:embed="rId49">
            <a:alphaModFix/>
          </a:blip>
          <a:srcRect b="0" l="39" r="39" t="0"/>
          <a:stretch/>
        </p:blipFill>
        <p:spPr>
          <a:xfrm>
            <a:off x="2992361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91" name="Google Shape;391;p36" title="magnifying-glass-tilted-right_1f50e.png"/>
          <p:cNvPicPr preferRelativeResize="0"/>
          <p:nvPr/>
        </p:nvPicPr>
        <p:blipFill rotWithShape="1">
          <a:blip r:embed="rId50">
            <a:alphaModFix/>
          </a:blip>
          <a:srcRect b="0" l="39" r="39" t="0"/>
          <a:stretch/>
        </p:blipFill>
        <p:spPr>
          <a:xfrm>
            <a:off x="3542686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92" name="Google Shape;392;p36" title="megaphone_1f4e3.png"/>
          <p:cNvPicPr preferRelativeResize="0"/>
          <p:nvPr/>
        </p:nvPicPr>
        <p:blipFill rotWithShape="1">
          <a:blip r:embed="rId51">
            <a:alphaModFix/>
          </a:blip>
          <a:srcRect b="0" l="39" r="39" t="0"/>
          <a:stretch/>
        </p:blipFill>
        <p:spPr>
          <a:xfrm>
            <a:off x="4103586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93" name="Google Shape;393;p36" title="laptop_1f4bb.png"/>
          <p:cNvPicPr preferRelativeResize="0"/>
          <p:nvPr/>
        </p:nvPicPr>
        <p:blipFill rotWithShape="1">
          <a:blip r:embed="rId52">
            <a:alphaModFix/>
          </a:blip>
          <a:srcRect b="0" l="39" r="39" t="0"/>
          <a:stretch/>
        </p:blipFill>
        <p:spPr>
          <a:xfrm>
            <a:off x="4653911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94" name="Google Shape;394;p36" title="warning_26a0-fe0f.png"/>
          <p:cNvPicPr preferRelativeResize="0"/>
          <p:nvPr/>
        </p:nvPicPr>
        <p:blipFill rotWithShape="1">
          <a:blip r:embed="rId53">
            <a:alphaModFix/>
          </a:blip>
          <a:srcRect b="0" l="39" r="39" t="0"/>
          <a:stretch/>
        </p:blipFill>
        <p:spPr>
          <a:xfrm>
            <a:off x="5204236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95" name="Google Shape;395;p36" title="stopwatch_23f1-fe0f.png"/>
          <p:cNvPicPr preferRelativeResize="0"/>
          <p:nvPr/>
        </p:nvPicPr>
        <p:blipFill rotWithShape="1">
          <a:blip r:embed="rId54">
            <a:alphaModFix/>
          </a:blip>
          <a:srcRect b="0" l="39" r="39" t="0"/>
          <a:stretch/>
        </p:blipFill>
        <p:spPr>
          <a:xfrm>
            <a:off x="5775736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396" name="Google Shape;396;p36" title="backhand-index-pointing-right_1f449.png"/>
          <p:cNvPicPr preferRelativeResize="0"/>
          <p:nvPr/>
        </p:nvPicPr>
        <p:blipFill rotWithShape="1">
          <a:blip r:embed="rId55">
            <a:alphaModFix/>
          </a:blip>
          <a:srcRect b="0" l="39" r="39" t="0"/>
          <a:stretch/>
        </p:blipFill>
        <p:spPr>
          <a:xfrm>
            <a:off x="6292036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7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37"/>
          <p:cNvSpPr txBox="1"/>
          <p:nvPr/>
        </p:nvSpPr>
        <p:spPr>
          <a:xfrm>
            <a:off x="501100" y="494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Imagenes a color</a:t>
            </a: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 🙌</a:t>
            </a:r>
            <a:endParaRPr sz="2800">
              <a:solidFill>
                <a:srgbClr val="314F9D"/>
              </a:solidFill>
              <a:latin typeface="Source Sans 3 Black"/>
              <a:ea typeface="Source Sans 3 Black"/>
              <a:cs typeface="Source Sans 3 Black"/>
              <a:sym typeface="Source Sans 3 Black"/>
            </a:endParaRPr>
          </a:p>
        </p:txBody>
      </p:sp>
      <p:sp>
        <p:nvSpPr>
          <p:cNvPr id="403" name="Google Shape;403;p37"/>
          <p:cNvSpPr txBox="1"/>
          <p:nvPr/>
        </p:nvSpPr>
        <p:spPr>
          <a:xfrm>
            <a:off x="501100" y="896975"/>
            <a:ext cx="8520600" cy="6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¡Copia y pega lo que necesites! </a:t>
            </a:r>
            <a:r>
              <a:rPr b="1"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No modificar colores o alterar su forma original.</a:t>
            </a:r>
            <a:endParaRPr b="1">
              <a:solidFill>
                <a:srgbClr val="314F9D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404" name="Google Shape;404;p37"/>
          <p:cNvSpPr txBox="1"/>
          <p:nvPr/>
        </p:nvSpPr>
        <p:spPr>
          <a:xfrm>
            <a:off x="821332" y="1221484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u="sng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3"/>
              </a:rPr>
              <a:t>Fotos a color</a:t>
            </a:r>
            <a:endParaRPr b="1" i="0" u="sng" cap="none" strike="noStrike">
              <a:solidFill>
                <a:srgbClr val="4A86E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05" name="Google Shape;405;p37" title="diner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4816" y="3381561"/>
            <a:ext cx="2053391" cy="1642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37" title="chanchito con lentes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2065" y="1842632"/>
            <a:ext cx="1510559" cy="1510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7" title="megaphonehand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947211">
            <a:off x="2599863" y="1654697"/>
            <a:ext cx="2252434" cy="1632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37" title="lupa2.png"/>
          <p:cNvPicPr preferRelativeResize="0"/>
          <p:nvPr/>
        </p:nvPicPr>
        <p:blipFill rotWithShape="1">
          <a:blip r:embed="rId7">
            <a:alphaModFix/>
          </a:blip>
          <a:srcRect b="4215" l="0" r="15533" t="12638"/>
          <a:stretch/>
        </p:blipFill>
        <p:spPr>
          <a:xfrm>
            <a:off x="295800" y="3383703"/>
            <a:ext cx="2503205" cy="1642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37" title="binoculares.png"/>
          <p:cNvPicPr preferRelativeResize="0"/>
          <p:nvPr/>
        </p:nvPicPr>
        <p:blipFill rotWithShape="1">
          <a:blip r:embed="rId8">
            <a:alphaModFix/>
          </a:blip>
          <a:srcRect b="23139" l="29047" r="0" t="14524"/>
          <a:stretch/>
        </p:blipFill>
        <p:spPr>
          <a:xfrm>
            <a:off x="6610658" y="1777982"/>
            <a:ext cx="2366040" cy="138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37" title="ampolleta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15936" y="2885077"/>
            <a:ext cx="1814900" cy="22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37" title="calc.png"/>
          <p:cNvPicPr preferRelativeResize="0"/>
          <p:nvPr/>
        </p:nvPicPr>
        <p:blipFill rotWithShape="1">
          <a:blip r:embed="rId10">
            <a:alphaModFix/>
          </a:blip>
          <a:srcRect b="0" l="50888" r="0" t="0"/>
          <a:stretch/>
        </p:blipFill>
        <p:spPr>
          <a:xfrm>
            <a:off x="7102531" y="2929526"/>
            <a:ext cx="1636525" cy="2222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37" title="Cellphone.png"/>
          <p:cNvPicPr preferRelativeResize="0"/>
          <p:nvPr/>
        </p:nvPicPr>
        <p:blipFill rotWithShape="1">
          <a:blip r:embed="rId11">
            <a:alphaModFix/>
          </a:blip>
          <a:srcRect b="8" l="0" r="0" t="14206"/>
          <a:stretch/>
        </p:blipFill>
        <p:spPr>
          <a:xfrm>
            <a:off x="557100" y="1919026"/>
            <a:ext cx="1814899" cy="151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37" title="backhand-index-pointing-right_1f449.png"/>
          <p:cNvPicPr preferRelativeResize="0"/>
          <p:nvPr/>
        </p:nvPicPr>
        <p:blipFill rotWithShape="1">
          <a:blip r:embed="rId12">
            <a:alphaModFix/>
          </a:blip>
          <a:srcRect b="0" l="39" r="39" t="0"/>
          <a:stretch/>
        </p:blipFill>
        <p:spPr>
          <a:xfrm>
            <a:off x="601610" y="1287425"/>
            <a:ext cx="226275" cy="22645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8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9" name="Google Shape;419;p38" title="plataforma buk_.png"/>
          <p:cNvPicPr preferRelativeResize="0"/>
          <p:nvPr/>
        </p:nvPicPr>
        <p:blipFill rotWithShape="1">
          <a:blip r:embed="rId3">
            <a:alphaModFix/>
          </a:blip>
          <a:srcRect b="12199" l="14082" r="24874" t="25045"/>
          <a:stretch/>
        </p:blipFill>
        <p:spPr>
          <a:xfrm>
            <a:off x="295800" y="1419350"/>
            <a:ext cx="2658780" cy="1821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38" title="Mesa de trabajo 1 copia 3.png"/>
          <p:cNvPicPr preferRelativeResize="0"/>
          <p:nvPr/>
        </p:nvPicPr>
        <p:blipFill rotWithShape="1">
          <a:blip r:embed="rId4">
            <a:alphaModFix/>
          </a:blip>
          <a:srcRect b="4489" l="11839" r="11877" t="5719"/>
          <a:stretch/>
        </p:blipFill>
        <p:spPr>
          <a:xfrm>
            <a:off x="5575447" y="1592240"/>
            <a:ext cx="2658780" cy="1760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38" title="Portal-del-Colaborador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93725" y="3020045"/>
            <a:ext cx="1893078" cy="212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38" title="Computador Portal Buk_Beneficios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1227" y="3276319"/>
            <a:ext cx="2621959" cy="16881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3" name="Google Shape;423;p38"/>
          <p:cNvGrpSpPr/>
          <p:nvPr/>
        </p:nvGrpSpPr>
        <p:grpSpPr>
          <a:xfrm>
            <a:off x="3805761" y="3097889"/>
            <a:ext cx="2566260" cy="2044962"/>
            <a:chOff x="3787800" y="2927838"/>
            <a:chExt cx="2677650" cy="2133725"/>
          </a:xfrm>
        </p:grpSpPr>
        <p:pic>
          <p:nvPicPr>
            <p:cNvPr id="424" name="Google Shape;424;p3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787800" y="3558683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" name="Google Shape;425;p3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301599" y="3361662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6" name="Google Shape;426;p38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707215" y="3182628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7" name="Google Shape;427;p3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220234" y="2927838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28" name="Google Shape;428;p38"/>
          <p:cNvPicPr preferRelativeResize="0"/>
          <p:nvPr/>
        </p:nvPicPr>
        <p:blipFill rotWithShape="1">
          <a:blip r:embed="rId11">
            <a:alphaModFix/>
          </a:blip>
          <a:srcRect b="0" l="-1318" r="3652" t="0"/>
          <a:stretch/>
        </p:blipFill>
        <p:spPr>
          <a:xfrm>
            <a:off x="2856755" y="1525647"/>
            <a:ext cx="2566292" cy="1741089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38"/>
          <p:cNvSpPr txBox="1"/>
          <p:nvPr/>
        </p:nvSpPr>
        <p:spPr>
          <a:xfrm>
            <a:off x="501100" y="494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Producto</a:t>
            </a: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 🙌</a:t>
            </a:r>
            <a:endParaRPr sz="2800">
              <a:solidFill>
                <a:srgbClr val="314F9D"/>
              </a:solidFill>
              <a:latin typeface="Source Sans 3 Black"/>
              <a:ea typeface="Source Sans 3 Black"/>
              <a:cs typeface="Source Sans 3 Black"/>
              <a:sym typeface="Source Sans 3 Black"/>
            </a:endParaRPr>
          </a:p>
        </p:txBody>
      </p:sp>
      <p:sp>
        <p:nvSpPr>
          <p:cNvPr id="430" name="Google Shape;430;p38"/>
          <p:cNvSpPr txBox="1"/>
          <p:nvPr/>
        </p:nvSpPr>
        <p:spPr>
          <a:xfrm>
            <a:off x="501100" y="896975"/>
            <a:ext cx="85206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¡Copia y pega lo que necesites! </a:t>
            </a:r>
            <a:r>
              <a:rPr b="1"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No modificar colores o alterar su forma original.</a:t>
            </a:r>
            <a:endParaRPr b="1">
              <a:solidFill>
                <a:srgbClr val="314F9D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999" y="2398953"/>
            <a:ext cx="3479988" cy="2296966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39"/>
          <p:cNvSpPr/>
          <p:nvPr/>
        </p:nvSpPr>
        <p:spPr>
          <a:xfrm>
            <a:off x="384675" y="1638700"/>
            <a:ext cx="3377100" cy="3057300"/>
          </a:xfrm>
          <a:prstGeom prst="roundRect">
            <a:avLst>
              <a:gd fmla="val 2680" name="adj"/>
            </a:avLst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39"/>
          <p:cNvSpPr/>
          <p:nvPr/>
        </p:nvSpPr>
        <p:spPr>
          <a:xfrm>
            <a:off x="3922650" y="1638700"/>
            <a:ext cx="2070900" cy="3057300"/>
          </a:xfrm>
          <a:prstGeom prst="roundRect">
            <a:avLst>
              <a:gd fmla="val 2680" name="adj"/>
            </a:avLst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39"/>
          <p:cNvSpPr/>
          <p:nvPr/>
        </p:nvSpPr>
        <p:spPr>
          <a:xfrm>
            <a:off x="6175875" y="1638700"/>
            <a:ext cx="2709000" cy="3057300"/>
          </a:xfrm>
          <a:prstGeom prst="roundRect">
            <a:avLst>
              <a:gd fmla="val 2680" name="adj"/>
            </a:avLst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39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39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39"/>
          <p:cNvSpPr txBox="1"/>
          <p:nvPr/>
        </p:nvSpPr>
        <p:spPr>
          <a:xfrm>
            <a:off x="437950" y="982900"/>
            <a:ext cx="73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Alfinal de esta ppt encontrarás un marco de foto blanco que puedes </a:t>
            </a: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copiar y pegar sobre la imagen </a:t>
            </a: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que selecciones</a:t>
            </a:r>
            <a:endParaRPr sz="1100"/>
          </a:p>
        </p:txBody>
      </p:sp>
      <p:sp>
        <p:nvSpPr>
          <p:cNvPr id="442" name="Google Shape;442;p39"/>
          <p:cNvSpPr txBox="1"/>
          <p:nvPr/>
        </p:nvSpPr>
        <p:spPr>
          <a:xfrm>
            <a:off x="621076" y="1739574"/>
            <a:ext cx="2438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Imagen seleccionada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Haz doble click sobre la imagen y regula los bordes para que quede cuadrada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43" name="Google Shape;443;p39" title="IMG_6416-Mejorado-NR copia.jpg"/>
          <p:cNvPicPr preferRelativeResize="0"/>
          <p:nvPr/>
        </p:nvPicPr>
        <p:blipFill rotWithShape="1">
          <a:blip r:embed="rId4">
            <a:alphaModFix/>
          </a:blip>
          <a:srcRect b="0" l="22614" r="19130" t="0"/>
          <a:stretch/>
        </p:blipFill>
        <p:spPr>
          <a:xfrm>
            <a:off x="4079198" y="2604855"/>
            <a:ext cx="1801513" cy="1807611"/>
          </a:xfrm>
          <a:prstGeom prst="rect">
            <a:avLst/>
          </a:prstGeom>
          <a:noFill/>
          <a:ln>
            <a:noFill/>
          </a:ln>
          <a:effectLst>
            <a:outerShdw blurRad="128588" rotWithShape="0" algn="bl">
              <a:srgbClr val="000000">
                <a:alpha val="18000"/>
              </a:srgbClr>
            </a:outerShdw>
          </a:effectLst>
        </p:spPr>
      </p:pic>
      <p:pic>
        <p:nvPicPr>
          <p:cNvPr id="444" name="Google Shape;444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80215" y="2557700"/>
            <a:ext cx="2506077" cy="161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39" title="polaroid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13760" y="2163896"/>
            <a:ext cx="2709050" cy="2709030"/>
          </a:xfrm>
          <a:prstGeom prst="rect">
            <a:avLst/>
          </a:prstGeom>
          <a:noFill/>
          <a:ln>
            <a:noFill/>
          </a:ln>
          <a:effectLst>
            <a:outerShdw blurRad="128588" rotWithShape="0" algn="bl">
              <a:srgbClr val="000000">
                <a:alpha val="18000"/>
              </a:srgbClr>
            </a:outerShdw>
          </a:effectLst>
        </p:spPr>
      </p:pic>
      <p:sp>
        <p:nvSpPr>
          <p:cNvPr id="446" name="Google Shape;446;p39"/>
          <p:cNvSpPr txBox="1"/>
          <p:nvPr/>
        </p:nvSpPr>
        <p:spPr>
          <a:xfrm>
            <a:off x="4046194" y="1699835"/>
            <a:ext cx="1881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Copia y pega sobre la imagen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Copia el cuadro de la slide 18 y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pegalo sobre 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 imagen ya recortada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47" name="Google Shape;447;p39"/>
          <p:cNvSpPr txBox="1"/>
          <p:nvPr/>
        </p:nvSpPr>
        <p:spPr>
          <a:xfrm>
            <a:off x="6324880" y="1714092"/>
            <a:ext cx="2438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 al pegarlo queda abajo de la foto,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Haz click derecho y selecciona esta opción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48" name="Google Shape;448;p39"/>
          <p:cNvSpPr txBox="1"/>
          <p:nvPr/>
        </p:nvSpPr>
        <p:spPr>
          <a:xfrm>
            <a:off x="501100" y="494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Cómo cambiar la imagen</a:t>
            </a: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 🙌</a:t>
            </a:r>
            <a:endParaRPr sz="2800">
              <a:solidFill>
                <a:srgbClr val="314F9D"/>
              </a:solidFill>
              <a:latin typeface="Source Sans 3 Black"/>
              <a:ea typeface="Source Sans 3 Black"/>
              <a:cs typeface="Source Sans 3 Black"/>
              <a:sym typeface="Source Sans 3 Black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0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4" name="Google Shape;454;p40" title="polaroid.png"/>
          <p:cNvPicPr preferRelativeResize="0"/>
          <p:nvPr/>
        </p:nvPicPr>
        <p:blipFill rotWithShape="1">
          <a:blip r:embed="rId3">
            <a:alphaModFix/>
          </a:blip>
          <a:srcRect b="10537" l="8922" r="4196" t="9270"/>
          <a:stretch/>
        </p:blipFill>
        <p:spPr>
          <a:xfrm>
            <a:off x="417325" y="1494450"/>
            <a:ext cx="3008850" cy="2777375"/>
          </a:xfrm>
          <a:prstGeom prst="rect">
            <a:avLst/>
          </a:prstGeom>
          <a:noFill/>
          <a:ln>
            <a:noFill/>
          </a:ln>
          <a:effectLst>
            <a:outerShdw blurRad="128588" rotWithShape="0" algn="bl">
              <a:srgbClr val="000000">
                <a:alpha val="18000"/>
              </a:srgbClr>
            </a:outerShdw>
          </a:effectLst>
        </p:spPr>
      </p:pic>
      <p:sp>
        <p:nvSpPr>
          <p:cNvPr id="455" name="Google Shape;455;p40"/>
          <p:cNvSpPr txBox="1"/>
          <p:nvPr/>
        </p:nvSpPr>
        <p:spPr>
          <a:xfrm>
            <a:off x="501100" y="494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Marco de foto 🙌</a:t>
            </a:r>
            <a:endParaRPr sz="2800">
              <a:solidFill>
                <a:srgbClr val="314F9D"/>
              </a:solidFill>
              <a:latin typeface="Source Sans 3 Black"/>
              <a:ea typeface="Source Sans 3 Black"/>
              <a:cs typeface="Source Sans 3 Black"/>
              <a:sym typeface="Source Sans 3 Black"/>
            </a:endParaRPr>
          </a:p>
        </p:txBody>
      </p:sp>
      <p:sp>
        <p:nvSpPr>
          <p:cNvPr id="456" name="Google Shape;456;p40"/>
          <p:cNvSpPr txBox="1"/>
          <p:nvPr/>
        </p:nvSpPr>
        <p:spPr>
          <a:xfrm>
            <a:off x="501100" y="896975"/>
            <a:ext cx="85206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¡Copia y pega lo que necesites! </a:t>
            </a:r>
            <a:r>
              <a:rPr b="1"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No modificar colores o alterar su forma original.</a:t>
            </a:r>
            <a:endParaRPr b="1">
              <a:solidFill>
                <a:srgbClr val="314F9D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1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41"/>
          <p:cNvSpPr txBox="1"/>
          <p:nvPr/>
        </p:nvSpPr>
        <p:spPr>
          <a:xfrm>
            <a:off x="715475" y="586788"/>
            <a:ext cx="4124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Indicaciones 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63" name="Google Shape;463;p41"/>
          <p:cNvSpPr txBox="1"/>
          <p:nvPr/>
        </p:nvSpPr>
        <p:spPr>
          <a:xfrm>
            <a:off x="811525" y="1282513"/>
            <a:ext cx="6536700" cy="2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Basarse en el diseño de la presentación existente.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Intentar seguirlo lo más parecido posible, si es necesario separar la información por el espacio,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duden en hacerlo.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Asegurarse que los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textos terminen antes de que topen con el logo BUK.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Revisar que los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textos vayan justificados y alineados.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Uso de imágenes o emojis: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-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Utilizar estos recursos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solo si es necesario, 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explotar o abusar de los recursos gráficos.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Tipografías a usar: 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-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 los títulos de las presentaciones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Source Sans Pro Bold.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-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 los cuerpos de texto: Source Sans Pro Normal.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Logos: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-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 las portadas va el logo Buk + Gestión de Personas.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-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 las diapositivas que no son portadas va solo el logo Buk.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/>
          <p:nvPr/>
        </p:nvSpPr>
        <p:spPr>
          <a:xfrm>
            <a:off x="557125" y="798300"/>
            <a:ext cx="4472100" cy="7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solidFill>
                  <a:schemeClr val="dk1"/>
                </a:solidFill>
              </a:rPr>
              <a:t>👋</a:t>
            </a:r>
            <a:r>
              <a:rPr lang="en" sz="48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Bienvenidos</a:t>
            </a:r>
            <a:endParaRPr sz="48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 title="celebrar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98025" y="1952725"/>
            <a:ext cx="2791005" cy="195509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/>
          <p:nvPr/>
        </p:nvSpPr>
        <p:spPr>
          <a:xfrm>
            <a:off x="966275" y="1574100"/>
            <a:ext cx="5453100" cy="31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Gracias por acompañarnos en esta capacitación sobre el proceso de </a:t>
            </a: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Participación de los Trabajadores en las Utilidades (PTU)</a:t>
            </a: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b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Nuestro objetivo es que conozcas a fondo qué es la PTU, cómo se calcula y paga dentro de </a:t>
            </a: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Buk</a:t>
            </a: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así como los elementos clave que debes considerar en este proceso.</a:t>
            </a: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Durante la sesión abordaremos:</a:t>
            </a: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F48A7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¿Qué es la PTU y en qué se fundamenta legalmente?</a:t>
            </a:r>
            <a:b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Posibles descuentos aplicables al pago de PTU</a:t>
            </a:r>
            <a:b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100"/>
              <a:buChar char="●"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carga y llenado del </a:t>
            </a: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template de PTU</a:t>
            </a:r>
            <a:b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b="1"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Flujo de pago de PTU en la plataforma Buk</a:t>
            </a:r>
            <a:b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Esperamos que esta sesión te ayude a llevar a cabo este proceso con claridad y eficiencia. ¡Comencemos!</a:t>
            </a:r>
            <a:endParaRPr sz="1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6"/>
          <p:cNvPicPr preferRelativeResize="0"/>
          <p:nvPr/>
        </p:nvPicPr>
        <p:blipFill rotWithShape="1">
          <a:blip r:embed="rId4">
            <a:alphaModFix/>
          </a:blip>
          <a:srcRect b="0" l="-1320" r="39603" t="0"/>
          <a:stretch/>
        </p:blipFill>
        <p:spPr>
          <a:xfrm>
            <a:off x="4650900" y="425550"/>
            <a:ext cx="4493102" cy="4823799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 txBox="1"/>
          <p:nvPr/>
        </p:nvSpPr>
        <p:spPr>
          <a:xfrm>
            <a:off x="735002" y="1964209"/>
            <a:ext cx="6099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¿Qué es la PTU?</a:t>
            </a:r>
            <a:endParaRPr sz="40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8" name="Google Shape;88;p16"/>
          <p:cNvSpPr txBox="1"/>
          <p:nvPr/>
        </p:nvSpPr>
        <p:spPr>
          <a:xfrm>
            <a:off x="737050" y="2521641"/>
            <a:ext cx="3883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Tema 1</a:t>
            </a:r>
            <a:endParaRPr sz="25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7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PTU 2025 ¿Como gestionar mi proceso en Buk?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7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7"/>
          <p:cNvSpPr txBox="1"/>
          <p:nvPr/>
        </p:nvSpPr>
        <p:spPr>
          <a:xfrm>
            <a:off x="447825" y="1802300"/>
            <a:ext cx="3678900" cy="21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 </a:t>
            </a: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PTU</a:t>
            </a: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(Participación de los Trabajadores en las Utilidades) es un derecho que tienen los colaboradores a recibir una parte de las ganancias que obtuvo la empresa durante el año anterior.</a:t>
            </a: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🧾 </a:t>
            </a: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Ejemplo sencillo:</a:t>
            </a:r>
            <a:b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Si la empresa tuvo ganancias, por ejemplo, de </a:t>
            </a: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$1,000,000</a:t>
            </a: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en el año, una parte de esas ganancias (por ley, el 10%) se reparte entre sus trabajadores como reconocimiento a su esfuerzo.</a:t>
            </a: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9" name="Google Shape;99;p17"/>
          <p:cNvSpPr txBox="1"/>
          <p:nvPr/>
        </p:nvSpPr>
        <p:spPr>
          <a:xfrm>
            <a:off x="428575" y="631827"/>
            <a:ext cx="353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¿Que es la PTU?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00" name="Google Shape;10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1800" y="1972075"/>
            <a:ext cx="2762251" cy="2762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8"/>
          <p:cNvSpPr txBox="1"/>
          <p:nvPr/>
        </p:nvSpPr>
        <p:spPr>
          <a:xfrm>
            <a:off x="788738" y="1674000"/>
            <a:ext cx="2883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Derecho de Participacion Utilidades</a:t>
            </a:r>
            <a:endParaRPr b="1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07" name="Google Shape;107;p18"/>
          <p:cNvCxnSpPr>
            <a:stCxn id="108" idx="4"/>
            <a:endCxn id="109" idx="4"/>
          </p:cNvCxnSpPr>
          <p:nvPr/>
        </p:nvCxnSpPr>
        <p:spPr>
          <a:xfrm>
            <a:off x="654578" y="1847969"/>
            <a:ext cx="0" cy="1882200"/>
          </a:xfrm>
          <a:prstGeom prst="straightConnector1">
            <a:avLst/>
          </a:prstGeom>
          <a:noFill/>
          <a:ln cap="flat" cmpd="sng" w="9525">
            <a:solidFill>
              <a:srgbClr val="2F48A7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08" name="Google Shape;108;p18"/>
          <p:cNvSpPr/>
          <p:nvPr/>
        </p:nvSpPr>
        <p:spPr>
          <a:xfrm>
            <a:off x="627878" y="1794569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8"/>
          <p:cNvSpPr/>
          <p:nvPr/>
        </p:nvSpPr>
        <p:spPr>
          <a:xfrm>
            <a:off x="627878" y="2735744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8"/>
          <p:cNvSpPr/>
          <p:nvPr/>
        </p:nvSpPr>
        <p:spPr>
          <a:xfrm>
            <a:off x="627878" y="3676919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8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8"/>
          <p:cNvSpPr txBox="1"/>
          <p:nvPr/>
        </p:nvSpPr>
        <p:spPr>
          <a:xfrm>
            <a:off x="788750" y="2585450"/>
            <a:ext cx="3833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Determinación del porcentaje por una comisión</a:t>
            </a:r>
            <a:endParaRPr sz="1600">
              <a:solidFill>
                <a:srgbClr val="FFAB40"/>
              </a:solidFill>
            </a:endParaRPr>
          </a:p>
        </p:txBody>
      </p:sp>
      <p:sp>
        <p:nvSpPr>
          <p:cNvPr id="113" name="Google Shape;113;p18"/>
          <p:cNvSpPr txBox="1"/>
          <p:nvPr/>
        </p:nvSpPr>
        <p:spPr>
          <a:xfrm>
            <a:off x="788750" y="3526625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Exclusiones y excepciones</a:t>
            </a:r>
            <a:endParaRPr sz="1600">
              <a:solidFill>
                <a:srgbClr val="FFAB40"/>
              </a:solidFill>
            </a:endParaRPr>
          </a:p>
        </p:txBody>
      </p:sp>
      <p:sp>
        <p:nvSpPr>
          <p:cNvPr id="114" name="Google Shape;114;p18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PTU 2025 ¿Como gestionar mi proceso en Buk?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5" name="Google Shape;115;p18"/>
          <p:cNvSpPr txBox="1"/>
          <p:nvPr/>
        </p:nvSpPr>
        <p:spPr>
          <a:xfrm>
            <a:off x="428575" y="631827"/>
            <a:ext cx="353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Articulo 123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6" name="Google Shape;116;p18"/>
          <p:cNvSpPr txBox="1"/>
          <p:nvPr/>
        </p:nvSpPr>
        <p:spPr>
          <a:xfrm>
            <a:off x="788750" y="1951890"/>
            <a:ext cx="3646500" cy="5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79400" rtl="0" algn="just">
              <a:lnSpc>
                <a:spcPct val="100000"/>
              </a:lnSpc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Los trabajadores tienen </a:t>
            </a: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derecho a recibir una parte de las utilidades</a:t>
            </a: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generadas por la empresa, como parte de la justicia social en el trabajo.</a:t>
            </a: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17" name="Google Shape;11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6675" y="1005100"/>
            <a:ext cx="3232700" cy="323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8"/>
          <p:cNvSpPr txBox="1"/>
          <p:nvPr/>
        </p:nvSpPr>
        <p:spPr>
          <a:xfrm>
            <a:off x="788750" y="2841515"/>
            <a:ext cx="3646500" cy="5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79400" rtl="0" algn="just">
              <a:lnSpc>
                <a:spcPct val="100000"/>
              </a:lnSpc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porcentaje que se reparte lo define una </a:t>
            </a: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Comisión Nacional</a:t>
            </a: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y actualmente es del </a:t>
            </a: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10% de las utilidades netas</a:t>
            </a: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9" name="Google Shape;119;p18"/>
          <p:cNvSpPr txBox="1"/>
          <p:nvPr/>
        </p:nvSpPr>
        <p:spPr>
          <a:xfrm>
            <a:off x="788750" y="3774015"/>
            <a:ext cx="3646500" cy="5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79400" rtl="0" algn="just">
              <a:lnSpc>
                <a:spcPct val="100000"/>
              </a:lnSpc>
              <a:spcBef>
                <a:spcPts val="800"/>
              </a:spcBef>
              <a:spcAft>
                <a:spcPts val="1900"/>
              </a:spcAft>
              <a:buNone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todas las empresas están obligadas a repartir PTU; por ejemplo, las de nueva creación (por un tiempo), instituciones públicas, y otras con actividades específicas.</a:t>
            </a:r>
            <a:endParaRPr sz="11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/>
          <p:nvPr/>
        </p:nvSpPr>
        <p:spPr>
          <a:xfrm>
            <a:off x="524400" y="1746136"/>
            <a:ext cx="2968800" cy="1207200"/>
          </a:xfrm>
          <a:prstGeom prst="roundRect">
            <a:avLst>
              <a:gd fmla="val 4679" name="adj"/>
            </a:avLst>
          </a:prstGeom>
          <a:solidFill>
            <a:srgbClr val="FFFFFF"/>
          </a:solidFill>
          <a:ln cap="flat" cmpd="sng" w="9525">
            <a:solidFill>
              <a:srgbClr val="324F9D"/>
            </a:solidFill>
            <a:prstDash val="dot"/>
            <a:round/>
            <a:headEnd len="sm" w="sm" type="none"/>
            <a:tailEnd len="sm" w="sm" type="none"/>
          </a:ln>
          <a:effectLst>
            <a:outerShdw blurRad="114300" rotWithShape="0" algn="bl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020" y="1469404"/>
            <a:ext cx="513598" cy="511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9"/>
          <p:cNvSpPr/>
          <p:nvPr/>
        </p:nvSpPr>
        <p:spPr>
          <a:xfrm>
            <a:off x="3763409" y="1746136"/>
            <a:ext cx="2968800" cy="1207200"/>
          </a:xfrm>
          <a:prstGeom prst="roundRect">
            <a:avLst>
              <a:gd fmla="val 4679" name="adj"/>
            </a:avLst>
          </a:prstGeom>
          <a:solidFill>
            <a:srgbClr val="FFFFFF"/>
          </a:solidFill>
          <a:ln cap="flat" cmpd="sng" w="9525">
            <a:solidFill>
              <a:srgbClr val="324F9D"/>
            </a:solidFill>
            <a:prstDash val="dot"/>
            <a:round/>
            <a:headEnd len="sm" w="sm" type="none"/>
            <a:tailEnd len="sm" w="sm" type="none"/>
          </a:ln>
          <a:effectLst>
            <a:outerShdw blurRad="114300" rotWithShape="0" algn="bl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1029" y="1469404"/>
            <a:ext cx="513598" cy="511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9"/>
          <p:cNvSpPr/>
          <p:nvPr/>
        </p:nvSpPr>
        <p:spPr>
          <a:xfrm>
            <a:off x="524400" y="3287631"/>
            <a:ext cx="2968800" cy="1207200"/>
          </a:xfrm>
          <a:prstGeom prst="roundRect">
            <a:avLst>
              <a:gd fmla="val 4679" name="adj"/>
            </a:avLst>
          </a:prstGeom>
          <a:solidFill>
            <a:srgbClr val="FFFFFF"/>
          </a:solidFill>
          <a:ln cap="flat" cmpd="sng" w="9525">
            <a:solidFill>
              <a:srgbClr val="324F9D"/>
            </a:solidFill>
            <a:prstDash val="dot"/>
            <a:round/>
            <a:headEnd len="sm" w="sm" type="none"/>
            <a:tailEnd len="sm" w="sm" type="none"/>
          </a:ln>
          <a:effectLst>
            <a:outerShdw blurRad="114300" rotWithShape="0" algn="bl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Google Shape;12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020" y="3010899"/>
            <a:ext cx="513598" cy="511577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9"/>
          <p:cNvSpPr/>
          <p:nvPr/>
        </p:nvSpPr>
        <p:spPr>
          <a:xfrm>
            <a:off x="3763409" y="3287631"/>
            <a:ext cx="2968800" cy="1207200"/>
          </a:xfrm>
          <a:prstGeom prst="roundRect">
            <a:avLst>
              <a:gd fmla="val 4679" name="adj"/>
            </a:avLst>
          </a:prstGeom>
          <a:solidFill>
            <a:srgbClr val="FFFFFF"/>
          </a:solidFill>
          <a:ln cap="flat" cmpd="sng" w="9525">
            <a:solidFill>
              <a:srgbClr val="324F9D"/>
            </a:solidFill>
            <a:prstDash val="dot"/>
            <a:round/>
            <a:headEnd len="sm" w="sm" type="none"/>
            <a:tailEnd len="sm" w="sm" type="none"/>
          </a:ln>
          <a:effectLst>
            <a:outerShdw blurRad="114300" rotWithShape="0" algn="bl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1" name="Google Shape;13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1029" y="3010899"/>
            <a:ext cx="513598" cy="5115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OS 11.2" id="132" name="Google Shape;13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950" y="1644262"/>
            <a:ext cx="161762" cy="161854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33" name="Google Shape;133;p19" title="rocket_1f680.png"/>
          <p:cNvPicPr preferRelativeResize="0"/>
          <p:nvPr/>
        </p:nvPicPr>
        <p:blipFill rotWithShape="1">
          <a:blip r:embed="rId5">
            <a:alphaModFix/>
          </a:blip>
          <a:srcRect b="0" l="29" r="29" t="0"/>
          <a:stretch/>
        </p:blipFill>
        <p:spPr>
          <a:xfrm>
            <a:off x="3986958" y="1644274"/>
            <a:ext cx="161761" cy="161854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34" name="Google Shape;134;p19" title="bell_1f514.png"/>
          <p:cNvPicPr preferRelativeResize="0"/>
          <p:nvPr/>
        </p:nvPicPr>
        <p:blipFill rotWithShape="1">
          <a:blip r:embed="rId6">
            <a:alphaModFix/>
          </a:blip>
          <a:srcRect b="0" l="29" r="29" t="0"/>
          <a:stretch/>
        </p:blipFill>
        <p:spPr>
          <a:xfrm>
            <a:off x="747950" y="3185758"/>
            <a:ext cx="161762" cy="161854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35" name="Google Shape;135;p19" title="warning_26a0-fe0f.png"/>
          <p:cNvPicPr preferRelativeResize="0"/>
          <p:nvPr/>
        </p:nvPicPr>
        <p:blipFill rotWithShape="1">
          <a:blip r:embed="rId7">
            <a:alphaModFix/>
          </a:blip>
          <a:srcRect b="0" l="29" r="29" t="0"/>
          <a:stretch/>
        </p:blipFill>
        <p:spPr>
          <a:xfrm>
            <a:off x="3986958" y="3185769"/>
            <a:ext cx="161762" cy="161854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136" name="Google Shape;136;p19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7" name="Google Shape;137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9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PTU 2025 ¿Como gestionar mi proceso en Buk?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9" name="Google Shape;139;p19"/>
          <p:cNvSpPr txBox="1"/>
          <p:nvPr/>
        </p:nvSpPr>
        <p:spPr>
          <a:xfrm>
            <a:off x="428575" y="631827"/>
            <a:ext cx="3530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Sustento Ley Federal de Trabajo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0" name="Google Shape;140;p19"/>
          <p:cNvSpPr txBox="1"/>
          <p:nvPr/>
        </p:nvSpPr>
        <p:spPr>
          <a:xfrm>
            <a:off x="3885236" y="1930579"/>
            <a:ext cx="2821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279400" rtl="0" algn="just">
              <a:lnSpc>
                <a:spcPct val="100000"/>
              </a:lnSpc>
              <a:spcBef>
                <a:spcPts val="800"/>
              </a:spcBef>
              <a:spcAft>
                <a:spcPts val="1900"/>
              </a:spcAft>
              <a:buNone/>
            </a:pPr>
            <a:r>
              <a:rPr b="1" lang="en" sz="13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Art. 118:</a:t>
            </a:r>
            <a:r>
              <a:rPr lang="en" sz="13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La utilidad se reparte en dos partes: una igual entre todos y otra según salario y días trabajados.</a:t>
            </a:r>
            <a:endParaRPr sz="13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1" name="Google Shape;141;p19"/>
          <p:cNvSpPr txBox="1"/>
          <p:nvPr/>
        </p:nvSpPr>
        <p:spPr>
          <a:xfrm>
            <a:off x="3885236" y="3454348"/>
            <a:ext cx="2821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279400" rtl="0" algn="just">
              <a:spcBef>
                <a:spcPts val="800"/>
              </a:spcBef>
              <a:spcAft>
                <a:spcPts val="1900"/>
              </a:spcAft>
              <a:buNone/>
            </a:pPr>
            <a:r>
              <a:rPr b="1" lang="en" sz="13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Art. 122:</a:t>
            </a:r>
            <a:r>
              <a:rPr lang="en" sz="13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El pago debe realizarse dentro de los </a:t>
            </a:r>
            <a:r>
              <a:rPr b="1" lang="en" sz="13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60 días</a:t>
            </a:r>
            <a:r>
              <a:rPr lang="en" sz="13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posteriores a la presentación de la declaración anual.</a:t>
            </a:r>
            <a:endParaRPr sz="13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2" name="Google Shape;142;p19"/>
          <p:cNvSpPr txBox="1"/>
          <p:nvPr/>
        </p:nvSpPr>
        <p:spPr>
          <a:xfrm>
            <a:off x="671750" y="3454348"/>
            <a:ext cx="2821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279400" rtl="0" algn="just">
              <a:lnSpc>
                <a:spcPct val="100000"/>
              </a:lnSpc>
              <a:spcBef>
                <a:spcPts val="800"/>
              </a:spcBef>
              <a:spcAft>
                <a:spcPts val="1900"/>
              </a:spcAft>
              <a:buNone/>
            </a:pPr>
            <a:r>
              <a:rPr b="1" lang="en" sz="13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Art. 120:</a:t>
            </a:r>
            <a:r>
              <a:rPr lang="en" sz="13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El reparto se hace con base en la </a:t>
            </a:r>
            <a:r>
              <a:rPr b="1" lang="en" sz="13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declaración fiscal</a:t>
            </a:r>
            <a:r>
              <a:rPr lang="en" sz="13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presentada por la empresa.</a:t>
            </a:r>
            <a:endParaRPr sz="13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3" name="Google Shape;143;p19"/>
          <p:cNvSpPr txBox="1"/>
          <p:nvPr/>
        </p:nvSpPr>
        <p:spPr>
          <a:xfrm>
            <a:off x="671750" y="1930579"/>
            <a:ext cx="2821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279400" rtl="0" algn="just">
              <a:lnSpc>
                <a:spcPct val="100000"/>
              </a:lnSpc>
              <a:spcBef>
                <a:spcPts val="800"/>
              </a:spcBef>
              <a:spcAft>
                <a:spcPts val="1900"/>
              </a:spcAft>
              <a:buNone/>
            </a:pPr>
            <a:r>
              <a:rPr b="1" lang="en" sz="13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Art. 117:</a:t>
            </a:r>
            <a:r>
              <a:rPr lang="en" sz="13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Los trabajadores tienen derecho al 10% de las utilidades netas de la empresa.</a:t>
            </a:r>
            <a:endParaRPr sz="13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0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0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PTU 2025 ¿Como gestionar mi proceso en Buk?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0" name="Google Shape;150;p20"/>
          <p:cNvSpPr txBox="1"/>
          <p:nvPr/>
        </p:nvSpPr>
        <p:spPr>
          <a:xfrm>
            <a:off x="447825" y="1573700"/>
            <a:ext cx="3678900" cy="28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79400" rtl="0" algn="just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¿Quiénes?</a:t>
            </a:r>
            <a:br>
              <a:rPr b="1" lang="en" sz="15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5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Todos los colaboradores que hayan trabajado </a:t>
            </a:r>
            <a:r>
              <a:rPr b="1" lang="en" sz="15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mínimo 60 días</a:t>
            </a:r>
            <a:r>
              <a:rPr lang="en" sz="15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(continuos o no) en el año fiscal, ya sea de planta, por tiempo determinado o por obra.</a:t>
            </a:r>
            <a:br>
              <a:rPr lang="en" sz="15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5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279400" rtl="0" algn="just">
              <a:spcBef>
                <a:spcPts val="1900"/>
              </a:spcBef>
              <a:spcAft>
                <a:spcPts val="1900"/>
              </a:spcAft>
              <a:buNone/>
            </a:pPr>
            <a:r>
              <a:rPr b="1" lang="en" sz="15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¿Por qué?</a:t>
            </a:r>
            <a:br>
              <a:rPr b="1" lang="en" sz="15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5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Porque la ley reconoce que los trabajadores contribuyen al éxito de la empresa, y por ello tienen derecho a una parte de las utilidade</a:t>
            </a:r>
            <a:r>
              <a:rPr lang="en" sz="1100">
                <a:solidFill>
                  <a:schemeClr val="dk1"/>
                </a:solidFill>
              </a:rPr>
              <a:t>s.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51" name="Google Shape;15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0"/>
          <p:cNvSpPr txBox="1"/>
          <p:nvPr/>
        </p:nvSpPr>
        <p:spPr>
          <a:xfrm>
            <a:off x="428575" y="631827"/>
            <a:ext cx="3530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¿Quizen tiene derecho a este beneficio?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3" name="Google Shape;153;p20"/>
          <p:cNvSpPr txBox="1"/>
          <p:nvPr/>
        </p:nvSpPr>
        <p:spPr>
          <a:xfrm>
            <a:off x="4240023" y="1573700"/>
            <a:ext cx="3678900" cy="28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5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Consideraciones importantes:</a:t>
            </a:r>
            <a:endParaRPr b="1" sz="15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23850" lvl="0" marL="4572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F48A7"/>
              </a:buClr>
              <a:buSzPts val="1500"/>
              <a:buFont typeface="Source Sans Pro"/>
              <a:buChar char="●"/>
            </a:pPr>
            <a:r>
              <a:rPr lang="en" sz="15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aplica para directores, administradores y socios.</a:t>
            </a:r>
            <a:br>
              <a:rPr lang="en" sz="15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5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238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500"/>
              <a:buChar char="●"/>
            </a:pPr>
            <a:r>
              <a:rPr lang="en" sz="15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 toma en cuenta el </a:t>
            </a:r>
            <a:r>
              <a:rPr b="1" lang="en" sz="15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salario base y los días laborados</a:t>
            </a:r>
            <a:r>
              <a:rPr lang="en" sz="15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br>
              <a:rPr lang="en" sz="15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5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238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500"/>
              <a:buChar char="●"/>
            </a:pPr>
            <a:r>
              <a:rPr lang="en" sz="15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 cálculo parte de la </a:t>
            </a:r>
            <a:r>
              <a:rPr b="1" lang="en" sz="15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utilidad fiscal neta declarada</a:t>
            </a:r>
            <a:r>
              <a:rPr lang="en" sz="15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por la empresa.</a:t>
            </a:r>
            <a:endParaRPr sz="15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1"/>
          <p:cNvPicPr preferRelativeResize="0"/>
          <p:nvPr/>
        </p:nvPicPr>
        <p:blipFill rotWithShape="1">
          <a:blip r:embed="rId4">
            <a:alphaModFix/>
          </a:blip>
          <a:srcRect b="0" l="-1320" r="39603" t="0"/>
          <a:stretch/>
        </p:blipFill>
        <p:spPr>
          <a:xfrm>
            <a:off x="4650900" y="425550"/>
            <a:ext cx="4493102" cy="4823799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1"/>
          <p:cNvSpPr txBox="1"/>
          <p:nvPr/>
        </p:nvSpPr>
        <p:spPr>
          <a:xfrm>
            <a:off x="735002" y="1964209"/>
            <a:ext cx="6099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Pago de PTU</a:t>
            </a:r>
            <a:endParaRPr sz="40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0" name="Google Shape;160;p21"/>
          <p:cNvSpPr txBox="1"/>
          <p:nvPr/>
        </p:nvSpPr>
        <p:spPr>
          <a:xfrm>
            <a:off x="737050" y="2521641"/>
            <a:ext cx="3883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Tema 2</a:t>
            </a:r>
            <a:endParaRPr sz="25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