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0">
          <p15:clr>
            <a:srgbClr val="747775"/>
          </p15:clr>
        </p15:guide>
        <p15:guide id="2" pos="6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AB21E0-35D9-49B3-9EBE-D6345164D599}">
  <a:tblStyle styleId="{84AB21E0-35D9-49B3-9EBE-D6345164D5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0"/>
        <p:guide pos="6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ab7a7062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ab7a706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ab7a7062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ab7a7062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48df2e0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48df2e0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48df2e0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48df2e0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5140d03f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5140d03f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ab7a7062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ab7a7062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5140d03f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5140d03f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ab7a7062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ab7a7062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ab7a7062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ab7a7062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ab7a7062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ab7a7062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5140d03f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5140d03f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ab7a7062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ab7a7062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5140d03f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5140d03f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ab7a7062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ab7a7062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ab7a7062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ab7a7062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ab7a7062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ab7a7062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ab7a7062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ab7a7062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ab7a7062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ab7a7062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ab7a70622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ab7a70622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ebb80596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ebb80596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ebb80596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ebb80596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5140d03f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5140d03f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dc4fdb66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3dc4fdb66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30fb9443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30fb9443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5140d03f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5140d03f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ab7a706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ab7a706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ab7a7062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ab7a7062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ab7a7062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ab7a7062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ab7a7062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ab7a7062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9" name="Google Shape;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750" y="4173100"/>
            <a:ext cx="1694849" cy="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/>
          <p:nvPr/>
        </p:nvSpPr>
        <p:spPr>
          <a:xfrm>
            <a:off x="737050" y="1989275"/>
            <a:ext cx="847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Cursos tipo meeting, webinar y Bukforms</a:t>
            </a: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737050" y="2618325"/>
            <a:ext cx="388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LMS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1" name="Google Shape;51;p13" title="mexic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2454" y="190410"/>
            <a:ext cx="505553" cy="51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Ajustes adicionales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524400" y="1268125"/>
            <a:ext cx="2261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Al ingresar a la configuración del curso podrás cambiar la información base.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Información del curso.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Notificaciones por correo.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Gamificación.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Diplomas.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También tienes la opción de generar más instancias para la inscripción de participantes.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625" y="1369400"/>
            <a:ext cx="5300550" cy="2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 de invitación y recordatorios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24400" y="1268125"/>
            <a:ext cx="2261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Los participantes reciben un mail de invitación y de recordatorio.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Un recordatorio dos horas antes y uno 10 minutos antes de iniciar el evento.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600" y="1352825"/>
            <a:ext cx="5383852" cy="16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7725" y="3133725"/>
            <a:ext cx="3680037" cy="1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735002" y="1964209"/>
            <a:ext cx="609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¡Vamos a la plataforma!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6" name="Google Shape;166;p24" title="group-business-executives-discussing-laptop-their-d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790" y="2893253"/>
            <a:ext cx="3376210" cy="2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735000" y="1964200"/>
            <a:ext cx="734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Bukforms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737050" y="2521641"/>
            <a:ext cx="388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LMS</a:t>
            </a:r>
            <a:endParaRPr sz="25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Bukforms (Encuesta)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524400" y="1268125"/>
            <a:ext cx="3048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Son aquellos formularios o cuestionarios que nos pueden ayudar a medir la satisfacción de nuestros colaboradores con respecto a un curso, ponencia o información presentada. Esta puede ser de manera digital, presencial o incluso una exposición acerca de un cierto tema.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775" y="1268126"/>
            <a:ext cx="4511649" cy="27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¿En qué me ayuda un Bukform?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524400" y="1268125"/>
            <a:ext cx="3048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El propósito de un formulario (forms) es recopilar, organizar y gestionar información de manera estructurada y eficiente. Los formularios se utilizan en una amplia variedad de contextos, incluyendo: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Recopilación de Datos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Automatización de proceso.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Organización e información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Mejora de la comunicación.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Eficiencia y ahorro de tiempo.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4" name="Google Shape;194;p27" title="close-up-hand-writing-on-notebook-top-view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320" y="1485250"/>
            <a:ext cx="3322743" cy="391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un Bukforms Encuesta?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524400" y="1268125"/>
            <a:ext cx="3048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Ruta: Bukforms &gt;&gt; Encuestas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00" y="1662200"/>
            <a:ext cx="7219902" cy="288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/>
          <p:nvPr/>
        </p:nvSpPr>
        <p:spPr>
          <a:xfrm>
            <a:off x="789150" y="3349150"/>
            <a:ext cx="1644000" cy="83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un Bukforms Encuesta?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24400" y="1268125"/>
            <a:ext cx="793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Ingresando a este apartado podremos visualizar nuestras encuestas creadas así como editar o borrar las existentes.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00" y="1826175"/>
            <a:ext cx="6808874" cy="271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9"/>
          <p:cNvCxnSpPr/>
          <p:nvPr/>
        </p:nvCxnSpPr>
        <p:spPr>
          <a:xfrm>
            <a:off x="5016650" y="2820700"/>
            <a:ext cx="1268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5533075" y="3795100"/>
            <a:ext cx="1268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un Bukforms Encuesta?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524400" y="1268125"/>
            <a:ext cx="7932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El primer paso en la creación de tu encuesta es nombrarla y dar clic en crear y editar, esto te permitirá comenzar a agregar preguntas o configurar otros parámetros.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00" y="1888457"/>
            <a:ext cx="6855849" cy="2844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0"/>
          <p:cNvCxnSpPr/>
          <p:nvPr/>
        </p:nvCxnSpPr>
        <p:spPr>
          <a:xfrm>
            <a:off x="4769750" y="3983000"/>
            <a:ext cx="1268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0"/>
          <p:cNvSpPr/>
          <p:nvPr/>
        </p:nvSpPr>
        <p:spPr>
          <a:xfrm>
            <a:off x="6132275" y="1787300"/>
            <a:ext cx="1374000" cy="61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un Bukforms Encuesta?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524400" y="1268125"/>
            <a:ext cx="793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Ahora podrás incluir algunas preguntas o apartados a tu encuesta según los necesites, como los siguientes tipos de preguntas, las cuales desglosamos a continuación.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950" y="1873525"/>
            <a:ext cx="5730651" cy="29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8575" y="1275550"/>
            <a:ext cx="3678900" cy="28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Explorar la creación y uso de cursos en vivo mediante formatos Meeting y Webinar, así como la incorporación de Bukforms para la recolección de datos, evaluaciones y retroalimentaciones que fortalezcan tus programas de aprendizaje empresarial.</a:t>
            </a:r>
            <a:endParaRPr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2" name="Google Shape;62;p14" title="imagen-LMS-S2-Creación-de-diplomas-y-constancias-DC3-copia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376" y="1275549"/>
            <a:ext cx="4259225" cy="276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 txBox="1"/>
          <p:nvPr/>
        </p:nvSpPr>
        <p:spPr>
          <a:xfrm>
            <a:off x="428575" y="631825"/>
            <a:ext cx="809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Elementos que podrás ingresar en tu cuestionario: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524400" y="1268125"/>
            <a:ext cx="7932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Selección múltiple: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Permite a los encuestados elegir una opción de varias disponibles.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Casilla de verificación: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Permite seleccionar múltiples opciones de una lista.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Fecha: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Solicita al encuestado que ingrese una fecha específica.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Menú desplegable: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Permite seleccionar una opción de una lista desplegable.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Subir archivo: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Permite a los encuestados adjuntar archivos.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Párrafo: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Proporciona un campo de texto largo para respuestas detalladas.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Escala múltiple: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Permite calificar varios aspectos en una escala numérica.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Escala lineal: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Permite calificar un aspecto en una escala continua.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Texto abierto: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Proporciona un campo de texto corto para respuestas breves.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Hora: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Solicita al encuestado que ingrese una hora específica.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Título: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Añade un encabezado o sección para organizar el formulario.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4" name="Google Shape;254;p32" title="capacitac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509" y="1869412"/>
            <a:ext cx="2615468" cy="235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Bukforms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524400" y="1268125"/>
            <a:ext cx="3799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Como bien sabemos, un Bukforms se enfoca en recabar información sobre un tema o una situación específica. Por lo tanto, en el caso de este tipo de evaluación, nos permitirá conocer la forma en que un colaborador adquirió conocimiento de una ponencia, exposición o algún tema mostrado.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Nota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: Recuerda que este tema mostrado o expuesto no necesariamente tiene que estar cargado en tu plataforma.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5" name="Google Shape;265;p33" title="libros academ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922" y="1080000"/>
            <a:ext cx="4821524" cy="32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creo un Bukforms de tipo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25" y="1698250"/>
            <a:ext cx="7387374" cy="26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524400" y="1268125"/>
            <a:ext cx="3799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Ruta: Bukforms &gt;&gt; Evaluaciones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648225" y="4059575"/>
            <a:ext cx="1174200" cy="31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creo un Bukforms de tipo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25" y="1850650"/>
            <a:ext cx="7387374" cy="26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>
            <a:off x="524400" y="1268125"/>
            <a:ext cx="7721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Una vez dentro de este apartado podrás ver todos tus Bukforms, editar los que ya tienes existentes o, si deseas borrarlos, y de igual manera agregar nuevos formularios.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6613750" y="3493200"/>
            <a:ext cx="1174200" cy="31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35"/>
          <p:cNvCxnSpPr>
            <a:stCxn id="291" idx="0"/>
          </p:cNvCxnSpPr>
          <p:nvPr/>
        </p:nvCxnSpPr>
        <p:spPr>
          <a:xfrm flipH="1" rot="10800000">
            <a:off x="4208850" y="3713095"/>
            <a:ext cx="2088000" cy="427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35"/>
          <p:cNvSpPr txBox="1"/>
          <p:nvPr/>
        </p:nvSpPr>
        <p:spPr>
          <a:xfrm>
            <a:off x="2438250" y="4140895"/>
            <a:ext cx="3541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Puedes editar las veces que lo requieras o eliminar las evaluaciones, contempla que esa acción elimina los datos completamente.</a:t>
            </a:r>
            <a:endParaRPr sz="11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6296850" y="2635700"/>
            <a:ext cx="1491000" cy="31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"/>
          <p:cNvSpPr txBox="1"/>
          <p:nvPr/>
        </p:nvSpPr>
        <p:spPr>
          <a:xfrm>
            <a:off x="3466575" y="2617250"/>
            <a:ext cx="268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para crear evaluaciones, filtrar o descargar. </a:t>
            </a:r>
            <a:endParaRPr sz="11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creo un Bukforms de tipo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524400" y="1268125"/>
            <a:ext cx="7721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Configuración de nombre del Bukforms así como el método de evaluación.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025" y="1854900"/>
            <a:ext cx="6322348" cy="276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Opciones avanzadas de configuración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524400" y="1268125"/>
            <a:ext cx="4061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Define cuánto tiempo tiene la persona para completar la evaluación.</a:t>
            </a:r>
            <a:b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Define el </a:t>
            </a:r>
            <a:r>
              <a:rPr b="1" lang="en" sz="1100">
                <a:solidFill>
                  <a:schemeClr val="dk1"/>
                </a:solidFill>
              </a:rPr>
              <a:t>mínimo de puntaje</a:t>
            </a:r>
            <a:r>
              <a:rPr lang="en" sz="1100">
                <a:solidFill>
                  <a:schemeClr val="dk1"/>
                </a:solidFill>
              </a:rPr>
              <a:t> que se necesita para aprobar la evaluación. Por defecto, es </a:t>
            </a:r>
            <a:r>
              <a:rPr b="1" lang="en" sz="1100">
                <a:solidFill>
                  <a:schemeClr val="dk1"/>
                </a:solidFill>
              </a:rPr>
              <a:t>60%</a:t>
            </a:r>
            <a:r>
              <a:rPr lang="en" sz="1100">
                <a:solidFill>
                  <a:schemeClr val="dk1"/>
                </a:solidFill>
              </a:rPr>
              <a:t>, pero puedes ajustarlo según tus necesidades.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Método de cálculo de puntaje: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Sin penalización</a:t>
            </a:r>
            <a:br>
              <a:rPr b="1" lang="en" sz="1100">
                <a:solidFill>
                  <a:schemeClr val="dk1"/>
                </a:solidFill>
              </a:rPr>
            </a:br>
            <a:r>
              <a:rPr b="1" lang="en" sz="1100">
                <a:solidFill>
                  <a:schemeClr val="dk1"/>
                </a:solidFill>
              </a:rPr>
              <a:t>Penalización leve</a:t>
            </a:r>
            <a:r>
              <a:rPr lang="en" sz="1100">
                <a:solidFill>
                  <a:schemeClr val="dk1"/>
                </a:solidFill>
              </a:rPr>
              <a:t> (-0.2 por error)</a:t>
            </a:r>
            <a:br>
              <a:rPr lang="en" sz="1100">
                <a:solidFill>
                  <a:schemeClr val="dk1"/>
                </a:solidFill>
              </a:rPr>
            </a:br>
            <a:r>
              <a:rPr b="1" lang="en" sz="1100">
                <a:solidFill>
                  <a:schemeClr val="dk1"/>
                </a:solidFill>
              </a:rPr>
              <a:t>Penalización severa</a:t>
            </a:r>
            <a:r>
              <a:rPr lang="en" sz="1100">
                <a:solidFill>
                  <a:schemeClr val="dk1"/>
                </a:solidFill>
              </a:rPr>
              <a:t> (-0.25 por error)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Orden aleatorio de preguntas; </a:t>
            </a:r>
            <a:r>
              <a:rPr lang="en" sz="1100">
                <a:solidFill>
                  <a:schemeClr val="dk1"/>
                </a:solidFill>
              </a:rPr>
              <a:t>si activas esta opción, </a:t>
            </a:r>
            <a:r>
              <a:rPr b="1" lang="en" sz="1100">
                <a:solidFill>
                  <a:schemeClr val="dk1"/>
                </a:solidFill>
              </a:rPr>
              <a:t>cada persona verá las preguntas en un orden diferente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Puedes subir un archivo en PDF (máx. 200kb) que explique las respuestas correctas. Este archivo estará disponible para el participante al momento de ver sus resultados.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050" y="1862824"/>
            <a:ext cx="4172224" cy="20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8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Elementos que puedes agregar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524400" y="1268125"/>
            <a:ext cx="8125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Al ser un formulario de tipo evaluación el espectro de campos se reduce a los siguientes, los cuales te ayudarán a conocer los resultados de tus evaluados.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13" y="1879225"/>
            <a:ext cx="6041776" cy="29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428575" y="631825"/>
            <a:ext cx="88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Elementos que puedes agregar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>
            <a:off x="524400" y="1268125"/>
            <a:ext cx="8125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Selección múltiple: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Descripción: Permite al usuario elegir una o más opciones de un conjunto predefinido de respuestas. Es útil para preguntas donde se pueden seleccionar varias respuestas correctas.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Casilla de verificación: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Descripción: Permite al usuario marcar una o varias casillas, indicando su elección o confirmación de una o más opciones. Similar a la selección múltiple, pero usualmente con opciones más específicas.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Párrafo: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Descripción: Proporciona un espacio grande para que el usuario escriba una respuesta detallada o un comentario extenso. Es útil para obtener retroalimentación más elaborada.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Texto abierto: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Descripción: Ofrece un campo de texto donde el usuario puede escribir una respuesta breve. Es adecuado para respuestas cortas y directas.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/>
        </p:nvSpPr>
        <p:spPr>
          <a:xfrm>
            <a:off x="735002" y="1964209"/>
            <a:ext cx="609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¡Vamos a la plataforma!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2" name="Google Shape;342;p40" title="group-business-executives-discussing-laptop-their-d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790" y="2893253"/>
            <a:ext cx="3376210" cy="2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6291638" y="1263525"/>
            <a:ext cx="4151400" cy="41514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1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¡Gracias!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0" name="Google Shape;3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1"/>
          <p:cNvSpPr txBox="1"/>
          <p:nvPr/>
        </p:nvSpPr>
        <p:spPr>
          <a:xfrm>
            <a:off x="428575" y="1263525"/>
            <a:ext cx="3678900" cy="1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 por acompañarnos en esta sesión. 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 opinión es muy importante para nosotros.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favor, dedica unos minutos a responder nuestra encuesta de satisfacción. ¡Tu feedback nos ayuda a seguir mejorando juntos! 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https://forms.gle/JVK1b7F311eXUHsu9</a:t>
            </a:r>
            <a:endParaRPr b="1"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2" name="Google Shape;35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375" y="2723730"/>
            <a:ext cx="2097847" cy="209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 title="feliz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225" y="1793263"/>
            <a:ext cx="3760775" cy="251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35000" y="1964200"/>
            <a:ext cx="734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Cursos tipo Meeting y Webinar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737050" y="2521641"/>
            <a:ext cx="388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LMS</a:t>
            </a:r>
            <a:endParaRPr sz="25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084" y="4066325"/>
            <a:ext cx="2096426" cy="5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2925" y="2151900"/>
            <a:ext cx="5118152" cy="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28575" y="631825"/>
            <a:ext cx="809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¿Para qué sirven los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Meetings 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Webinars 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la educación empresarial?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24400" y="1877725"/>
            <a:ext cx="30480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Facilitar la formación, comunicación y alineación con clientes, colaboradores o prospectos, a través de sesiones virtuales que permiten transferir conocimiento de forma eficiente.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¿Cuándo usar cada uno?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Meeting: cuando necesitas interacción directa, resolver dudas en tiempo real o generar colaboración.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Webinar: cuando se requiere escalar el conocimiento a muchos sin perder el control del flujo de la sesión.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79" name="Google Shape;79;p16"/>
          <p:cNvGraphicFramePr/>
          <p:nvPr/>
        </p:nvGraphicFramePr>
        <p:xfrm>
          <a:off x="3572400" y="187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{84AB21E0-35D9-49B3-9EBE-D6345164D599}</a:tableStyleId>
              </a:tblPr>
              <a:tblGrid>
                <a:gridCol w="1687175"/>
                <a:gridCol w="1282050"/>
                <a:gridCol w="2430625"/>
              </a:tblGrid>
              <a:tr h="35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Característica</a:t>
                      </a:r>
                      <a:endParaRPr b="1"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Meeting</a:t>
                      </a:r>
                      <a:endParaRPr b="1"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Webinar</a:t>
                      </a:r>
                      <a:endParaRPr b="1"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Interacción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Bidireccional, todos pueden hablar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Unidireccional, los asistentes solo escuchan y preguntan por chat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Tamaño del grupo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Equipos pequeños o medianos	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Audiencias grandes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57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Participación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Alta: video, micrófono y pantalla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Baja: solo hosts y panelistas presentan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44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Uso común	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Talleres, sesiones prácticas, consultoría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Capacitaciones masivas, demostraciones</a:t>
                      </a:r>
                      <a:endParaRPr sz="9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un curso tipo webinar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24400" y="1268125"/>
            <a:ext cx="2145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En el menú lateral, ingresa a cursos e-learning / cursos y agregar nuevo.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Tendrás la opción de agregar un Webinar o un Meeting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075" y="1564175"/>
            <a:ext cx="5841902" cy="22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764575" y="2397950"/>
            <a:ext cx="1081500" cy="857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 del curso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24400" y="1268125"/>
            <a:ext cx="2145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Ahora debes ingresar los siguientes datos: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Nombre del curso.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Proveedor de capacitación.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Añadir categoría.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Activar/Desactivar diplomas para el curso.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Seleccionar el diploma.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000" y="1191925"/>
            <a:ext cx="5452500" cy="319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5592100" y="1268125"/>
            <a:ext cx="3057600" cy="2597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Agrega administrador y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panelistas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24400" y="1268125"/>
            <a:ext cx="3000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🧑‍💼 Host (Anfitrión)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Control total de la sesión.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Inicia/finaliza la reunión o webinar.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Administra permisos, participantes y grabación.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Puede compartir pantalla, silenciar a otros, gestionar salas.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🎙️ Panelistas (en Webinars)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Participan activamente con audio, video y pantalla compartida.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No son participantes comunes, sino expositores o ponentes.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Char char="●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Visibles para la audiencia.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500" y="1268125"/>
            <a:ext cx="3558701" cy="32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Ingresa fecha y horario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24400" y="1268125"/>
            <a:ext cx="22611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Selecciona fecha y hora en que tendrá lugar el evento.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Considera: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No es posible agendar un webinar en una fecha u horario que ya haya pasado o menos de 30 minutos de antelación.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El administrador del webinar podrá ingresar 30 minutos antes del horario agendado para que se pueda realizar las pruebas o ajustes necesarios.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325" y="1338600"/>
            <a:ext cx="5625101" cy="24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28575" y="631825"/>
            <a:ext cx="54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Ajustes adicionales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524400" y="1268125"/>
            <a:ext cx="2261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Por último, puedes activar/desactivar que los participantes reciban una cita en su calendario.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También puedes elegir si el evento se mostrará en los estrenos.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9700" y="1185925"/>
            <a:ext cx="4395375" cy="327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3901075" y="3584000"/>
            <a:ext cx="4239300" cy="87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