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30">
          <p15:clr>
            <a:srgbClr val="747775"/>
          </p15:clr>
        </p15:guide>
        <p15:guide id="2" pos="6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0"/>
        <p:guide pos="6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6" name="Google Shape;4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5140d03f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5140d03f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5140d03f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5140d03f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55140d03fe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55140d03fe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55140d03fe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55140d03fe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55140d03fe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55140d03f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55140d03fe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55140d03fe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48df2e09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548df2e09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48df2e09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48df2e09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48df2e09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548df2e09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548df2e09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548df2e09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55140d03f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55140d03f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548df2e09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548df2e09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ebb80596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4ebb80596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4ebb80596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4ebb80596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dc4fdb66e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3dc4fdb66e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5140d03fe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5140d03fe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430fb9443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430fb9443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55140d03f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5140d03f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55140d03f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55140d03f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55140d03f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55140d03f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48df2e09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48df2e09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48df2e09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48df2e09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8" name="Shape 38"/>
        <p:cNvGrpSpPr/>
        <p:nvPr/>
      </p:nvGrpSpPr>
      <p:grpSpPr>
        <a:xfrm>
          <a:off x="0" y="0"/>
          <a:ext cx="0" cy="0"/>
          <a:chOff x="0" y="0"/>
          <a:chExt cx="0" cy="0"/>
        </a:xfrm>
      </p:grpSpPr>
      <p:sp>
        <p:nvSpPr>
          <p:cNvPr id="39" name="Google Shape;39;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0" name="Google Shape;40;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1" name="Google Shape;4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 name="Shape 7"/>
        <p:cNvGrpSpPr/>
        <p:nvPr/>
      </p:nvGrpSpPr>
      <p:grpSpPr>
        <a:xfrm>
          <a:off x="0" y="0"/>
          <a:ext cx="0" cy="0"/>
          <a:chOff x="0" y="0"/>
          <a:chExt cx="0" cy="0"/>
        </a:xfrm>
      </p:grpSpPr>
      <p:sp>
        <p:nvSpPr>
          <p:cNvPr id="8" name="Google Shape;8;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9" name="Google Shape;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
        <p:nvSpPr>
          <p:cNvPr id="11" name="Google Shape;11;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2" name="Google Shape;12;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 name="Google Shape;1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6" name="Google Shape;16;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7" name="Google Shape;17;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8" name="Google Shape;1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24" name="Google Shape;24;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 name="Shape 26"/>
        <p:cNvGrpSpPr/>
        <p:nvPr/>
      </p:nvGrpSpPr>
      <p:grpSpPr>
        <a:xfrm>
          <a:off x="0" y="0"/>
          <a:ext cx="0" cy="0"/>
          <a:chOff x="0" y="0"/>
          <a:chExt cx="0" cy="0"/>
        </a:xfrm>
      </p:grpSpPr>
      <p:sp>
        <p:nvSpPr>
          <p:cNvPr id="27" name="Google Shape;27;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28" name="Google Shape;2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 name="Shape 29"/>
        <p:cNvGrpSpPr/>
        <p:nvPr/>
      </p:nvGrpSpPr>
      <p:grpSpPr>
        <a:xfrm>
          <a:off x="0" y="0"/>
          <a:ext cx="0" cy="0"/>
          <a:chOff x="0" y="0"/>
          <a:chExt cx="0" cy="0"/>
        </a:xfrm>
      </p:grpSpPr>
      <p:sp>
        <p:nvSpPr>
          <p:cNvPr id="30" name="Google Shape;3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2" name="Google Shape;32;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3" name="Google Shape;33;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 name="Google Shape;3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 name="Shape 35"/>
        <p:cNvGrpSpPr/>
        <p:nvPr/>
      </p:nvGrpSpPr>
      <p:grpSpPr>
        <a:xfrm>
          <a:off x="0" y="0"/>
          <a:ext cx="0" cy="0"/>
          <a:chOff x="0" y="0"/>
          <a:chExt cx="0" cy="0"/>
        </a:xfrm>
      </p:grpSpPr>
      <p:sp>
        <p:nvSpPr>
          <p:cNvPr id="36" name="Google Shape;36;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37" name="Google Shape;3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27.png"/><Relationship Id="rId5"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 name="Shape 47"/>
        <p:cNvGrpSpPr/>
        <p:nvPr/>
      </p:nvGrpSpPr>
      <p:grpSpPr>
        <a:xfrm>
          <a:off x="0" y="0"/>
          <a:ext cx="0" cy="0"/>
          <a:chOff x="0" y="0"/>
          <a:chExt cx="0" cy="0"/>
        </a:xfrm>
      </p:grpSpPr>
      <p:pic>
        <p:nvPicPr>
          <p:cNvPr id="48" name="Google Shape;48;p13"/>
          <p:cNvPicPr preferRelativeResize="0"/>
          <p:nvPr/>
        </p:nvPicPr>
        <p:blipFill>
          <a:blip r:embed="rId4">
            <a:alphaModFix/>
          </a:blip>
          <a:stretch>
            <a:fillRect/>
          </a:stretch>
        </p:blipFill>
        <p:spPr>
          <a:xfrm>
            <a:off x="6898750" y="4173100"/>
            <a:ext cx="1694849" cy="470400"/>
          </a:xfrm>
          <a:prstGeom prst="rect">
            <a:avLst/>
          </a:prstGeom>
          <a:noFill/>
          <a:ln>
            <a:noFill/>
          </a:ln>
        </p:spPr>
      </p:pic>
      <p:sp>
        <p:nvSpPr>
          <p:cNvPr id="49" name="Google Shape;49;p13"/>
          <p:cNvSpPr txBox="1"/>
          <p:nvPr/>
        </p:nvSpPr>
        <p:spPr>
          <a:xfrm>
            <a:off x="737050" y="1989275"/>
            <a:ext cx="8470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Source Sans Pro"/>
                <a:ea typeface="Source Sans Pro"/>
                <a:cs typeface="Source Sans Pro"/>
                <a:sym typeface="Source Sans Pro"/>
              </a:rPr>
              <a:t>Creación de diplomas y constancias DC3</a:t>
            </a:r>
            <a:endParaRPr sz="3200">
              <a:solidFill>
                <a:schemeClr val="lt1"/>
              </a:solidFill>
              <a:latin typeface="Source Sans Pro"/>
              <a:ea typeface="Source Sans Pro"/>
              <a:cs typeface="Source Sans Pro"/>
              <a:sym typeface="Source Sans Pro"/>
            </a:endParaRPr>
          </a:p>
        </p:txBody>
      </p:sp>
      <p:sp>
        <p:nvSpPr>
          <p:cNvPr id="50" name="Google Shape;50;p13"/>
          <p:cNvSpPr txBox="1"/>
          <p:nvPr/>
        </p:nvSpPr>
        <p:spPr>
          <a:xfrm>
            <a:off x="737050" y="2618325"/>
            <a:ext cx="3883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lt1"/>
                </a:solidFill>
                <a:latin typeface="Source Sans Pro"/>
                <a:ea typeface="Source Sans Pro"/>
                <a:cs typeface="Source Sans Pro"/>
                <a:sym typeface="Source Sans Pro"/>
              </a:rPr>
              <a:t>Módulo de LMS</a:t>
            </a:r>
            <a:endParaRPr sz="3000">
              <a:solidFill>
                <a:schemeClr val="lt1"/>
              </a:solidFill>
              <a:latin typeface="Source Sans Pro"/>
              <a:ea typeface="Source Sans Pro"/>
              <a:cs typeface="Source Sans Pro"/>
              <a:sym typeface="Source Sans Pro"/>
            </a:endParaRPr>
          </a:p>
        </p:txBody>
      </p:sp>
      <p:pic>
        <p:nvPicPr>
          <p:cNvPr id="51" name="Google Shape;51;p13" title="mexico.png"/>
          <p:cNvPicPr preferRelativeResize="0"/>
          <p:nvPr/>
        </p:nvPicPr>
        <p:blipFill>
          <a:blip r:embed="rId5">
            <a:alphaModFix/>
          </a:blip>
          <a:stretch>
            <a:fillRect/>
          </a:stretch>
        </p:blipFill>
        <p:spPr>
          <a:xfrm>
            <a:off x="8302454" y="190410"/>
            <a:ext cx="505553" cy="5176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3" name="Google Shape;133;p22"/>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134" name="Google Shape;134;p22"/>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22"/>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DC3</a:t>
            </a:r>
            <a:endParaRPr sz="2400">
              <a:solidFill>
                <a:srgbClr val="2F4DAA"/>
              </a:solidFill>
              <a:latin typeface="Source Sans Pro"/>
              <a:ea typeface="Source Sans Pro"/>
              <a:cs typeface="Source Sans Pro"/>
              <a:sym typeface="Source Sans Pro"/>
            </a:endParaRPr>
          </a:p>
        </p:txBody>
      </p:sp>
      <p:sp>
        <p:nvSpPr>
          <p:cNvPr id="137" name="Google Shape;137;p22"/>
          <p:cNvSpPr txBox="1"/>
          <p:nvPr/>
        </p:nvSpPr>
        <p:spPr>
          <a:xfrm>
            <a:off x="524400" y="1268125"/>
            <a:ext cx="3048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Es un documento que certifica que un trabajador ha recibido una capacitación específica en un tema relacionado con su trabajo, como seguridad en el manejo de maquinaria, primeros auxilios, prevención de riesgos, entre otros.</a:t>
            </a:r>
            <a:endParaRPr sz="1100">
              <a:latin typeface="Source Sans Pro"/>
              <a:ea typeface="Source Sans Pro"/>
              <a:cs typeface="Source Sans Pro"/>
              <a:sym typeface="Source Sans Pro"/>
            </a:endParaRPr>
          </a:p>
          <a:p>
            <a:pPr indent="0" lvl="0" marL="45720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Es importante porque demuestra que el trabajador ha sido capacitado y cumple con las normativas de seguridad establecidas por la Secretaría del Trabajo y Previsión Social (STPS).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Por el momento solo está disponible para cursos e-learning. </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p:txBody>
      </p:sp>
      <p:pic>
        <p:nvPicPr>
          <p:cNvPr id="138" name="Google Shape;138;p22"/>
          <p:cNvPicPr preferRelativeResize="0"/>
          <p:nvPr/>
        </p:nvPicPr>
        <p:blipFill>
          <a:blip r:embed="rId4">
            <a:alphaModFix/>
          </a:blip>
          <a:stretch>
            <a:fillRect/>
          </a:stretch>
        </p:blipFill>
        <p:spPr>
          <a:xfrm>
            <a:off x="4300352" y="631825"/>
            <a:ext cx="4299826" cy="3796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4" name="Google Shape;144;p23"/>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145" name="Google Shape;145;p23"/>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3"/>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DC4</a:t>
            </a:r>
            <a:endParaRPr sz="2400">
              <a:solidFill>
                <a:srgbClr val="2F4DAA"/>
              </a:solidFill>
              <a:latin typeface="Source Sans Pro"/>
              <a:ea typeface="Source Sans Pro"/>
              <a:cs typeface="Source Sans Pro"/>
              <a:sym typeface="Source Sans Pro"/>
            </a:endParaRPr>
          </a:p>
        </p:txBody>
      </p:sp>
      <p:sp>
        <p:nvSpPr>
          <p:cNvPr id="148" name="Google Shape;148;p23"/>
          <p:cNvSpPr txBox="1"/>
          <p:nvPr/>
        </p:nvSpPr>
        <p:spPr>
          <a:xfrm>
            <a:off x="524400" y="1268125"/>
            <a:ext cx="3048000" cy="20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Es un informe que las empresas deben presentar a la STPS, en el cual se detalla el cumplimiento de las obligaciones de capacitación y adiestramiento de sus trabajadores.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Este reporte es parte del cumplimiento legal y se presenta de manera periódica, ayudando a la STPS a verificar que las empresas están cumpliendo con sus obligaciones en cuanto a la capacitación de sus empleados.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p:txBody>
      </p:sp>
      <p:pic>
        <p:nvPicPr>
          <p:cNvPr id="149" name="Google Shape;149;p23"/>
          <p:cNvPicPr preferRelativeResize="0"/>
          <p:nvPr/>
        </p:nvPicPr>
        <p:blipFill>
          <a:blip r:embed="rId4">
            <a:alphaModFix/>
          </a:blip>
          <a:stretch>
            <a:fillRect/>
          </a:stretch>
        </p:blipFill>
        <p:spPr>
          <a:xfrm>
            <a:off x="3854100" y="2069199"/>
            <a:ext cx="5783101" cy="71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5" name="Google Shape;155;p24"/>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156" name="Google Shape;156;p24"/>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24"/>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4"/>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lang="en" sz="2400">
                <a:solidFill>
                  <a:srgbClr val="2F4DAA"/>
                </a:solidFill>
                <a:latin typeface="Source Sans Pro"/>
                <a:ea typeface="Source Sans Pro"/>
                <a:cs typeface="Source Sans Pro"/>
                <a:sym typeface="Source Sans Pro"/>
              </a:rPr>
              <a:t>Activa la integración </a:t>
            </a:r>
            <a:r>
              <a:rPr b="1" lang="en" sz="2400">
                <a:solidFill>
                  <a:srgbClr val="2F4DAA"/>
                </a:solidFill>
                <a:latin typeface="Source Sans Pro"/>
                <a:ea typeface="Source Sans Pro"/>
                <a:cs typeface="Source Sans Pro"/>
                <a:sym typeface="Source Sans Pro"/>
              </a:rPr>
              <a:t>STPS</a:t>
            </a:r>
            <a:endParaRPr b="1" sz="2400">
              <a:solidFill>
                <a:srgbClr val="2F4DAA"/>
              </a:solidFill>
              <a:latin typeface="Source Sans Pro"/>
              <a:ea typeface="Source Sans Pro"/>
              <a:cs typeface="Source Sans Pro"/>
              <a:sym typeface="Source Sans Pro"/>
            </a:endParaRPr>
          </a:p>
        </p:txBody>
      </p:sp>
      <p:sp>
        <p:nvSpPr>
          <p:cNvPr id="159" name="Google Shape;159;p24"/>
          <p:cNvSpPr txBox="1"/>
          <p:nvPr/>
        </p:nvSpPr>
        <p:spPr>
          <a:xfrm>
            <a:off x="524400" y="1268125"/>
            <a:ext cx="37995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El primer paso será ir a nuestro listado de integraciones y activar la extensión STPS, solo el </a:t>
            </a:r>
            <a:r>
              <a:rPr b="1" lang="en" sz="1100">
                <a:latin typeface="Source Sans Pro"/>
                <a:ea typeface="Source Sans Pro"/>
                <a:cs typeface="Source Sans Pro"/>
                <a:sym typeface="Source Sans Pro"/>
              </a:rPr>
              <a:t>super administrador </a:t>
            </a:r>
            <a:r>
              <a:rPr lang="en" sz="1100">
                <a:latin typeface="Source Sans Pro"/>
                <a:ea typeface="Source Sans Pro"/>
                <a:cs typeface="Source Sans Pro"/>
                <a:sym typeface="Source Sans Pro"/>
              </a:rPr>
              <a:t>tendrá la facultad de esta activación. </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p:txBody>
      </p:sp>
      <p:pic>
        <p:nvPicPr>
          <p:cNvPr id="160" name="Google Shape;160;p24"/>
          <p:cNvPicPr preferRelativeResize="0"/>
          <p:nvPr/>
        </p:nvPicPr>
        <p:blipFill>
          <a:blip r:embed="rId4">
            <a:alphaModFix/>
          </a:blip>
          <a:stretch>
            <a:fillRect/>
          </a:stretch>
        </p:blipFill>
        <p:spPr>
          <a:xfrm>
            <a:off x="2891175" y="2017425"/>
            <a:ext cx="5193902" cy="2377976"/>
          </a:xfrm>
          <a:prstGeom prst="rect">
            <a:avLst/>
          </a:prstGeom>
          <a:noFill/>
          <a:ln>
            <a:noFill/>
          </a:ln>
        </p:spPr>
      </p:pic>
      <p:sp>
        <p:nvSpPr>
          <p:cNvPr id="161" name="Google Shape;161;p24"/>
          <p:cNvSpPr/>
          <p:nvPr/>
        </p:nvSpPr>
        <p:spPr>
          <a:xfrm>
            <a:off x="2773725" y="3525300"/>
            <a:ext cx="5542800" cy="34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7" name="Google Shape;167;p25"/>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168" name="Google Shape;168;p25"/>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5"/>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Configuración inicial</a:t>
            </a:r>
            <a:endParaRPr sz="2400">
              <a:solidFill>
                <a:srgbClr val="2F4DAA"/>
              </a:solidFill>
              <a:latin typeface="Source Sans Pro"/>
              <a:ea typeface="Source Sans Pro"/>
              <a:cs typeface="Source Sans Pro"/>
              <a:sym typeface="Source Sans Pro"/>
            </a:endParaRPr>
          </a:p>
        </p:txBody>
      </p:sp>
      <p:sp>
        <p:nvSpPr>
          <p:cNvPr id="171" name="Google Shape;171;p25"/>
          <p:cNvSpPr txBox="1"/>
          <p:nvPr/>
        </p:nvSpPr>
        <p:spPr>
          <a:xfrm>
            <a:off x="524400" y="1268125"/>
            <a:ext cx="24606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El primer vistazo será la información de las Divisiones, las cuales tendrán acceso a sus DC-3 y DC-4, así como al manual a seguir para configurar todo antes de comenzar a descargar y expedir tus documentos.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p:txBody>
      </p:sp>
      <p:pic>
        <p:nvPicPr>
          <p:cNvPr id="172" name="Google Shape;172;p25"/>
          <p:cNvPicPr preferRelativeResize="0"/>
          <p:nvPr/>
        </p:nvPicPr>
        <p:blipFill>
          <a:blip r:embed="rId4">
            <a:alphaModFix/>
          </a:blip>
          <a:stretch>
            <a:fillRect/>
          </a:stretch>
        </p:blipFill>
        <p:spPr>
          <a:xfrm>
            <a:off x="3713800" y="800875"/>
            <a:ext cx="4642451" cy="3628649"/>
          </a:xfrm>
          <a:prstGeom prst="rect">
            <a:avLst/>
          </a:prstGeom>
          <a:noFill/>
          <a:ln>
            <a:noFill/>
          </a:ln>
        </p:spPr>
      </p:pic>
      <p:sp>
        <p:nvSpPr>
          <p:cNvPr id="173" name="Google Shape;173;p25"/>
          <p:cNvSpPr/>
          <p:nvPr/>
        </p:nvSpPr>
        <p:spPr>
          <a:xfrm>
            <a:off x="4006775" y="2033925"/>
            <a:ext cx="4349400" cy="2289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9" name="Google Shape;179;p26"/>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180" name="Google Shape;180;p26"/>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6"/>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Razon social y representantes</a:t>
            </a:r>
            <a:endParaRPr b="1" sz="2400">
              <a:solidFill>
                <a:srgbClr val="2F4DAA"/>
              </a:solidFill>
              <a:latin typeface="Source Sans Pro"/>
              <a:ea typeface="Source Sans Pro"/>
              <a:cs typeface="Source Sans Pro"/>
              <a:sym typeface="Source Sans Pro"/>
            </a:endParaRPr>
          </a:p>
        </p:txBody>
      </p:sp>
      <p:sp>
        <p:nvSpPr>
          <p:cNvPr id="183" name="Google Shape;183;p26"/>
          <p:cNvSpPr txBox="1"/>
          <p:nvPr/>
        </p:nvSpPr>
        <p:spPr>
          <a:xfrm>
            <a:off x="524400" y="1268125"/>
            <a:ext cx="28599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Desde el menú de configuraciones, ingresa al  apartado de </a:t>
            </a:r>
            <a:r>
              <a:rPr b="1" lang="en" sz="1100">
                <a:latin typeface="Source Sans Pro"/>
                <a:ea typeface="Source Sans Pro"/>
                <a:cs typeface="Source Sans Pro"/>
                <a:sym typeface="Source Sans Pro"/>
              </a:rPr>
              <a:t>“Razones sociales”.</a:t>
            </a:r>
            <a:endParaRPr b="1" sz="1100">
              <a:latin typeface="Source Sans Pro"/>
              <a:ea typeface="Source Sans Pro"/>
              <a:cs typeface="Source Sans Pro"/>
              <a:sym typeface="Source Sans Pro"/>
            </a:endParaRPr>
          </a:p>
          <a:p>
            <a:pPr indent="0" lvl="0" marL="0" rtl="0" algn="l">
              <a:spcBef>
                <a:spcPts val="0"/>
              </a:spcBef>
              <a:spcAft>
                <a:spcPts val="0"/>
              </a:spcAft>
              <a:buNone/>
            </a:pPr>
            <a:r>
              <a:t/>
            </a:r>
            <a:endParaRPr b="1"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Gestiona la razón social de tu empresa.</a:t>
            </a:r>
            <a:endParaRPr sz="1100">
              <a:latin typeface="Source Sans Pro"/>
              <a:ea typeface="Source Sans Pro"/>
              <a:cs typeface="Source Sans Pro"/>
              <a:sym typeface="Source Sans Pro"/>
            </a:endParaRPr>
          </a:p>
          <a:p>
            <a:pPr indent="0" lvl="0" marL="457200" rtl="0" algn="l">
              <a:spcBef>
                <a:spcPts val="0"/>
              </a:spcBef>
              <a:spcAft>
                <a:spcPts val="0"/>
              </a:spcAft>
              <a:buNone/>
            </a:pPr>
            <a:r>
              <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Asigna al representante legal y al representante de los trabajadores.</a:t>
            </a:r>
            <a:endParaRPr sz="1100">
              <a:latin typeface="Source Sans Pro"/>
              <a:ea typeface="Source Sans Pro"/>
              <a:cs typeface="Source Sans Pro"/>
              <a:sym typeface="Source Sans Pro"/>
            </a:endParaRPr>
          </a:p>
          <a:p>
            <a:pPr indent="0" lvl="0" marL="457200" rtl="0" algn="l">
              <a:spcBef>
                <a:spcPts val="0"/>
              </a:spcBef>
              <a:spcAft>
                <a:spcPts val="0"/>
              </a:spcAft>
              <a:buNone/>
            </a:pPr>
            <a:r>
              <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Si no cuentas con sincronización con Buk, hazlo manualmente desde Razones Sociales.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p:txBody>
      </p:sp>
      <p:pic>
        <p:nvPicPr>
          <p:cNvPr id="184" name="Google Shape;184;p26"/>
          <p:cNvPicPr preferRelativeResize="0"/>
          <p:nvPr/>
        </p:nvPicPr>
        <p:blipFill>
          <a:blip r:embed="rId4">
            <a:alphaModFix/>
          </a:blip>
          <a:stretch>
            <a:fillRect/>
          </a:stretch>
        </p:blipFill>
        <p:spPr>
          <a:xfrm>
            <a:off x="3672587" y="1268125"/>
            <a:ext cx="4977015" cy="1497025"/>
          </a:xfrm>
          <a:prstGeom prst="rect">
            <a:avLst/>
          </a:prstGeom>
          <a:noFill/>
          <a:ln>
            <a:noFill/>
          </a:ln>
        </p:spPr>
      </p:pic>
      <p:pic>
        <p:nvPicPr>
          <p:cNvPr id="185" name="Google Shape;185;p26"/>
          <p:cNvPicPr preferRelativeResize="0"/>
          <p:nvPr/>
        </p:nvPicPr>
        <p:blipFill>
          <a:blip r:embed="rId5">
            <a:alphaModFix/>
          </a:blip>
          <a:stretch>
            <a:fillRect/>
          </a:stretch>
        </p:blipFill>
        <p:spPr>
          <a:xfrm>
            <a:off x="5970149" y="2905263"/>
            <a:ext cx="2502449" cy="1497025"/>
          </a:xfrm>
          <a:prstGeom prst="rect">
            <a:avLst/>
          </a:prstGeom>
          <a:noFill/>
          <a:ln>
            <a:noFill/>
          </a:ln>
        </p:spPr>
      </p:pic>
      <p:pic>
        <p:nvPicPr>
          <p:cNvPr id="186" name="Google Shape;186;p26"/>
          <p:cNvPicPr preferRelativeResize="0"/>
          <p:nvPr/>
        </p:nvPicPr>
        <p:blipFill>
          <a:blip r:embed="rId6">
            <a:alphaModFix/>
          </a:blip>
          <a:stretch>
            <a:fillRect/>
          </a:stretch>
        </p:blipFill>
        <p:spPr>
          <a:xfrm>
            <a:off x="3303000" y="2942713"/>
            <a:ext cx="2289074" cy="142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2" name="Google Shape;192;p27"/>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193" name="Google Shape;193;p27"/>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7"/>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Sucursales</a:t>
            </a:r>
            <a:endParaRPr b="1" sz="2400">
              <a:solidFill>
                <a:srgbClr val="2F4DAA"/>
              </a:solidFill>
              <a:latin typeface="Source Sans Pro"/>
              <a:ea typeface="Source Sans Pro"/>
              <a:cs typeface="Source Sans Pro"/>
              <a:sym typeface="Source Sans Pro"/>
            </a:endParaRPr>
          </a:p>
        </p:txBody>
      </p:sp>
      <p:sp>
        <p:nvSpPr>
          <p:cNvPr id="196" name="Google Shape;196;p27"/>
          <p:cNvSpPr txBox="1"/>
          <p:nvPr/>
        </p:nvSpPr>
        <p:spPr>
          <a:xfrm>
            <a:off x="524400" y="1268125"/>
            <a:ext cx="37995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Si tu empresa tiene distintas ubicaciones, debes gestionarlas desde Mi empresa &gt; Sucursales.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Asegúrate de tener la información actualizada según tus necesidades organizacionales.</a:t>
            </a:r>
            <a:endParaRPr sz="1100">
              <a:latin typeface="Source Sans Pro"/>
              <a:ea typeface="Source Sans Pro"/>
              <a:cs typeface="Source Sans Pro"/>
              <a:sym typeface="Source Sans Pro"/>
            </a:endParaRPr>
          </a:p>
        </p:txBody>
      </p:sp>
      <p:pic>
        <p:nvPicPr>
          <p:cNvPr id="197" name="Google Shape;197;p27"/>
          <p:cNvPicPr preferRelativeResize="0"/>
          <p:nvPr/>
        </p:nvPicPr>
        <p:blipFill>
          <a:blip r:embed="rId4">
            <a:alphaModFix/>
          </a:blip>
          <a:stretch>
            <a:fillRect/>
          </a:stretch>
        </p:blipFill>
        <p:spPr>
          <a:xfrm>
            <a:off x="1574576" y="2452200"/>
            <a:ext cx="7169083" cy="1691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3" name="Google Shape;203;p28"/>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204" name="Google Shape;204;p28"/>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8"/>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Colaboradores</a:t>
            </a:r>
            <a:endParaRPr b="1" sz="2400">
              <a:solidFill>
                <a:srgbClr val="2F4DAA"/>
              </a:solidFill>
              <a:latin typeface="Source Sans Pro"/>
              <a:ea typeface="Source Sans Pro"/>
              <a:cs typeface="Source Sans Pro"/>
              <a:sym typeface="Source Sans Pro"/>
            </a:endParaRPr>
          </a:p>
        </p:txBody>
      </p:sp>
      <p:sp>
        <p:nvSpPr>
          <p:cNvPr id="207" name="Google Shape;207;p28"/>
          <p:cNvSpPr txBox="1"/>
          <p:nvPr/>
        </p:nvSpPr>
        <p:spPr>
          <a:xfrm>
            <a:off x="524400" y="1268125"/>
            <a:ext cx="31419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Verifica que los datos de tus colaboradores estén completos y correctos.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Esta información es clave para que la constancia DC-3 se genere con todos los campos requeridos.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Gestiona esto desde el módulo Usuarios.</a:t>
            </a:r>
            <a:endParaRPr sz="1100">
              <a:latin typeface="Source Sans Pro"/>
              <a:ea typeface="Source Sans Pro"/>
              <a:cs typeface="Source Sans Pro"/>
              <a:sym typeface="Source Sans Pro"/>
            </a:endParaRPr>
          </a:p>
        </p:txBody>
      </p:sp>
      <p:pic>
        <p:nvPicPr>
          <p:cNvPr id="208" name="Google Shape;208;p28"/>
          <p:cNvPicPr preferRelativeResize="0"/>
          <p:nvPr/>
        </p:nvPicPr>
        <p:blipFill>
          <a:blip r:embed="rId4">
            <a:alphaModFix/>
          </a:blip>
          <a:stretch>
            <a:fillRect/>
          </a:stretch>
        </p:blipFill>
        <p:spPr>
          <a:xfrm>
            <a:off x="3750550" y="1491000"/>
            <a:ext cx="5226825" cy="2480525"/>
          </a:xfrm>
          <a:prstGeom prst="rect">
            <a:avLst/>
          </a:prstGeom>
          <a:noFill/>
          <a:ln>
            <a:noFill/>
          </a:ln>
        </p:spPr>
      </p:pic>
      <p:sp>
        <p:nvSpPr>
          <p:cNvPr id="209" name="Google Shape;209;p28"/>
          <p:cNvSpPr/>
          <p:nvPr/>
        </p:nvSpPr>
        <p:spPr>
          <a:xfrm>
            <a:off x="4218150" y="1528950"/>
            <a:ext cx="622500" cy="34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10" name="Google Shape;210;p28"/>
          <p:cNvCxnSpPr/>
          <p:nvPr/>
        </p:nvCxnSpPr>
        <p:spPr>
          <a:xfrm flipH="1" rot="10800000">
            <a:off x="3443100" y="2879475"/>
            <a:ext cx="927600" cy="117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6" name="Google Shape;216;p29"/>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217" name="Google Shape;217;p29"/>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9"/>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Relatores de Capacitación</a:t>
            </a:r>
            <a:endParaRPr b="1" sz="2400">
              <a:solidFill>
                <a:srgbClr val="2F4DAA"/>
              </a:solidFill>
              <a:latin typeface="Source Sans Pro"/>
              <a:ea typeface="Source Sans Pro"/>
              <a:cs typeface="Source Sans Pro"/>
              <a:sym typeface="Source Sans Pro"/>
            </a:endParaRPr>
          </a:p>
        </p:txBody>
      </p:sp>
      <p:sp>
        <p:nvSpPr>
          <p:cNvPr id="220" name="Google Shape;220;p29"/>
          <p:cNvSpPr txBox="1"/>
          <p:nvPr/>
        </p:nvSpPr>
        <p:spPr>
          <a:xfrm>
            <a:off x="524400" y="1268125"/>
            <a:ext cx="31419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Los cursos deben estar respaldados por un relator (instructor).</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Puedes gestionarlos desde </a:t>
            </a:r>
            <a:r>
              <a:rPr b="1" lang="en" sz="1100">
                <a:latin typeface="Source Sans Pro"/>
                <a:ea typeface="Source Sans Pro"/>
                <a:cs typeface="Source Sans Pro"/>
                <a:sym typeface="Source Sans Pro"/>
              </a:rPr>
              <a:t>Proveedores de Capacitación</a:t>
            </a:r>
            <a:r>
              <a:rPr lang="en" sz="1100">
                <a:latin typeface="Source Sans Pro"/>
                <a:ea typeface="Source Sans Pro"/>
                <a:cs typeface="Source Sans Pro"/>
                <a:sym typeface="Source Sans Pro"/>
              </a:rPr>
              <a:t>.</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Es necesario para validar formalmente el DC-3.</a:t>
            </a:r>
            <a:endParaRPr sz="1100">
              <a:latin typeface="Source Sans Pro"/>
              <a:ea typeface="Source Sans Pro"/>
              <a:cs typeface="Source Sans Pro"/>
              <a:sym typeface="Source Sans Pro"/>
            </a:endParaRPr>
          </a:p>
        </p:txBody>
      </p:sp>
      <p:sp>
        <p:nvSpPr>
          <p:cNvPr id="221" name="Google Shape;221;p29"/>
          <p:cNvSpPr/>
          <p:nvPr/>
        </p:nvSpPr>
        <p:spPr>
          <a:xfrm>
            <a:off x="4218150" y="1528950"/>
            <a:ext cx="622500" cy="34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2" name="Google Shape;222;p29"/>
          <p:cNvPicPr preferRelativeResize="0"/>
          <p:nvPr/>
        </p:nvPicPr>
        <p:blipFill>
          <a:blip r:embed="rId4">
            <a:alphaModFix/>
          </a:blip>
          <a:stretch>
            <a:fillRect/>
          </a:stretch>
        </p:blipFill>
        <p:spPr>
          <a:xfrm>
            <a:off x="3903225" y="1185926"/>
            <a:ext cx="4746375" cy="31739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8" name="Google Shape;228;p30"/>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229" name="Google Shape;229;p30"/>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30"/>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lang="en" sz="2400">
                <a:solidFill>
                  <a:srgbClr val="2F4DAA"/>
                </a:solidFill>
                <a:latin typeface="Source Sans Pro"/>
                <a:ea typeface="Source Sans Pro"/>
                <a:cs typeface="Source Sans Pro"/>
                <a:sym typeface="Source Sans Pro"/>
              </a:rPr>
              <a:t>Activación de</a:t>
            </a:r>
            <a:r>
              <a:rPr b="1" lang="en" sz="2400">
                <a:solidFill>
                  <a:srgbClr val="2F4DAA"/>
                </a:solidFill>
                <a:latin typeface="Source Sans Pro"/>
                <a:ea typeface="Source Sans Pro"/>
                <a:cs typeface="Source Sans Pro"/>
                <a:sym typeface="Source Sans Pro"/>
              </a:rPr>
              <a:t> SIRCE</a:t>
            </a:r>
            <a:endParaRPr b="1" sz="2400">
              <a:solidFill>
                <a:srgbClr val="2F4DAA"/>
              </a:solidFill>
              <a:latin typeface="Source Sans Pro"/>
              <a:ea typeface="Source Sans Pro"/>
              <a:cs typeface="Source Sans Pro"/>
              <a:sym typeface="Source Sans Pro"/>
            </a:endParaRPr>
          </a:p>
        </p:txBody>
      </p:sp>
      <p:sp>
        <p:nvSpPr>
          <p:cNvPr id="232" name="Google Shape;232;p30"/>
          <p:cNvSpPr txBox="1"/>
          <p:nvPr/>
        </p:nvSpPr>
        <p:spPr>
          <a:xfrm>
            <a:off x="453500" y="1467750"/>
            <a:ext cx="31419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Cada curso e-learning permite activar la opción </a:t>
            </a:r>
            <a:r>
              <a:rPr b="1" lang="en" sz="1100">
                <a:latin typeface="Source Sans Pro"/>
                <a:ea typeface="Source Sans Pro"/>
                <a:cs typeface="Source Sans Pro"/>
                <a:sym typeface="Source Sans Pro"/>
              </a:rPr>
              <a:t>SIRCE</a:t>
            </a:r>
            <a:r>
              <a:rPr lang="en" sz="1100">
                <a:latin typeface="Source Sans Pro"/>
                <a:ea typeface="Source Sans Pro"/>
                <a:cs typeface="Source Sans Pro"/>
                <a:sym typeface="Source Sans Pro"/>
              </a:rPr>
              <a:t>.</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Encuentra esta opción en la sección de </a:t>
            </a:r>
            <a:r>
              <a:rPr b="1" lang="en" sz="1100">
                <a:latin typeface="Source Sans Pro"/>
                <a:ea typeface="Source Sans Pro"/>
                <a:cs typeface="Source Sans Pro"/>
                <a:sym typeface="Source Sans Pro"/>
              </a:rPr>
              <a:t>Información del curso</a:t>
            </a:r>
            <a:r>
              <a:rPr lang="en" sz="1100">
                <a:latin typeface="Source Sans Pro"/>
                <a:ea typeface="Source Sans Pro"/>
                <a:cs typeface="Source Sans Pro"/>
                <a:sym typeface="Source Sans Pro"/>
              </a:rPr>
              <a:t>.</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Es indispensable activarla si deseas emitir DC-3.</a:t>
            </a:r>
            <a:endParaRPr sz="1100">
              <a:latin typeface="Source Sans Pro"/>
              <a:ea typeface="Source Sans Pro"/>
              <a:cs typeface="Source Sans Pro"/>
              <a:sym typeface="Source Sans Pro"/>
            </a:endParaRPr>
          </a:p>
        </p:txBody>
      </p:sp>
      <p:pic>
        <p:nvPicPr>
          <p:cNvPr id="233" name="Google Shape;233;p30"/>
          <p:cNvPicPr preferRelativeResize="0"/>
          <p:nvPr/>
        </p:nvPicPr>
        <p:blipFill>
          <a:blip r:embed="rId4">
            <a:alphaModFix/>
          </a:blip>
          <a:stretch>
            <a:fillRect/>
          </a:stretch>
        </p:blipFill>
        <p:spPr>
          <a:xfrm>
            <a:off x="3680100" y="1382250"/>
            <a:ext cx="5055377" cy="2379001"/>
          </a:xfrm>
          <a:prstGeom prst="rect">
            <a:avLst/>
          </a:prstGeom>
          <a:noFill/>
          <a:ln>
            <a:noFill/>
          </a:ln>
        </p:spPr>
      </p:pic>
      <p:cxnSp>
        <p:nvCxnSpPr>
          <p:cNvPr id="234" name="Google Shape;234;p30"/>
          <p:cNvCxnSpPr/>
          <p:nvPr/>
        </p:nvCxnSpPr>
        <p:spPr>
          <a:xfrm>
            <a:off x="3948050" y="3196475"/>
            <a:ext cx="657600" cy="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0" name="Google Shape;240;p31"/>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241" name="Google Shape;241;p31"/>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31"/>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lang="en" sz="2400">
                <a:solidFill>
                  <a:srgbClr val="2F4DAA"/>
                </a:solidFill>
                <a:latin typeface="Source Sans Pro"/>
                <a:ea typeface="Source Sans Pro"/>
                <a:cs typeface="Source Sans Pro"/>
                <a:sym typeface="Source Sans Pro"/>
              </a:rPr>
              <a:t>Instancias</a:t>
            </a:r>
            <a:r>
              <a:rPr b="1" lang="en" sz="2400">
                <a:solidFill>
                  <a:srgbClr val="2F4DAA"/>
                </a:solidFill>
                <a:latin typeface="Source Sans Pro"/>
                <a:ea typeface="Source Sans Pro"/>
                <a:cs typeface="Source Sans Pro"/>
                <a:sym typeface="Source Sans Pro"/>
              </a:rPr>
              <a:t> SIRCE</a:t>
            </a:r>
            <a:endParaRPr b="1" sz="2400">
              <a:solidFill>
                <a:srgbClr val="2F4DAA"/>
              </a:solidFill>
              <a:latin typeface="Source Sans Pro"/>
              <a:ea typeface="Source Sans Pro"/>
              <a:cs typeface="Source Sans Pro"/>
              <a:sym typeface="Source Sans Pro"/>
            </a:endParaRPr>
          </a:p>
        </p:txBody>
      </p:sp>
      <p:sp>
        <p:nvSpPr>
          <p:cNvPr id="244" name="Google Shape;244;p31"/>
          <p:cNvSpPr txBox="1"/>
          <p:nvPr/>
        </p:nvSpPr>
        <p:spPr>
          <a:xfrm>
            <a:off x="453500" y="1467750"/>
            <a:ext cx="31419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Para que un curso genere constancias DC-3, debe tener al menos una </a:t>
            </a:r>
            <a:r>
              <a:rPr b="1" lang="en" sz="1100">
                <a:latin typeface="Source Sans Pro"/>
                <a:ea typeface="Source Sans Pro"/>
                <a:cs typeface="Source Sans Pro"/>
                <a:sym typeface="Source Sans Pro"/>
              </a:rPr>
              <a:t>instancia del tipo SIRCE</a:t>
            </a:r>
            <a:r>
              <a:rPr lang="en" sz="1100">
                <a:latin typeface="Source Sans Pro"/>
                <a:ea typeface="Source Sans Pro"/>
                <a:cs typeface="Source Sans Pro"/>
                <a:sym typeface="Source Sans Pro"/>
              </a:rPr>
              <a:t>.</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Asegúrate de que al crear o editar una instancia del curso, selecciones correctamente este tipo.</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Solo las instancias SIRCE permiten emitir constancias oficiales.</a:t>
            </a:r>
            <a:endParaRPr sz="1100">
              <a:latin typeface="Source Sans Pro"/>
              <a:ea typeface="Source Sans Pro"/>
              <a:cs typeface="Source Sans Pro"/>
              <a:sym typeface="Source Sans Pro"/>
            </a:endParaRPr>
          </a:p>
        </p:txBody>
      </p:sp>
      <p:pic>
        <p:nvPicPr>
          <p:cNvPr id="245" name="Google Shape;245;p31"/>
          <p:cNvPicPr preferRelativeResize="0"/>
          <p:nvPr/>
        </p:nvPicPr>
        <p:blipFill>
          <a:blip r:embed="rId4">
            <a:alphaModFix/>
          </a:blip>
          <a:stretch>
            <a:fillRect/>
          </a:stretch>
        </p:blipFill>
        <p:spPr>
          <a:xfrm>
            <a:off x="3666200" y="1608150"/>
            <a:ext cx="5336876" cy="192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4"/>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7" name="Google Shape;57;p14"/>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58" name="Google Shape;58;p14"/>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4"/>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nvSpPr>
        <p:spPr>
          <a:xfrm>
            <a:off x="428575" y="631827"/>
            <a:ext cx="3530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Objetivo</a:t>
            </a:r>
            <a:endParaRPr sz="2400">
              <a:solidFill>
                <a:srgbClr val="2F4DAA"/>
              </a:solidFill>
              <a:latin typeface="Source Sans Pro"/>
              <a:ea typeface="Source Sans Pro"/>
              <a:cs typeface="Source Sans Pro"/>
              <a:sym typeface="Source Sans Pro"/>
            </a:endParaRPr>
          </a:p>
        </p:txBody>
      </p:sp>
      <p:sp>
        <p:nvSpPr>
          <p:cNvPr id="61" name="Google Shape;61;p14"/>
          <p:cNvSpPr txBox="1"/>
          <p:nvPr/>
        </p:nvSpPr>
        <p:spPr>
          <a:xfrm>
            <a:off x="428575" y="1275550"/>
            <a:ext cx="3678900" cy="2870400"/>
          </a:xfrm>
          <a:prstGeom prst="rect">
            <a:avLst/>
          </a:prstGeom>
          <a:noFill/>
          <a:ln>
            <a:noFill/>
          </a:ln>
        </p:spPr>
        <p:txBody>
          <a:bodyPr anchorCtr="0" anchor="t" bIns="91425" lIns="91425" spcFirstLastPara="1" rIns="91425" wrap="square" tIns="91425">
            <a:noAutofit/>
          </a:bodyPr>
          <a:lstStyle/>
          <a:p>
            <a:pPr indent="0" lvl="0" marL="0" marR="279400" rtl="0" algn="l">
              <a:lnSpc>
                <a:spcPct val="100000"/>
              </a:lnSpc>
              <a:spcBef>
                <a:spcPts val="800"/>
              </a:spcBef>
              <a:spcAft>
                <a:spcPts val="1900"/>
              </a:spcAft>
              <a:buNone/>
            </a:pPr>
            <a:r>
              <a:rPr lang="en">
                <a:solidFill>
                  <a:srgbClr val="434343"/>
                </a:solidFill>
                <a:latin typeface="Source Sans Pro"/>
                <a:ea typeface="Source Sans Pro"/>
                <a:cs typeface="Source Sans Pro"/>
                <a:sym typeface="Source Sans Pro"/>
              </a:rPr>
              <a:t>Aprenderás a configurar diplomas automáticos y constancias oficiales (DC-3) en la plataforma, con el fin de certificar la participación y cumplimiento de los usuarios. Esto permitirá fortalecer la trazabilidad de los procesos formativos y contribuir a la profesionalización continua del equipo.</a:t>
            </a:r>
            <a:endParaRPr>
              <a:solidFill>
                <a:srgbClr val="434343"/>
              </a:solidFill>
              <a:latin typeface="Source Sans Pro"/>
              <a:ea typeface="Source Sans Pro"/>
              <a:cs typeface="Source Sans Pro"/>
              <a:sym typeface="Source Sans Pro"/>
            </a:endParaRPr>
          </a:p>
        </p:txBody>
      </p:sp>
      <p:pic>
        <p:nvPicPr>
          <p:cNvPr id="62" name="Google Shape;62;p14" title="imagen-LMS-S2-Creación-de-diplomas-y-constancias-DC3.png"/>
          <p:cNvPicPr preferRelativeResize="0"/>
          <p:nvPr/>
        </p:nvPicPr>
        <p:blipFill>
          <a:blip r:embed="rId4">
            <a:alphaModFix/>
          </a:blip>
          <a:stretch>
            <a:fillRect/>
          </a:stretch>
        </p:blipFill>
        <p:spPr>
          <a:xfrm>
            <a:off x="4390373" y="1373973"/>
            <a:ext cx="3962801" cy="2572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1" name="Google Shape;251;p32"/>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252" name="Google Shape;252;p32"/>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32"/>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lang="en" sz="2400">
                <a:solidFill>
                  <a:srgbClr val="2F4DAA"/>
                </a:solidFill>
                <a:latin typeface="Source Sans Pro"/>
                <a:ea typeface="Source Sans Pro"/>
                <a:cs typeface="Source Sans Pro"/>
                <a:sym typeface="Source Sans Pro"/>
              </a:rPr>
              <a:t>Reportes y descarga de constancias</a:t>
            </a:r>
            <a:endParaRPr b="1" sz="2400">
              <a:solidFill>
                <a:srgbClr val="2F4DAA"/>
              </a:solidFill>
              <a:latin typeface="Source Sans Pro"/>
              <a:ea typeface="Source Sans Pro"/>
              <a:cs typeface="Source Sans Pro"/>
              <a:sym typeface="Source Sans Pro"/>
            </a:endParaRPr>
          </a:p>
        </p:txBody>
      </p:sp>
      <p:sp>
        <p:nvSpPr>
          <p:cNvPr id="255" name="Google Shape;255;p32"/>
          <p:cNvSpPr txBox="1"/>
          <p:nvPr/>
        </p:nvSpPr>
        <p:spPr>
          <a:xfrm>
            <a:off x="453500" y="1467750"/>
            <a:ext cx="31419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Una vez tus colaboradores finalicen los cursos, las constancias DC-3 se generan automáticamente.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Encuéntralas disponibles para descarga desde el módulo de </a:t>
            </a:r>
            <a:r>
              <a:rPr b="1" lang="en" sz="1100">
                <a:latin typeface="Source Sans Pro"/>
                <a:ea typeface="Source Sans Pro"/>
                <a:cs typeface="Source Sans Pro"/>
                <a:sym typeface="Source Sans Pro"/>
              </a:rPr>
              <a:t>Reportes</a:t>
            </a:r>
            <a:r>
              <a:rPr lang="en" sz="1100">
                <a:latin typeface="Source Sans Pro"/>
                <a:ea typeface="Source Sans Pro"/>
                <a:cs typeface="Source Sans Pro"/>
                <a:sym typeface="Source Sans Pro"/>
              </a:rPr>
              <a:t>.</a:t>
            </a:r>
            <a:endParaRPr sz="1100">
              <a:latin typeface="Source Sans Pro"/>
              <a:ea typeface="Source Sans Pro"/>
              <a:cs typeface="Source Sans Pro"/>
              <a:sym typeface="Source Sans Pro"/>
            </a:endParaRPr>
          </a:p>
        </p:txBody>
      </p:sp>
      <p:pic>
        <p:nvPicPr>
          <p:cNvPr id="256" name="Google Shape;256;p32"/>
          <p:cNvPicPr preferRelativeResize="0"/>
          <p:nvPr/>
        </p:nvPicPr>
        <p:blipFill>
          <a:blip r:embed="rId4">
            <a:alphaModFix/>
          </a:blip>
          <a:stretch>
            <a:fillRect/>
          </a:stretch>
        </p:blipFill>
        <p:spPr>
          <a:xfrm>
            <a:off x="2196600" y="2421449"/>
            <a:ext cx="6452999" cy="192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p33"/>
          <p:cNvSpPr txBox="1"/>
          <p:nvPr/>
        </p:nvSpPr>
        <p:spPr>
          <a:xfrm>
            <a:off x="735002" y="1964209"/>
            <a:ext cx="6099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2F4DAA"/>
                </a:solidFill>
                <a:latin typeface="Source Sans Pro"/>
                <a:ea typeface="Source Sans Pro"/>
                <a:cs typeface="Source Sans Pro"/>
                <a:sym typeface="Source Sans Pro"/>
              </a:rPr>
              <a:t>¡Vamos a la plataforma!</a:t>
            </a:r>
            <a:endParaRPr sz="4000">
              <a:solidFill>
                <a:srgbClr val="2F4DAA"/>
              </a:solidFill>
              <a:latin typeface="Source Sans Pro"/>
              <a:ea typeface="Source Sans Pro"/>
              <a:cs typeface="Source Sans Pro"/>
              <a:sym typeface="Source Sans Pro"/>
            </a:endParaRPr>
          </a:p>
          <a:p>
            <a:pPr indent="0" lvl="0" marL="0" rtl="0" algn="l">
              <a:spcBef>
                <a:spcPts val="0"/>
              </a:spcBef>
              <a:spcAft>
                <a:spcPts val="0"/>
              </a:spcAft>
              <a:buNone/>
            </a:pPr>
            <a:r>
              <a:t/>
            </a:r>
            <a:endParaRPr sz="4000">
              <a:solidFill>
                <a:srgbClr val="2F4DAA"/>
              </a:solidFill>
              <a:latin typeface="Source Sans Pro"/>
              <a:ea typeface="Source Sans Pro"/>
              <a:cs typeface="Source Sans Pro"/>
              <a:sym typeface="Source Sans Pro"/>
            </a:endParaRPr>
          </a:p>
        </p:txBody>
      </p:sp>
      <p:pic>
        <p:nvPicPr>
          <p:cNvPr id="262" name="Google Shape;262;p33" title="group-business-executives-discussing-laptop-their-des.png"/>
          <p:cNvPicPr preferRelativeResize="0"/>
          <p:nvPr/>
        </p:nvPicPr>
        <p:blipFill>
          <a:blip r:embed="rId4">
            <a:alphaModFix/>
          </a:blip>
          <a:stretch>
            <a:fillRect/>
          </a:stretch>
        </p:blipFill>
        <p:spPr>
          <a:xfrm>
            <a:off x="5767790" y="2893253"/>
            <a:ext cx="3376210" cy="2250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p:nvPr/>
        </p:nvSpPr>
        <p:spPr>
          <a:xfrm>
            <a:off x="6291638" y="1263525"/>
            <a:ext cx="4151400" cy="41514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34"/>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34"/>
          <p:cNvSpPr txBox="1"/>
          <p:nvPr/>
        </p:nvSpPr>
        <p:spPr>
          <a:xfrm>
            <a:off x="428575" y="631827"/>
            <a:ext cx="3530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¡Gracias!</a:t>
            </a:r>
            <a:endParaRPr sz="2400">
              <a:solidFill>
                <a:srgbClr val="2F4DAA"/>
              </a:solidFill>
              <a:latin typeface="Source Sans Pro"/>
              <a:ea typeface="Source Sans Pro"/>
              <a:cs typeface="Source Sans Pro"/>
              <a:sym typeface="Source Sans Pro"/>
            </a:endParaRPr>
          </a:p>
        </p:txBody>
      </p:sp>
      <p:pic>
        <p:nvPicPr>
          <p:cNvPr id="270" name="Google Shape;270;p34"/>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271" name="Google Shape;271;p34"/>
          <p:cNvSpPr txBox="1"/>
          <p:nvPr/>
        </p:nvSpPr>
        <p:spPr>
          <a:xfrm>
            <a:off x="428575" y="1263525"/>
            <a:ext cx="3678900" cy="1266600"/>
          </a:xfrm>
          <a:prstGeom prst="rect">
            <a:avLst/>
          </a:prstGeom>
          <a:noFill/>
          <a:ln>
            <a:noFill/>
          </a:ln>
        </p:spPr>
        <p:txBody>
          <a:bodyPr anchorCtr="0" anchor="t" bIns="91425" lIns="91425" spcFirstLastPara="1" rIns="91425" wrap="square" tIns="91425">
            <a:noAutofit/>
          </a:bodyPr>
          <a:lstStyle/>
          <a:p>
            <a:pPr indent="0" lvl="0" marL="0" marR="279400" rtl="0" algn="just">
              <a:lnSpc>
                <a:spcPct val="100000"/>
              </a:lnSpc>
              <a:spcBef>
                <a:spcPts val="0"/>
              </a:spcBef>
              <a:spcAft>
                <a:spcPts val="0"/>
              </a:spcAft>
              <a:buNone/>
            </a:pPr>
            <a:r>
              <a:rPr lang="en" sz="1100">
                <a:solidFill>
                  <a:srgbClr val="434343"/>
                </a:solidFill>
                <a:latin typeface="Source Sans Pro"/>
                <a:ea typeface="Source Sans Pro"/>
                <a:cs typeface="Source Sans Pro"/>
                <a:sym typeface="Source Sans Pro"/>
              </a:rPr>
              <a:t>Gracias por acompañarnos en esta sesión. </a:t>
            </a:r>
            <a:endParaRPr sz="1100">
              <a:solidFill>
                <a:srgbClr val="434343"/>
              </a:solidFill>
              <a:latin typeface="Source Sans Pro"/>
              <a:ea typeface="Source Sans Pro"/>
              <a:cs typeface="Source Sans Pro"/>
              <a:sym typeface="Source Sans Pro"/>
            </a:endParaRPr>
          </a:p>
          <a:p>
            <a:pPr indent="0" lvl="0" marL="0" marR="279400" rtl="0" algn="just">
              <a:lnSpc>
                <a:spcPct val="100000"/>
              </a:lnSpc>
              <a:spcBef>
                <a:spcPts val="0"/>
              </a:spcBef>
              <a:spcAft>
                <a:spcPts val="0"/>
              </a:spcAft>
              <a:buNone/>
            </a:pPr>
            <a:r>
              <a:rPr lang="en" sz="1100">
                <a:solidFill>
                  <a:srgbClr val="434343"/>
                </a:solidFill>
                <a:latin typeface="Source Sans Pro"/>
                <a:ea typeface="Source Sans Pro"/>
                <a:cs typeface="Source Sans Pro"/>
                <a:sym typeface="Source Sans Pro"/>
              </a:rPr>
              <a:t>Tu opinión es muy importante para nosotros.</a:t>
            </a:r>
            <a:endParaRPr sz="1100">
              <a:solidFill>
                <a:srgbClr val="434343"/>
              </a:solidFill>
              <a:latin typeface="Source Sans Pro"/>
              <a:ea typeface="Source Sans Pro"/>
              <a:cs typeface="Source Sans Pro"/>
              <a:sym typeface="Source Sans Pro"/>
            </a:endParaRPr>
          </a:p>
          <a:p>
            <a:pPr indent="0" lvl="0" marL="0" marR="279400" rtl="0" algn="just">
              <a:lnSpc>
                <a:spcPct val="100000"/>
              </a:lnSpc>
              <a:spcBef>
                <a:spcPts val="0"/>
              </a:spcBef>
              <a:spcAft>
                <a:spcPts val="0"/>
              </a:spcAft>
              <a:buNone/>
            </a:pPr>
            <a:r>
              <a:t/>
            </a:r>
            <a:endParaRPr sz="1100">
              <a:solidFill>
                <a:srgbClr val="434343"/>
              </a:solidFill>
              <a:latin typeface="Source Sans Pro"/>
              <a:ea typeface="Source Sans Pro"/>
              <a:cs typeface="Source Sans Pro"/>
              <a:sym typeface="Source Sans Pro"/>
            </a:endParaRPr>
          </a:p>
          <a:p>
            <a:pPr indent="0" lvl="0" marL="0" marR="279400" rtl="0" algn="just">
              <a:lnSpc>
                <a:spcPct val="100000"/>
              </a:lnSpc>
              <a:spcBef>
                <a:spcPts val="0"/>
              </a:spcBef>
              <a:spcAft>
                <a:spcPts val="0"/>
              </a:spcAft>
              <a:buNone/>
            </a:pPr>
            <a:r>
              <a:rPr lang="en" sz="1100">
                <a:solidFill>
                  <a:srgbClr val="434343"/>
                </a:solidFill>
                <a:latin typeface="Source Sans Pro"/>
                <a:ea typeface="Source Sans Pro"/>
                <a:cs typeface="Source Sans Pro"/>
                <a:sym typeface="Source Sans Pro"/>
              </a:rPr>
              <a:t>Por favor, dedica unos minutos a responder nuestra encuesta de satisfacción. ¡Tu feedback nos ayuda a seguir mejorando juntos! </a:t>
            </a:r>
            <a:endParaRPr sz="1100">
              <a:solidFill>
                <a:srgbClr val="434343"/>
              </a:solidFill>
              <a:latin typeface="Source Sans Pro"/>
              <a:ea typeface="Source Sans Pro"/>
              <a:cs typeface="Source Sans Pro"/>
              <a:sym typeface="Source Sans Pro"/>
            </a:endParaRPr>
          </a:p>
          <a:p>
            <a:pPr indent="0" lvl="0" marL="0" marR="279400" rtl="0" algn="just">
              <a:lnSpc>
                <a:spcPct val="100000"/>
              </a:lnSpc>
              <a:spcBef>
                <a:spcPts val="0"/>
              </a:spcBef>
              <a:spcAft>
                <a:spcPts val="0"/>
              </a:spcAft>
              <a:buNone/>
            </a:pPr>
            <a:r>
              <a:t/>
            </a:r>
            <a:endParaRPr sz="1100">
              <a:solidFill>
                <a:srgbClr val="434343"/>
              </a:solidFill>
              <a:latin typeface="Source Sans Pro"/>
              <a:ea typeface="Source Sans Pro"/>
              <a:cs typeface="Source Sans Pro"/>
              <a:sym typeface="Source Sans Pro"/>
            </a:endParaRPr>
          </a:p>
          <a:p>
            <a:pPr indent="0" lvl="0" marL="0" marR="279400" rtl="0" algn="just">
              <a:lnSpc>
                <a:spcPct val="100000"/>
              </a:lnSpc>
              <a:spcBef>
                <a:spcPts val="0"/>
              </a:spcBef>
              <a:spcAft>
                <a:spcPts val="0"/>
              </a:spcAft>
              <a:buNone/>
            </a:pPr>
            <a:r>
              <a:rPr b="1" lang="en" sz="1100">
                <a:solidFill>
                  <a:srgbClr val="434343"/>
                </a:solidFill>
                <a:latin typeface="Source Sans Pro"/>
                <a:ea typeface="Source Sans Pro"/>
                <a:cs typeface="Source Sans Pro"/>
                <a:sym typeface="Source Sans Pro"/>
              </a:rPr>
              <a:t>https://forms.gle/JVK1b7F311eXUHsu9</a:t>
            </a:r>
            <a:endParaRPr b="1" sz="1100">
              <a:solidFill>
                <a:srgbClr val="434343"/>
              </a:solidFill>
              <a:latin typeface="Source Sans Pro"/>
              <a:ea typeface="Source Sans Pro"/>
              <a:cs typeface="Source Sans Pro"/>
              <a:sym typeface="Source Sans Pro"/>
            </a:endParaRPr>
          </a:p>
          <a:p>
            <a:pPr indent="0" lvl="0" marL="0" marR="279400" rtl="0" algn="just">
              <a:lnSpc>
                <a:spcPct val="100000"/>
              </a:lnSpc>
              <a:spcBef>
                <a:spcPts val="800"/>
              </a:spcBef>
              <a:spcAft>
                <a:spcPts val="1900"/>
              </a:spcAft>
              <a:buNone/>
            </a:pPr>
            <a:r>
              <a:t/>
            </a:r>
            <a:endParaRPr sz="1100">
              <a:solidFill>
                <a:srgbClr val="434343"/>
              </a:solidFill>
              <a:latin typeface="Source Sans Pro"/>
              <a:ea typeface="Source Sans Pro"/>
              <a:cs typeface="Source Sans Pro"/>
              <a:sym typeface="Source Sans Pro"/>
            </a:endParaRPr>
          </a:p>
        </p:txBody>
      </p:sp>
      <p:pic>
        <p:nvPicPr>
          <p:cNvPr id="272" name="Google Shape;272;p34"/>
          <p:cNvPicPr preferRelativeResize="0"/>
          <p:nvPr/>
        </p:nvPicPr>
        <p:blipFill>
          <a:blip r:embed="rId4">
            <a:alphaModFix/>
          </a:blip>
          <a:stretch>
            <a:fillRect/>
          </a:stretch>
        </p:blipFill>
        <p:spPr>
          <a:xfrm>
            <a:off x="3378375" y="2723730"/>
            <a:ext cx="2097847" cy="2097847"/>
          </a:xfrm>
          <a:prstGeom prst="rect">
            <a:avLst/>
          </a:prstGeom>
          <a:noFill/>
          <a:ln>
            <a:noFill/>
          </a:ln>
        </p:spPr>
      </p:pic>
      <p:pic>
        <p:nvPicPr>
          <p:cNvPr id="273" name="Google Shape;273;p34" title="feliz.png"/>
          <p:cNvPicPr preferRelativeResize="0"/>
          <p:nvPr/>
        </p:nvPicPr>
        <p:blipFill>
          <a:blip r:embed="rId5">
            <a:alphaModFix/>
          </a:blip>
          <a:stretch>
            <a:fillRect/>
          </a:stretch>
        </p:blipFill>
        <p:spPr>
          <a:xfrm>
            <a:off x="5383225" y="1793263"/>
            <a:ext cx="3760775" cy="25103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pic>
        <p:nvPicPr>
          <p:cNvPr id="278" name="Google Shape;278;p35"/>
          <p:cNvPicPr preferRelativeResize="0"/>
          <p:nvPr/>
        </p:nvPicPr>
        <p:blipFill>
          <a:blip r:embed="rId4">
            <a:alphaModFix/>
          </a:blip>
          <a:stretch>
            <a:fillRect/>
          </a:stretch>
        </p:blipFill>
        <p:spPr>
          <a:xfrm>
            <a:off x="3428084" y="4066325"/>
            <a:ext cx="2096426" cy="581850"/>
          </a:xfrm>
          <a:prstGeom prst="rect">
            <a:avLst/>
          </a:prstGeom>
          <a:noFill/>
          <a:ln>
            <a:noFill/>
          </a:ln>
        </p:spPr>
      </p:pic>
      <p:pic>
        <p:nvPicPr>
          <p:cNvPr id="279" name="Google Shape;279;p35"/>
          <p:cNvPicPr preferRelativeResize="0"/>
          <p:nvPr/>
        </p:nvPicPr>
        <p:blipFill>
          <a:blip r:embed="rId5">
            <a:alphaModFix/>
          </a:blip>
          <a:stretch>
            <a:fillRect/>
          </a:stretch>
        </p:blipFill>
        <p:spPr>
          <a:xfrm>
            <a:off x="2012925" y="2151900"/>
            <a:ext cx="5118152" cy="83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nvSpPr>
        <p:spPr>
          <a:xfrm>
            <a:off x="735000" y="1964200"/>
            <a:ext cx="7346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2F4DAA"/>
                </a:solidFill>
                <a:latin typeface="Source Sans Pro"/>
                <a:ea typeface="Source Sans Pro"/>
                <a:cs typeface="Source Sans Pro"/>
                <a:sym typeface="Source Sans Pro"/>
              </a:rPr>
              <a:t>Edición de diplomas</a:t>
            </a:r>
            <a:endParaRPr sz="4000">
              <a:solidFill>
                <a:srgbClr val="2F4DAA"/>
              </a:solidFill>
              <a:latin typeface="Source Sans Pro"/>
              <a:ea typeface="Source Sans Pro"/>
              <a:cs typeface="Source Sans Pro"/>
              <a:sym typeface="Source Sans Pro"/>
            </a:endParaRPr>
          </a:p>
        </p:txBody>
      </p:sp>
      <p:sp>
        <p:nvSpPr>
          <p:cNvPr id="68" name="Google Shape;68;p15"/>
          <p:cNvSpPr txBox="1"/>
          <p:nvPr/>
        </p:nvSpPr>
        <p:spPr>
          <a:xfrm>
            <a:off x="737050" y="2521641"/>
            <a:ext cx="3883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2F4DAA"/>
                </a:solidFill>
                <a:latin typeface="Source Sans Pro"/>
                <a:ea typeface="Source Sans Pro"/>
                <a:cs typeface="Source Sans Pro"/>
                <a:sym typeface="Source Sans Pro"/>
              </a:rPr>
              <a:t>Módulo de LMS</a:t>
            </a:r>
            <a:endParaRPr sz="2500">
              <a:solidFill>
                <a:srgbClr val="2F4DAA"/>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4" name="Google Shape;74;p16"/>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75" name="Google Shape;75;p16"/>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Acceso </a:t>
            </a:r>
            <a:r>
              <a:rPr lang="en" sz="2400">
                <a:solidFill>
                  <a:srgbClr val="2F4DAA"/>
                </a:solidFill>
                <a:latin typeface="Source Sans Pro"/>
                <a:ea typeface="Source Sans Pro"/>
                <a:cs typeface="Source Sans Pro"/>
                <a:sym typeface="Source Sans Pro"/>
              </a:rPr>
              <a:t>a la configuración</a:t>
            </a:r>
            <a:endParaRPr sz="2400">
              <a:solidFill>
                <a:srgbClr val="2F4DAA"/>
              </a:solidFill>
              <a:latin typeface="Source Sans Pro"/>
              <a:ea typeface="Source Sans Pro"/>
              <a:cs typeface="Source Sans Pro"/>
              <a:sym typeface="Source Sans Pro"/>
            </a:endParaRPr>
          </a:p>
        </p:txBody>
      </p:sp>
      <p:sp>
        <p:nvSpPr>
          <p:cNvPr id="78" name="Google Shape;78;p16"/>
          <p:cNvSpPr txBox="1"/>
          <p:nvPr/>
        </p:nvSpPr>
        <p:spPr>
          <a:xfrm>
            <a:off x="524400" y="1268125"/>
            <a:ext cx="3048000" cy="20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Solo los </a:t>
            </a:r>
            <a:r>
              <a:rPr b="1" lang="en" sz="1100">
                <a:latin typeface="Source Sans Pro"/>
                <a:ea typeface="Source Sans Pro"/>
                <a:cs typeface="Source Sans Pro"/>
                <a:sym typeface="Source Sans Pro"/>
              </a:rPr>
              <a:t>Súper Administradores</a:t>
            </a:r>
            <a:r>
              <a:rPr lang="en" sz="1100">
                <a:latin typeface="Source Sans Pro"/>
                <a:ea typeface="Source Sans Pro"/>
                <a:cs typeface="Source Sans Pro"/>
                <a:sym typeface="Source Sans Pro"/>
              </a:rPr>
              <a:t> tienen acceso a la configuración de diplomas y certificados.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¿Dónde encontrar la sección de Diplomas y Certificados?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Haz clic en el ícono de tuerca (⚙️) en la esquina superior derecha.</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sz="1100">
                <a:latin typeface="Source Sans Pro"/>
                <a:ea typeface="Source Sans Pro"/>
                <a:cs typeface="Source Sans Pro"/>
                <a:sym typeface="Source Sans Pro"/>
              </a:rPr>
              <a:t>Selecciona “Diplomas y Certificados” en el menú desplegable.</a:t>
            </a:r>
            <a:endParaRPr sz="1100">
              <a:latin typeface="Source Sans Pro"/>
              <a:ea typeface="Source Sans Pro"/>
              <a:cs typeface="Source Sans Pro"/>
              <a:sym typeface="Source Sans Pro"/>
            </a:endParaRPr>
          </a:p>
        </p:txBody>
      </p:sp>
      <p:pic>
        <p:nvPicPr>
          <p:cNvPr id="79" name="Google Shape;79;p16"/>
          <p:cNvPicPr preferRelativeResize="0"/>
          <p:nvPr/>
        </p:nvPicPr>
        <p:blipFill>
          <a:blip r:embed="rId4">
            <a:alphaModFix/>
          </a:blip>
          <a:stretch>
            <a:fillRect/>
          </a:stretch>
        </p:blipFill>
        <p:spPr>
          <a:xfrm>
            <a:off x="4285975" y="1702500"/>
            <a:ext cx="3979888" cy="238000"/>
          </a:xfrm>
          <a:prstGeom prst="rect">
            <a:avLst/>
          </a:prstGeom>
          <a:noFill/>
          <a:ln>
            <a:noFill/>
          </a:ln>
        </p:spPr>
      </p:pic>
      <p:pic>
        <p:nvPicPr>
          <p:cNvPr id="80" name="Google Shape;80;p16"/>
          <p:cNvPicPr preferRelativeResize="0"/>
          <p:nvPr/>
        </p:nvPicPr>
        <p:blipFill>
          <a:blip r:embed="rId5">
            <a:alphaModFix/>
          </a:blip>
          <a:stretch>
            <a:fillRect/>
          </a:stretch>
        </p:blipFill>
        <p:spPr>
          <a:xfrm>
            <a:off x="5732200" y="2075500"/>
            <a:ext cx="1797526" cy="2704899"/>
          </a:xfrm>
          <a:prstGeom prst="rect">
            <a:avLst/>
          </a:prstGeom>
          <a:noFill/>
          <a:ln>
            <a:noFill/>
          </a:ln>
        </p:spPr>
      </p:pic>
      <p:cxnSp>
        <p:nvCxnSpPr>
          <p:cNvPr id="81" name="Google Shape;81;p16"/>
          <p:cNvCxnSpPr/>
          <p:nvPr/>
        </p:nvCxnSpPr>
        <p:spPr>
          <a:xfrm>
            <a:off x="4957950" y="4359050"/>
            <a:ext cx="681000" cy="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7" name="Google Shape;87;p17"/>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88" name="Google Shape;88;p17"/>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7"/>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Vista general </a:t>
            </a:r>
            <a:r>
              <a:rPr lang="en" sz="2400">
                <a:solidFill>
                  <a:srgbClr val="2F4DAA"/>
                </a:solidFill>
                <a:latin typeface="Source Sans Pro"/>
                <a:ea typeface="Source Sans Pro"/>
                <a:cs typeface="Source Sans Pro"/>
                <a:sym typeface="Source Sans Pro"/>
              </a:rPr>
              <a:t>de la sección</a:t>
            </a:r>
            <a:endParaRPr sz="2400">
              <a:solidFill>
                <a:srgbClr val="2F4DAA"/>
              </a:solidFill>
              <a:latin typeface="Source Sans Pro"/>
              <a:ea typeface="Source Sans Pro"/>
              <a:cs typeface="Source Sans Pro"/>
              <a:sym typeface="Source Sans Pro"/>
            </a:endParaRPr>
          </a:p>
        </p:txBody>
      </p:sp>
      <p:sp>
        <p:nvSpPr>
          <p:cNvPr id="91" name="Google Shape;91;p17"/>
          <p:cNvSpPr txBox="1"/>
          <p:nvPr/>
        </p:nvSpPr>
        <p:spPr>
          <a:xfrm>
            <a:off x="524400" y="1268125"/>
            <a:ext cx="3048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La tabla muestra:</a:t>
            </a:r>
            <a:endParaRPr sz="1100">
              <a:latin typeface="Source Sans Pro"/>
              <a:ea typeface="Source Sans Pro"/>
              <a:cs typeface="Source Sans Pro"/>
              <a:sym typeface="Source Sans Pro"/>
            </a:endParaRPr>
          </a:p>
          <a:p>
            <a:pPr indent="0" lvl="0" marL="457200" rtl="0" algn="l">
              <a:spcBef>
                <a:spcPts val="0"/>
              </a:spcBef>
              <a:spcAft>
                <a:spcPts val="0"/>
              </a:spcAft>
              <a:buNone/>
            </a:pPr>
            <a:r>
              <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Nombre del diploma</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T</a:t>
            </a:r>
            <a:r>
              <a:rPr lang="en" sz="1100">
                <a:latin typeface="Source Sans Pro"/>
                <a:ea typeface="Source Sans Pro"/>
                <a:cs typeface="Source Sans Pro"/>
                <a:sym typeface="Source Sans Pro"/>
              </a:rPr>
              <a:t>ipo de plantilla</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Fecha de creación</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Ú</a:t>
            </a:r>
            <a:r>
              <a:rPr lang="en" sz="1100">
                <a:latin typeface="Source Sans Pro"/>
                <a:ea typeface="Source Sans Pro"/>
                <a:cs typeface="Source Sans Pro"/>
                <a:sym typeface="Source Sans Pro"/>
              </a:rPr>
              <a:t>ltima actualización</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¿Predeterminado para e-learning? ✅</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Acciones: </a:t>
            </a:r>
            <a:r>
              <a:rPr i="1" lang="en" sz="1100">
                <a:latin typeface="Source Sans Pro"/>
                <a:ea typeface="Source Sans Pro"/>
                <a:cs typeface="Source Sans Pro"/>
                <a:sym typeface="Source Sans Pro"/>
              </a:rPr>
              <a:t>Previsualizar, Editar, Eliminar</a:t>
            </a:r>
            <a:endParaRPr i="1" sz="1100">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3812800" y="1470249"/>
            <a:ext cx="4922276" cy="219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8" name="Google Shape;98;p18"/>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99" name="Google Shape;99;p18"/>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8"/>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Crear </a:t>
            </a:r>
            <a:r>
              <a:rPr lang="en" sz="2400">
                <a:solidFill>
                  <a:srgbClr val="2F4DAA"/>
                </a:solidFill>
                <a:latin typeface="Source Sans Pro"/>
                <a:ea typeface="Source Sans Pro"/>
                <a:cs typeface="Source Sans Pro"/>
                <a:sym typeface="Source Sans Pro"/>
              </a:rPr>
              <a:t>un nuevo diploma</a:t>
            </a:r>
            <a:endParaRPr sz="2400">
              <a:solidFill>
                <a:srgbClr val="2F4DAA"/>
              </a:solidFill>
              <a:latin typeface="Source Sans Pro"/>
              <a:ea typeface="Source Sans Pro"/>
              <a:cs typeface="Source Sans Pro"/>
              <a:sym typeface="Source Sans Pro"/>
            </a:endParaRPr>
          </a:p>
        </p:txBody>
      </p:sp>
      <p:sp>
        <p:nvSpPr>
          <p:cNvPr id="102" name="Google Shape;102;p18"/>
          <p:cNvSpPr txBox="1"/>
          <p:nvPr/>
        </p:nvSpPr>
        <p:spPr>
          <a:xfrm>
            <a:off x="524400" y="1268125"/>
            <a:ext cx="30480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Haz clic en </a:t>
            </a:r>
            <a:r>
              <a:rPr b="1" lang="en" sz="1100">
                <a:latin typeface="Source Sans Pro"/>
                <a:ea typeface="Source Sans Pro"/>
                <a:cs typeface="Source Sans Pro"/>
                <a:sym typeface="Source Sans Pro"/>
              </a:rPr>
              <a:t>“Agregar nuevo”</a:t>
            </a:r>
            <a:r>
              <a:rPr lang="en" sz="1100">
                <a:latin typeface="Source Sans Pro"/>
                <a:ea typeface="Source Sans Pro"/>
                <a:cs typeface="Source Sans Pro"/>
                <a:sym typeface="Source Sans Pro"/>
              </a:rPr>
              <a:t> y completa:</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Nombre del diploma</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Logo (recomendado 180x180)</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Tipo de plantilla:</a:t>
            </a:r>
            <a:endParaRPr sz="1100">
              <a:latin typeface="Source Sans Pro"/>
              <a:ea typeface="Source Sans Pro"/>
              <a:cs typeface="Source Sans Pro"/>
              <a:sym typeface="Source Sans Pro"/>
            </a:endParaRPr>
          </a:p>
          <a:p>
            <a:pPr indent="-298450" lvl="0" marL="914400" rtl="0" algn="l">
              <a:spcBef>
                <a:spcPts val="0"/>
              </a:spcBef>
              <a:spcAft>
                <a:spcPts val="0"/>
              </a:spcAft>
              <a:buSzPts val="1100"/>
              <a:buFont typeface="Source Sans Pro"/>
              <a:buChar char="●"/>
            </a:pPr>
            <a:r>
              <a:rPr i="1" lang="en" sz="1100">
                <a:latin typeface="Source Sans Pro"/>
                <a:ea typeface="Source Sans Pro"/>
                <a:cs typeface="Source Sans Pro"/>
                <a:sym typeface="Source Sans Pro"/>
              </a:rPr>
              <a:t>Básica</a:t>
            </a:r>
            <a:r>
              <a:rPr lang="en" sz="1100">
                <a:latin typeface="Source Sans Pro"/>
                <a:ea typeface="Source Sans Pro"/>
                <a:cs typeface="Source Sans Pro"/>
                <a:sym typeface="Source Sans Pro"/>
              </a:rPr>
              <a:t>: fondo blanco, permite personalizar el color de la barra lateral.</a:t>
            </a:r>
            <a:endParaRPr sz="1100">
              <a:latin typeface="Source Sans Pro"/>
              <a:ea typeface="Source Sans Pro"/>
              <a:cs typeface="Source Sans Pro"/>
              <a:sym typeface="Source Sans Pro"/>
            </a:endParaRPr>
          </a:p>
          <a:p>
            <a:pPr indent="-298450" lvl="0" marL="914400" rtl="0" algn="l">
              <a:spcBef>
                <a:spcPts val="0"/>
              </a:spcBef>
              <a:spcAft>
                <a:spcPts val="0"/>
              </a:spcAft>
              <a:buSzPts val="1100"/>
              <a:buFont typeface="Source Sans Pro"/>
              <a:buChar char="●"/>
            </a:pPr>
            <a:r>
              <a:rPr i="1" lang="en" sz="1100">
                <a:latin typeface="Source Sans Pro"/>
                <a:ea typeface="Source Sans Pro"/>
                <a:cs typeface="Source Sans Pro"/>
                <a:sym typeface="Source Sans Pro"/>
              </a:rPr>
              <a:t>Predeterminada</a:t>
            </a:r>
            <a:r>
              <a:rPr lang="en" sz="1100">
                <a:latin typeface="Source Sans Pro"/>
                <a:ea typeface="Source Sans Pro"/>
                <a:cs typeface="Source Sans Pro"/>
                <a:sym typeface="Source Sans Pro"/>
              </a:rPr>
              <a:t>: permite subir una imagen de fondo. Se recomienda un diseño que no interfiera con los campos de texto, pues tienen una posición fija.</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Campos: Participante, Curso, etc.</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Mensaje personalizado (opcional)</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Seleccionar como predeterminado ✅</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Firmas: permite subir hasta tres firmas (tamaño recomendado: 180x90).</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p:txBody>
      </p:sp>
      <p:pic>
        <p:nvPicPr>
          <p:cNvPr id="103" name="Google Shape;103;p18"/>
          <p:cNvPicPr preferRelativeResize="0"/>
          <p:nvPr/>
        </p:nvPicPr>
        <p:blipFill>
          <a:blip r:embed="rId4">
            <a:alphaModFix/>
          </a:blip>
          <a:stretch>
            <a:fillRect/>
          </a:stretch>
        </p:blipFill>
        <p:spPr>
          <a:xfrm>
            <a:off x="3656425" y="1622070"/>
            <a:ext cx="4993174" cy="248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p:nvPr/>
        </p:nvSpPr>
        <p:spPr>
          <a:xfrm>
            <a:off x="4944678" y="1080000"/>
            <a:ext cx="5143500" cy="5143500"/>
          </a:xfrm>
          <a:prstGeom prst="ellipse">
            <a:avLst/>
          </a:prstGeom>
          <a:solidFill>
            <a:srgbClr val="DBE5FC">
              <a:alpha val="38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9" name="Google Shape;109;p19"/>
          <p:cNvPicPr preferRelativeResize="0"/>
          <p:nvPr/>
        </p:nvPicPr>
        <p:blipFill>
          <a:blip r:embed="rId3">
            <a:alphaModFix/>
          </a:blip>
          <a:stretch>
            <a:fillRect/>
          </a:stretch>
        </p:blipFill>
        <p:spPr>
          <a:xfrm>
            <a:off x="8085075" y="4542402"/>
            <a:ext cx="564525" cy="238000"/>
          </a:xfrm>
          <a:prstGeom prst="rect">
            <a:avLst/>
          </a:prstGeom>
          <a:noFill/>
          <a:ln>
            <a:noFill/>
          </a:ln>
        </p:spPr>
      </p:pic>
      <p:sp>
        <p:nvSpPr>
          <p:cNvPr id="110" name="Google Shape;110;p19"/>
          <p:cNvSpPr/>
          <p:nvPr/>
        </p:nvSpPr>
        <p:spPr>
          <a:xfrm>
            <a:off x="-44825" y="-112050"/>
            <a:ext cx="190500" cy="5356500"/>
          </a:xfrm>
          <a:prstGeom prst="rect">
            <a:avLst/>
          </a:prstGeom>
          <a:solidFill>
            <a:srgbClr val="2F4D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9"/>
          <p:cNvSpPr/>
          <p:nvPr/>
        </p:nvSpPr>
        <p:spPr>
          <a:xfrm>
            <a:off x="-35475" y="-44550"/>
            <a:ext cx="1452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txBox="1"/>
          <p:nvPr/>
        </p:nvSpPr>
        <p:spPr>
          <a:xfrm>
            <a:off x="428575" y="631825"/>
            <a:ext cx="545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3600"/>
              <a:buFont typeface="Arial"/>
              <a:buNone/>
            </a:pPr>
            <a:r>
              <a:rPr b="1" lang="en" sz="2400">
                <a:solidFill>
                  <a:srgbClr val="2F4DAA"/>
                </a:solidFill>
                <a:latin typeface="Source Sans Pro"/>
                <a:ea typeface="Source Sans Pro"/>
                <a:cs typeface="Source Sans Pro"/>
                <a:sym typeface="Source Sans Pro"/>
              </a:rPr>
              <a:t>Previsualiza y edita</a:t>
            </a:r>
            <a:endParaRPr sz="2400">
              <a:solidFill>
                <a:srgbClr val="2F4DAA"/>
              </a:solidFill>
              <a:latin typeface="Source Sans Pro"/>
              <a:ea typeface="Source Sans Pro"/>
              <a:cs typeface="Source Sans Pro"/>
              <a:sym typeface="Source Sans Pro"/>
            </a:endParaRPr>
          </a:p>
        </p:txBody>
      </p:sp>
      <p:sp>
        <p:nvSpPr>
          <p:cNvPr id="113" name="Google Shape;113;p19"/>
          <p:cNvSpPr txBox="1"/>
          <p:nvPr/>
        </p:nvSpPr>
        <p:spPr>
          <a:xfrm>
            <a:off x="524400" y="1268125"/>
            <a:ext cx="3048000" cy="136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Al guardar, puedes usar la opción “Previsualizar” para revisar el diseño.</a:t>
            </a:r>
            <a:endParaRPr sz="1100">
              <a:latin typeface="Source Sans Pro"/>
              <a:ea typeface="Source Sans Pro"/>
              <a:cs typeface="Source Sans Pro"/>
              <a:sym typeface="Source Sans Pro"/>
            </a:endParaRPr>
          </a:p>
          <a:p>
            <a:pPr indent="0" lvl="0" marL="457200" rtl="0" algn="l">
              <a:spcBef>
                <a:spcPts val="0"/>
              </a:spcBef>
              <a:spcAft>
                <a:spcPts val="0"/>
              </a:spcAft>
              <a:buNone/>
            </a:pPr>
            <a:r>
              <a:t/>
            </a:r>
            <a:endParaRPr sz="1100">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Si editas un diploma existente, guarda antes de volver a previsualizar.</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p:txBody>
      </p:sp>
      <p:pic>
        <p:nvPicPr>
          <p:cNvPr id="114" name="Google Shape;114;p19"/>
          <p:cNvPicPr preferRelativeResize="0"/>
          <p:nvPr/>
        </p:nvPicPr>
        <p:blipFill>
          <a:blip r:embed="rId4">
            <a:alphaModFix/>
          </a:blip>
          <a:stretch>
            <a:fillRect/>
          </a:stretch>
        </p:blipFill>
        <p:spPr>
          <a:xfrm>
            <a:off x="3198050" y="2179675"/>
            <a:ext cx="5353324" cy="2123176"/>
          </a:xfrm>
          <a:prstGeom prst="rect">
            <a:avLst/>
          </a:prstGeom>
          <a:noFill/>
          <a:ln>
            <a:noFill/>
          </a:ln>
        </p:spPr>
      </p:pic>
      <p:sp>
        <p:nvSpPr>
          <p:cNvPr id="115" name="Google Shape;115;p19"/>
          <p:cNvSpPr/>
          <p:nvPr/>
        </p:nvSpPr>
        <p:spPr>
          <a:xfrm>
            <a:off x="5728675" y="2179675"/>
            <a:ext cx="2822700" cy="64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0"/>
          <p:cNvSpPr txBox="1"/>
          <p:nvPr/>
        </p:nvSpPr>
        <p:spPr>
          <a:xfrm>
            <a:off x="735002" y="1964209"/>
            <a:ext cx="6099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2F4DAA"/>
                </a:solidFill>
                <a:latin typeface="Source Sans Pro"/>
                <a:ea typeface="Source Sans Pro"/>
                <a:cs typeface="Source Sans Pro"/>
                <a:sym typeface="Source Sans Pro"/>
              </a:rPr>
              <a:t>¡Vamos a la plataforma!</a:t>
            </a:r>
            <a:endParaRPr sz="4000">
              <a:solidFill>
                <a:srgbClr val="2F4DAA"/>
              </a:solidFill>
              <a:latin typeface="Source Sans Pro"/>
              <a:ea typeface="Source Sans Pro"/>
              <a:cs typeface="Source Sans Pro"/>
              <a:sym typeface="Source Sans Pro"/>
            </a:endParaRPr>
          </a:p>
          <a:p>
            <a:pPr indent="0" lvl="0" marL="0" rtl="0" algn="l">
              <a:spcBef>
                <a:spcPts val="0"/>
              </a:spcBef>
              <a:spcAft>
                <a:spcPts val="0"/>
              </a:spcAft>
              <a:buNone/>
            </a:pPr>
            <a:r>
              <a:t/>
            </a:r>
            <a:endParaRPr sz="4000">
              <a:solidFill>
                <a:srgbClr val="2F4DAA"/>
              </a:solidFill>
              <a:latin typeface="Source Sans Pro"/>
              <a:ea typeface="Source Sans Pro"/>
              <a:cs typeface="Source Sans Pro"/>
              <a:sym typeface="Source Sans Pro"/>
            </a:endParaRPr>
          </a:p>
        </p:txBody>
      </p:sp>
      <p:pic>
        <p:nvPicPr>
          <p:cNvPr id="121" name="Google Shape;121;p20" title="group-business-executives-discussing-laptop-their-des.png"/>
          <p:cNvPicPr preferRelativeResize="0"/>
          <p:nvPr/>
        </p:nvPicPr>
        <p:blipFill>
          <a:blip r:embed="rId4">
            <a:alphaModFix/>
          </a:blip>
          <a:stretch>
            <a:fillRect/>
          </a:stretch>
        </p:blipFill>
        <p:spPr>
          <a:xfrm>
            <a:off x="5767790" y="2893253"/>
            <a:ext cx="3376210" cy="2250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1"/>
          <p:cNvSpPr txBox="1"/>
          <p:nvPr/>
        </p:nvSpPr>
        <p:spPr>
          <a:xfrm>
            <a:off x="735000" y="1964200"/>
            <a:ext cx="7346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2F4DAA"/>
                </a:solidFill>
                <a:latin typeface="Source Sans Pro"/>
                <a:ea typeface="Source Sans Pro"/>
                <a:cs typeface="Source Sans Pro"/>
                <a:sym typeface="Source Sans Pro"/>
              </a:rPr>
              <a:t>Constancias SIRCE</a:t>
            </a:r>
            <a:endParaRPr sz="4000">
              <a:solidFill>
                <a:srgbClr val="2F4DAA"/>
              </a:solidFill>
              <a:latin typeface="Source Sans Pro"/>
              <a:ea typeface="Source Sans Pro"/>
              <a:cs typeface="Source Sans Pro"/>
              <a:sym typeface="Source Sans Pro"/>
            </a:endParaRPr>
          </a:p>
        </p:txBody>
      </p:sp>
      <p:sp>
        <p:nvSpPr>
          <p:cNvPr id="127" name="Google Shape;127;p21"/>
          <p:cNvSpPr txBox="1"/>
          <p:nvPr/>
        </p:nvSpPr>
        <p:spPr>
          <a:xfrm>
            <a:off x="737050" y="2521641"/>
            <a:ext cx="3883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2F4DAA"/>
                </a:solidFill>
                <a:latin typeface="Source Sans Pro"/>
                <a:ea typeface="Source Sans Pro"/>
                <a:cs typeface="Source Sans Pro"/>
                <a:sym typeface="Source Sans Pro"/>
              </a:rPr>
              <a:t>Módulo de LMS</a:t>
            </a:r>
            <a:endParaRPr sz="2500">
              <a:solidFill>
                <a:srgbClr val="2F4DAA"/>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