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30">
          <p15:clr>
            <a:srgbClr val="747775"/>
          </p15:clr>
        </p15:guide>
        <p15:guide id="2" pos="64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0"/>
        <p:guide pos="6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628023abc6_6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628023abc6_6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3dc4fdb66e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3dc4fdb66e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628023abc6_6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628023abc6_6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628023abc6_6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628023abc6_6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3dc4fdb66e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3dc4fdb66e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3b399f9123_2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3b399f9123_2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3dc4fdb66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3dc4fdb66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628023abc6_6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628023abc6_6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3b399f9123_2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3b399f9123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628023abc6_6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628023abc6_6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628023abc6_6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628023abc6_6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628023abc6_6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628023abc6_6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3dc4fdb66e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3dc4fdb66e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 1">
  <p:cSld name="TITLE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3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22.png"/><Relationship Id="rId6" Type="http://schemas.openxmlformats.org/officeDocument/2006/relationships/image" Target="../media/image21.png"/><Relationship Id="rId7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image" Target="../media/image3.png"/><Relationship Id="rId5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23.png"/><Relationship Id="rId5" Type="http://schemas.openxmlformats.org/officeDocument/2006/relationships/image" Target="../media/image16.png"/><Relationship Id="rId6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6.png"/><Relationship Id="rId7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7.png"/><Relationship Id="rId7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8750" y="4173100"/>
            <a:ext cx="1694849" cy="47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4"/>
          <p:cNvSpPr txBox="1"/>
          <p:nvPr/>
        </p:nvSpPr>
        <p:spPr>
          <a:xfrm>
            <a:off x="673550" y="1857283"/>
            <a:ext cx="6099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Sobrecumplimiento </a:t>
            </a:r>
            <a:endParaRPr sz="4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7" name="Google Shape;57;p14"/>
          <p:cNvSpPr txBox="1"/>
          <p:nvPr/>
        </p:nvSpPr>
        <p:spPr>
          <a:xfrm>
            <a:off x="737050" y="2542125"/>
            <a:ext cx="3883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 escalas de objetivos</a:t>
            </a:r>
            <a:endParaRPr sz="3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95326" y="1665250"/>
            <a:ext cx="2473175" cy="181297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/>
          <p:nvPr/>
        </p:nvSpPr>
        <p:spPr>
          <a:xfrm>
            <a:off x="737050" y="3121732"/>
            <a:ext cx="1126200" cy="66900"/>
          </a:xfrm>
          <a:prstGeom prst="rect">
            <a:avLst/>
          </a:prstGeom>
          <a:solidFill>
            <a:srgbClr val="F9B04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/>
          <p:nvPr/>
        </p:nvSpPr>
        <p:spPr>
          <a:xfrm>
            <a:off x="735002" y="1964209"/>
            <a:ext cx="6099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Evaluación</a:t>
            </a:r>
            <a:endParaRPr sz="40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2" name="Google Shape;182;p23"/>
          <p:cNvSpPr txBox="1"/>
          <p:nvPr/>
        </p:nvSpPr>
        <p:spPr>
          <a:xfrm>
            <a:off x="737050" y="2521641"/>
            <a:ext cx="3883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r>
              <a:rPr lang="en" sz="25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 desempeño (EDD)</a:t>
            </a:r>
            <a:endParaRPr sz="25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83" name="Google Shape;183;p23" title="lupa2.png"/>
          <p:cNvPicPr preferRelativeResize="0"/>
          <p:nvPr/>
        </p:nvPicPr>
        <p:blipFill rotWithShape="1">
          <a:blip r:embed="rId4">
            <a:alphaModFix/>
          </a:blip>
          <a:srcRect b="4215" l="0" r="15533" t="12638"/>
          <a:stretch/>
        </p:blipFill>
        <p:spPr>
          <a:xfrm flipH="1">
            <a:off x="4478575" y="1095149"/>
            <a:ext cx="5086475" cy="333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/>
          <p:nvPr/>
        </p:nvSpPr>
        <p:spPr>
          <a:xfrm>
            <a:off x="6291638" y="1263525"/>
            <a:ext cx="4151400" cy="4151400"/>
          </a:xfrm>
          <a:prstGeom prst="ellipse">
            <a:avLst/>
          </a:prstGeom>
          <a:solidFill>
            <a:srgbClr val="DBE5FC">
              <a:alpha val="38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4"/>
          <p:cNvSpPr/>
          <p:nvPr/>
        </p:nvSpPr>
        <p:spPr>
          <a:xfrm>
            <a:off x="-44825" y="-112050"/>
            <a:ext cx="190500" cy="5356500"/>
          </a:xfrm>
          <a:prstGeom prst="rect">
            <a:avLst/>
          </a:prstGeom>
          <a:solidFill>
            <a:srgbClr val="2F4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4"/>
          <p:cNvSpPr txBox="1"/>
          <p:nvPr/>
        </p:nvSpPr>
        <p:spPr>
          <a:xfrm>
            <a:off x="428575" y="631827"/>
            <a:ext cx="3530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Configuración de la EDD</a:t>
            </a:r>
            <a:endParaRPr sz="24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91" name="Google Shape;19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75" y="4542402"/>
            <a:ext cx="564525" cy="23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4"/>
          <p:cNvSpPr txBox="1"/>
          <p:nvPr/>
        </p:nvSpPr>
        <p:spPr>
          <a:xfrm>
            <a:off x="465050" y="265863"/>
            <a:ext cx="6099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Sobrecumplimiento en escalas de objetivos</a:t>
            </a:r>
            <a:endParaRPr sz="9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3" name="Google Shape;193;p24"/>
          <p:cNvSpPr txBox="1"/>
          <p:nvPr/>
        </p:nvSpPr>
        <p:spPr>
          <a:xfrm>
            <a:off x="428575" y="1555225"/>
            <a:ext cx="3678900" cy="8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27940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Cuando activemos la integración con objetivos en el formulario, es cuando se activan las configuraciones de sobrecumplimiento en la EDD.</a:t>
            </a:r>
            <a:endParaRPr sz="11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279400" rtl="0" algn="just">
              <a:lnSpc>
                <a:spcPct val="100000"/>
              </a:lnSpc>
              <a:spcBef>
                <a:spcPts val="1900"/>
              </a:spcBef>
              <a:spcAft>
                <a:spcPts val="190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4" name="Google Shape;194;p24"/>
          <p:cNvSpPr/>
          <p:nvPr/>
        </p:nvSpPr>
        <p:spPr>
          <a:xfrm>
            <a:off x="452300" y="2858725"/>
            <a:ext cx="3443100" cy="1091100"/>
          </a:xfrm>
          <a:prstGeom prst="roundRect">
            <a:avLst>
              <a:gd fmla="val 4679" name="adj"/>
            </a:avLst>
          </a:prstGeom>
          <a:solidFill>
            <a:srgbClr val="2F4DAA"/>
          </a:solidFill>
          <a:ln>
            <a:noFill/>
          </a:ln>
          <a:effectLst>
            <a:outerShdw blurRad="114300" rotWithShape="0" algn="bl">
              <a:srgbClr val="000000">
                <a:alpha val="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5" name="Google Shape;19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927" y="2581999"/>
            <a:ext cx="513598" cy="511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4" title="warning_26a0-fe0f.png"/>
          <p:cNvPicPr preferRelativeResize="0"/>
          <p:nvPr/>
        </p:nvPicPr>
        <p:blipFill rotWithShape="1">
          <a:blip r:embed="rId5">
            <a:alphaModFix/>
          </a:blip>
          <a:srcRect b="0" l="29" r="29" t="0"/>
          <a:stretch/>
        </p:blipFill>
        <p:spPr>
          <a:xfrm>
            <a:off x="675857" y="2756869"/>
            <a:ext cx="161762" cy="161854"/>
          </a:xfrm>
          <a:prstGeom prst="rect">
            <a:avLst/>
          </a:prstGeom>
          <a:noFill/>
          <a:ln cap="flat" cmpd="sng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197" name="Google Shape;197;p24"/>
          <p:cNvSpPr txBox="1"/>
          <p:nvPr/>
        </p:nvSpPr>
        <p:spPr>
          <a:xfrm>
            <a:off x="553641" y="2949250"/>
            <a:ext cx="3530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279400" rtl="0" algn="l">
              <a:lnSpc>
                <a:spcPct val="100000"/>
              </a:lnSpc>
              <a:spcBef>
                <a:spcPts val="800"/>
              </a:spcBef>
              <a:spcAft>
                <a:spcPts val="1900"/>
              </a:spcAft>
              <a:buNone/>
            </a:pPr>
            <a:r>
              <a:rPr lang="en" sz="11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Para este caso </a:t>
            </a:r>
            <a:r>
              <a:rPr b="1" lang="en" sz="11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eliminamos</a:t>
            </a:r>
            <a:r>
              <a:rPr lang="en" sz="11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el input “% Max” que originalmente nos acota el valor que se puede ingresar para la escala simple pero también generaba confusiones</a:t>
            </a:r>
            <a:r>
              <a:rPr lang="en" sz="11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1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98" name="Google Shape;198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90375" y="2196075"/>
            <a:ext cx="4151523" cy="96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/>
          <p:nvPr/>
        </p:nvSpPr>
        <p:spPr>
          <a:xfrm>
            <a:off x="4944678" y="1080000"/>
            <a:ext cx="5143500" cy="5143500"/>
          </a:xfrm>
          <a:prstGeom prst="ellipse">
            <a:avLst/>
          </a:prstGeom>
          <a:solidFill>
            <a:srgbClr val="DBE5FC">
              <a:alpha val="38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5"/>
          <p:cNvSpPr txBox="1"/>
          <p:nvPr/>
        </p:nvSpPr>
        <p:spPr>
          <a:xfrm>
            <a:off x="788738" y="1674000"/>
            <a:ext cx="2883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Formulario</a:t>
            </a:r>
            <a:endParaRPr b="1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05" name="Google Shape;205;p25"/>
          <p:cNvCxnSpPr>
            <a:stCxn id="206" idx="4"/>
            <a:endCxn id="207" idx="4"/>
          </p:cNvCxnSpPr>
          <p:nvPr/>
        </p:nvCxnSpPr>
        <p:spPr>
          <a:xfrm>
            <a:off x="654578" y="1847969"/>
            <a:ext cx="0" cy="1882200"/>
          </a:xfrm>
          <a:prstGeom prst="straightConnector1">
            <a:avLst/>
          </a:prstGeom>
          <a:noFill/>
          <a:ln cap="flat" cmpd="sng" w="9525">
            <a:solidFill>
              <a:srgbClr val="2F48A7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206" name="Google Shape;206;p25"/>
          <p:cNvSpPr/>
          <p:nvPr/>
        </p:nvSpPr>
        <p:spPr>
          <a:xfrm>
            <a:off x="627878" y="1794569"/>
            <a:ext cx="53400" cy="53400"/>
          </a:xfrm>
          <a:prstGeom prst="ellipse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5"/>
          <p:cNvSpPr/>
          <p:nvPr/>
        </p:nvSpPr>
        <p:spPr>
          <a:xfrm>
            <a:off x="627878" y="2735744"/>
            <a:ext cx="53400" cy="53400"/>
          </a:xfrm>
          <a:prstGeom prst="ellipse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5"/>
          <p:cNvSpPr/>
          <p:nvPr/>
        </p:nvSpPr>
        <p:spPr>
          <a:xfrm>
            <a:off x="627878" y="3676919"/>
            <a:ext cx="53400" cy="53400"/>
          </a:xfrm>
          <a:prstGeom prst="ellipse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5"/>
          <p:cNvSpPr/>
          <p:nvPr/>
        </p:nvSpPr>
        <p:spPr>
          <a:xfrm>
            <a:off x="-44825" y="-112050"/>
            <a:ext cx="190500" cy="5356500"/>
          </a:xfrm>
          <a:prstGeom prst="rect">
            <a:avLst/>
          </a:prstGeom>
          <a:solidFill>
            <a:srgbClr val="2F4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5"/>
          <p:cNvSpPr txBox="1"/>
          <p:nvPr/>
        </p:nvSpPr>
        <p:spPr>
          <a:xfrm>
            <a:off x="788750" y="1951901"/>
            <a:ext cx="3646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279400" rtl="0" algn="l">
              <a:lnSpc>
                <a:spcPct val="100000"/>
              </a:lnSpc>
              <a:spcBef>
                <a:spcPts val="800"/>
              </a:spcBef>
              <a:spcAft>
                <a:spcPts val="1900"/>
              </a:spcAft>
              <a:buNone/>
            </a:pP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 tenemos sobrecumplimiento activo en la escala simple, y una EDD con integración el usuario podrá responder con cualquier </a:t>
            </a: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número</a:t>
            </a: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porcentaje.</a:t>
            </a:r>
            <a:endParaRPr sz="11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1" name="Google Shape;211;p25"/>
          <p:cNvSpPr txBox="1"/>
          <p:nvPr/>
        </p:nvSpPr>
        <p:spPr>
          <a:xfrm>
            <a:off x="788750" y="2585450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Nota</a:t>
            </a:r>
            <a:endParaRPr sz="1600"/>
          </a:p>
        </p:txBody>
      </p:sp>
      <p:sp>
        <p:nvSpPr>
          <p:cNvPr id="212" name="Google Shape;212;p25"/>
          <p:cNvSpPr txBox="1"/>
          <p:nvPr/>
        </p:nvSpPr>
        <p:spPr>
          <a:xfrm>
            <a:off x="788750" y="3526625"/>
            <a:ext cx="3997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Entonces ¿</a:t>
            </a:r>
            <a:r>
              <a:rPr b="1" lang="en" sz="13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qué</a:t>
            </a:r>
            <a:r>
              <a:rPr b="1" lang="en" sz="13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es sobrecumplimiento en la EDD?</a:t>
            </a:r>
            <a:endParaRPr sz="1600"/>
          </a:p>
        </p:txBody>
      </p:sp>
      <p:sp>
        <p:nvSpPr>
          <p:cNvPr id="213" name="Google Shape;213;p25"/>
          <p:cNvSpPr txBox="1"/>
          <p:nvPr/>
        </p:nvSpPr>
        <p:spPr>
          <a:xfrm>
            <a:off x="428575" y="631827"/>
            <a:ext cx="3530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Puntos importantes</a:t>
            </a:r>
            <a:endParaRPr sz="24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4" name="Google Shape;214;p25"/>
          <p:cNvSpPr txBox="1"/>
          <p:nvPr/>
        </p:nvSpPr>
        <p:spPr>
          <a:xfrm>
            <a:off x="465050" y="265863"/>
            <a:ext cx="6099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Sobrecumplimiento en escalas de objetivos</a:t>
            </a:r>
            <a:endParaRPr sz="9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5" name="Google Shape;215;p25"/>
          <p:cNvSpPr txBox="1"/>
          <p:nvPr/>
        </p:nvSpPr>
        <p:spPr>
          <a:xfrm>
            <a:off x="788750" y="2841515"/>
            <a:ext cx="36465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279400" rtl="0" algn="l">
              <a:lnSpc>
                <a:spcPct val="100000"/>
              </a:lnSpc>
              <a:spcBef>
                <a:spcPts val="800"/>
              </a:spcBef>
              <a:spcAft>
                <a:spcPts val="1900"/>
              </a:spcAft>
              <a:buNone/>
            </a:pP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 nota no se verá afectada en </a:t>
            </a: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ningún</a:t>
            </a: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sentido, por eso siempre necesitamos el punto 100% en las escalas personalizadas</a:t>
            </a:r>
            <a:endParaRPr sz="11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6" name="Google Shape;216;p25"/>
          <p:cNvSpPr txBox="1"/>
          <p:nvPr/>
        </p:nvSpPr>
        <p:spPr>
          <a:xfrm>
            <a:off x="788750" y="3774015"/>
            <a:ext cx="36465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279400" rtl="0" algn="l">
              <a:lnSpc>
                <a:spcPct val="100000"/>
              </a:lnSpc>
              <a:spcBef>
                <a:spcPts val="800"/>
              </a:spcBef>
              <a:spcAft>
                <a:spcPts val="1900"/>
              </a:spcAft>
              <a:buNone/>
            </a:pP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 un indicador sobre los objetivos del colaborador, no perjudica ni favorece a nadie en la EDD</a:t>
            </a:r>
            <a:endParaRPr sz="11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17" name="Google Shape;217;p25" title="ampollet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4028" y="0"/>
            <a:ext cx="4285216" cy="535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6"/>
          <p:cNvSpPr/>
          <p:nvPr/>
        </p:nvSpPr>
        <p:spPr>
          <a:xfrm>
            <a:off x="6291638" y="1263525"/>
            <a:ext cx="4151400" cy="4151400"/>
          </a:xfrm>
          <a:prstGeom prst="ellipse">
            <a:avLst/>
          </a:prstGeom>
          <a:solidFill>
            <a:srgbClr val="DBE5FC">
              <a:alpha val="38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6"/>
          <p:cNvSpPr/>
          <p:nvPr/>
        </p:nvSpPr>
        <p:spPr>
          <a:xfrm>
            <a:off x="-44825" y="-112050"/>
            <a:ext cx="190500" cy="5356500"/>
          </a:xfrm>
          <a:prstGeom prst="rect">
            <a:avLst/>
          </a:prstGeom>
          <a:solidFill>
            <a:srgbClr val="2F4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6"/>
          <p:cNvSpPr txBox="1"/>
          <p:nvPr/>
        </p:nvSpPr>
        <p:spPr>
          <a:xfrm>
            <a:off x="428575" y="631827"/>
            <a:ext cx="3530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Visualización</a:t>
            </a:r>
            <a:endParaRPr sz="24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25" name="Google Shape;22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75" y="4542402"/>
            <a:ext cx="564525" cy="23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6"/>
          <p:cNvSpPr txBox="1"/>
          <p:nvPr/>
        </p:nvSpPr>
        <p:spPr>
          <a:xfrm>
            <a:off x="465050" y="265863"/>
            <a:ext cx="6099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Sobrecumplimiento en escalas de objetivos</a:t>
            </a:r>
            <a:endParaRPr sz="9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7" name="Google Shape;227;p26"/>
          <p:cNvSpPr txBox="1"/>
          <p:nvPr/>
        </p:nvSpPr>
        <p:spPr>
          <a:xfrm>
            <a:off x="428575" y="1555225"/>
            <a:ext cx="3678900" cy="12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279400" rtl="0" algn="just">
              <a:lnSpc>
                <a:spcPct val="100000"/>
              </a:lnSpc>
              <a:spcBef>
                <a:spcPts val="800"/>
              </a:spcBef>
              <a:spcAft>
                <a:spcPts val="1900"/>
              </a:spcAft>
              <a:buNone/>
            </a:pP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 la vista de informe de la </a:t>
            </a: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evaluación</a:t>
            </a: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encontraremos si el objetivo sobrecumple o no</a:t>
            </a:r>
            <a:endParaRPr sz="11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8" name="Google Shape;228;p26"/>
          <p:cNvSpPr/>
          <p:nvPr/>
        </p:nvSpPr>
        <p:spPr>
          <a:xfrm>
            <a:off x="524400" y="3377500"/>
            <a:ext cx="3443100" cy="1091100"/>
          </a:xfrm>
          <a:prstGeom prst="roundRect">
            <a:avLst>
              <a:gd fmla="val 4679" name="adj"/>
            </a:avLst>
          </a:prstGeom>
          <a:solidFill>
            <a:srgbClr val="2F4DAA"/>
          </a:solidFill>
          <a:ln>
            <a:noFill/>
          </a:ln>
          <a:effectLst>
            <a:outerShdw blurRad="114300" rotWithShape="0" algn="bl">
              <a:srgbClr val="000000">
                <a:alpha val="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9" name="Google Shape;22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027" y="3100774"/>
            <a:ext cx="513598" cy="511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5334" y="3253064"/>
            <a:ext cx="206975" cy="20697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6"/>
          <p:cNvSpPr txBox="1"/>
          <p:nvPr/>
        </p:nvSpPr>
        <p:spPr>
          <a:xfrm>
            <a:off x="625741" y="3468025"/>
            <a:ext cx="3530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279400" rtl="0" algn="just">
              <a:lnSpc>
                <a:spcPct val="100000"/>
              </a:lnSpc>
              <a:spcBef>
                <a:spcPts val="800"/>
              </a:spcBef>
              <a:spcAft>
                <a:spcPts val="1900"/>
              </a:spcAft>
              <a:buNone/>
            </a:pPr>
            <a:r>
              <a:rPr lang="en" sz="11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 publicar los resultados esta misma vista </a:t>
            </a:r>
            <a:r>
              <a:rPr lang="en" sz="11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viajará</a:t>
            </a:r>
            <a:r>
              <a:rPr lang="en" sz="11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 la ficha del colaborador en su </a:t>
            </a:r>
            <a:r>
              <a:rPr lang="en" sz="11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sección</a:t>
            </a:r>
            <a:r>
              <a:rPr lang="en" sz="11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evaluaciones, y como tenemos activa la </a:t>
            </a:r>
            <a:r>
              <a:rPr lang="en" sz="11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integración</a:t>
            </a:r>
            <a:r>
              <a:rPr lang="en" sz="11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lo mismo ocurre con el progreso.</a:t>
            </a:r>
            <a:endParaRPr sz="11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32" name="Google Shape;232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8973" y="2109088"/>
            <a:ext cx="2189325" cy="99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6"/>
          <p:cNvPicPr preferRelativeResize="0"/>
          <p:nvPr/>
        </p:nvPicPr>
        <p:blipFill rotWithShape="1">
          <a:blip r:embed="rId7">
            <a:alphaModFix/>
          </a:blip>
          <a:srcRect b="0" l="0" r="20892" t="0"/>
          <a:stretch/>
        </p:blipFill>
        <p:spPr>
          <a:xfrm>
            <a:off x="4733477" y="2109100"/>
            <a:ext cx="3785250" cy="126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8084" y="4066325"/>
            <a:ext cx="2096426" cy="58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12925" y="2151900"/>
            <a:ext cx="5118152" cy="8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/>
          <p:nvPr/>
        </p:nvSpPr>
        <p:spPr>
          <a:xfrm>
            <a:off x="6913519" y="1911468"/>
            <a:ext cx="759000" cy="759000"/>
          </a:xfrm>
          <a:prstGeom prst="ellipse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4645" y="2096318"/>
            <a:ext cx="389310" cy="38931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/>
          <p:nvPr/>
        </p:nvSpPr>
        <p:spPr>
          <a:xfrm>
            <a:off x="1239494" y="1911468"/>
            <a:ext cx="759000" cy="759000"/>
          </a:xfrm>
          <a:prstGeom prst="ellipse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4373" y="2080237"/>
            <a:ext cx="449274" cy="44927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/>
          <p:nvPr/>
        </p:nvSpPr>
        <p:spPr>
          <a:xfrm>
            <a:off x="4056019" y="1911468"/>
            <a:ext cx="759000" cy="759000"/>
          </a:xfrm>
          <a:prstGeom prst="ellipse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4402" y="2042851"/>
            <a:ext cx="478550" cy="4785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541557" y="3107644"/>
            <a:ext cx="2270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El sobrecumplimiento es rendir </a:t>
            </a:r>
            <a:r>
              <a:rPr lang="en" sz="1100">
                <a:solidFill>
                  <a:srgbClr val="434343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más</a:t>
            </a:r>
            <a:r>
              <a:rPr lang="en" sz="1100">
                <a:solidFill>
                  <a:srgbClr val="434343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de lo esperado, ser outlier y queremos tener esto registrado en nuestro módulo de Talento</a:t>
            </a:r>
            <a:endParaRPr sz="11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797333" y="2757315"/>
            <a:ext cx="1635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2F4DAA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¿Qué?</a:t>
            </a:r>
            <a:endParaRPr b="1" sz="13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-44825" y="-112050"/>
            <a:ext cx="190500" cy="5356500"/>
          </a:xfrm>
          <a:prstGeom prst="rect">
            <a:avLst/>
          </a:prstGeom>
          <a:solidFill>
            <a:srgbClr val="2F4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 txBox="1"/>
          <p:nvPr/>
        </p:nvSpPr>
        <p:spPr>
          <a:xfrm>
            <a:off x="428575" y="631827"/>
            <a:ext cx="3530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Introducción</a:t>
            </a:r>
            <a:endParaRPr sz="24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85075" y="4542402"/>
            <a:ext cx="564525" cy="23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465050" y="265863"/>
            <a:ext cx="6099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Sobrecumplimiento en escalas de objetivos</a:t>
            </a:r>
            <a:endParaRPr sz="9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1318575" y="2027819"/>
            <a:ext cx="593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3358082" y="3107644"/>
            <a:ext cx="22704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Actualmente estamos limitados de distintas formas a un 100% y nuestros clientes necesitan el sobrecumplimiento para efectos de bonos, cambios de rol, etc.</a:t>
            </a:r>
            <a:r>
              <a:rPr lang="en" sz="1100">
                <a:solidFill>
                  <a:srgbClr val="434343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1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3613858" y="2757315"/>
            <a:ext cx="1635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2F4DAA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¿Por qué?</a:t>
            </a:r>
            <a:endParaRPr b="1" sz="13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6215582" y="3107644"/>
            <a:ext cx="2270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Permitiendo puntos adicionales que representen el sobrecumplimiento en nuestras escalas de avance de objetivos.</a:t>
            </a:r>
            <a:endParaRPr sz="11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6471358" y="2757315"/>
            <a:ext cx="1635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2F4DAA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¿Cómo?</a:t>
            </a:r>
            <a:endParaRPr b="1" sz="13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75" y="4542402"/>
            <a:ext cx="564525" cy="23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/>
          <p:nvPr/>
        </p:nvSpPr>
        <p:spPr>
          <a:xfrm>
            <a:off x="-44825" y="-112050"/>
            <a:ext cx="190500" cy="5356500"/>
          </a:xfrm>
          <a:prstGeom prst="rect">
            <a:avLst/>
          </a:prstGeom>
          <a:solidFill>
            <a:srgbClr val="2F4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6"/>
          <p:cNvSpPr/>
          <p:nvPr/>
        </p:nvSpPr>
        <p:spPr>
          <a:xfrm>
            <a:off x="-35475" y="-44550"/>
            <a:ext cx="1452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6"/>
          <p:cNvSpPr txBox="1"/>
          <p:nvPr/>
        </p:nvSpPr>
        <p:spPr>
          <a:xfrm>
            <a:off x="405350" y="586900"/>
            <a:ext cx="1999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Contenido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524406" y="1623925"/>
            <a:ext cx="454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01.</a:t>
            </a:r>
            <a:endParaRPr sz="12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1008799" y="1623925"/>
            <a:ext cx="216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Configuración</a:t>
            </a:r>
            <a:r>
              <a:rPr b="1" lang="en" sz="12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Escalas</a:t>
            </a:r>
            <a:endParaRPr b="1" sz="12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524406" y="2849898"/>
            <a:ext cx="454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02.</a:t>
            </a:r>
            <a:endParaRPr sz="12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1008799" y="2849900"/>
            <a:ext cx="216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Ficha</a:t>
            </a:r>
            <a:endParaRPr b="1" sz="12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465050" y="265863"/>
            <a:ext cx="6099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Sobrecumplimiento en escalas de objetivos</a:t>
            </a:r>
            <a:endParaRPr sz="9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859750" y="1854375"/>
            <a:ext cx="2821500" cy="8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279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"/>
              <a:buChar char="●"/>
            </a:pP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Escala Simple</a:t>
            </a:r>
            <a:endParaRPr sz="11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98450" lvl="0" marL="457200" marR="279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"/>
              <a:buChar char="●"/>
            </a:pP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Escalas Personalizadas</a:t>
            </a:r>
            <a:endParaRPr sz="11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98450" lvl="0" marL="457200" marR="279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"/>
              <a:buChar char="●"/>
            </a:pP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Escalas (general)</a:t>
            </a:r>
            <a:endParaRPr sz="11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859750" y="3132342"/>
            <a:ext cx="2821500" cy="8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279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"/>
              <a:buChar char="●"/>
            </a:pP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Configurar Avance y Visualización</a:t>
            </a:r>
            <a:endParaRPr sz="11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3827006" y="1623925"/>
            <a:ext cx="454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03.</a:t>
            </a:r>
            <a:endParaRPr sz="12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4311398" y="1623925"/>
            <a:ext cx="2672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Evaluación de Desempeño</a:t>
            </a:r>
            <a:endParaRPr b="1" sz="12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4162350" y="1854375"/>
            <a:ext cx="2821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279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"/>
              <a:buChar char="●"/>
            </a:pP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Configuración</a:t>
            </a:r>
            <a:endParaRPr sz="11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98450" lvl="0" marL="457200" marR="279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"/>
              <a:buChar char="●"/>
            </a:pP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Puntos Importantes</a:t>
            </a:r>
            <a:endParaRPr sz="11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98450" lvl="0" marL="457200" marR="279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"/>
              <a:buChar char="●"/>
            </a:pP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Visualización</a:t>
            </a:r>
            <a:endParaRPr sz="11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/>
        </p:nvSpPr>
        <p:spPr>
          <a:xfrm>
            <a:off x="735002" y="1964209"/>
            <a:ext cx="6099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Escalas</a:t>
            </a:r>
            <a:endParaRPr sz="40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737050" y="2521641"/>
            <a:ext cx="3883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Configuración de Escalas</a:t>
            </a:r>
            <a:endParaRPr sz="25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5" name="Google Shape;105;p17" title="Cellphone.png"/>
          <p:cNvPicPr preferRelativeResize="0"/>
          <p:nvPr/>
        </p:nvPicPr>
        <p:blipFill rotWithShape="1">
          <a:blip r:embed="rId4">
            <a:alphaModFix/>
          </a:blip>
          <a:srcRect b="8" l="0" r="0" t="14206"/>
          <a:stretch/>
        </p:blipFill>
        <p:spPr>
          <a:xfrm>
            <a:off x="4620550" y="599098"/>
            <a:ext cx="4631575" cy="385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/>
          <p:nvPr/>
        </p:nvSpPr>
        <p:spPr>
          <a:xfrm>
            <a:off x="4944678" y="1080000"/>
            <a:ext cx="5143500" cy="5143500"/>
          </a:xfrm>
          <a:prstGeom prst="ellipse">
            <a:avLst/>
          </a:prstGeom>
          <a:solidFill>
            <a:srgbClr val="DBE5FC">
              <a:alpha val="38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8"/>
          <p:cNvSpPr txBox="1"/>
          <p:nvPr/>
        </p:nvSpPr>
        <p:spPr>
          <a:xfrm>
            <a:off x="788738" y="1674000"/>
            <a:ext cx="2883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Acciones</a:t>
            </a:r>
            <a:endParaRPr b="1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12" name="Google Shape;112;p18"/>
          <p:cNvCxnSpPr>
            <a:stCxn id="113" idx="4"/>
            <a:endCxn id="114" idx="4"/>
          </p:cNvCxnSpPr>
          <p:nvPr/>
        </p:nvCxnSpPr>
        <p:spPr>
          <a:xfrm>
            <a:off x="654578" y="1847969"/>
            <a:ext cx="0" cy="1882200"/>
          </a:xfrm>
          <a:prstGeom prst="straightConnector1">
            <a:avLst/>
          </a:prstGeom>
          <a:noFill/>
          <a:ln cap="flat" cmpd="sng" w="9525">
            <a:solidFill>
              <a:srgbClr val="2F48A7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13" name="Google Shape;113;p18"/>
          <p:cNvSpPr/>
          <p:nvPr/>
        </p:nvSpPr>
        <p:spPr>
          <a:xfrm>
            <a:off x="627878" y="1794569"/>
            <a:ext cx="53400" cy="53400"/>
          </a:xfrm>
          <a:prstGeom prst="ellipse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8"/>
          <p:cNvSpPr/>
          <p:nvPr/>
        </p:nvSpPr>
        <p:spPr>
          <a:xfrm>
            <a:off x="627878" y="2735744"/>
            <a:ext cx="53400" cy="53400"/>
          </a:xfrm>
          <a:prstGeom prst="ellipse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8"/>
          <p:cNvSpPr/>
          <p:nvPr/>
        </p:nvSpPr>
        <p:spPr>
          <a:xfrm>
            <a:off x="627878" y="3676919"/>
            <a:ext cx="53400" cy="53400"/>
          </a:xfrm>
          <a:prstGeom prst="ellipse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8"/>
          <p:cNvSpPr/>
          <p:nvPr/>
        </p:nvSpPr>
        <p:spPr>
          <a:xfrm>
            <a:off x="-44825" y="-112050"/>
            <a:ext cx="190500" cy="5356500"/>
          </a:xfrm>
          <a:prstGeom prst="rect">
            <a:avLst/>
          </a:prstGeom>
          <a:solidFill>
            <a:srgbClr val="2F4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 txBox="1"/>
          <p:nvPr/>
        </p:nvSpPr>
        <p:spPr>
          <a:xfrm>
            <a:off x="788750" y="1951890"/>
            <a:ext cx="36465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279400" rtl="0" algn="l">
              <a:lnSpc>
                <a:spcPct val="100000"/>
              </a:lnSpc>
              <a:spcBef>
                <a:spcPts val="800"/>
              </a:spcBef>
              <a:spcAft>
                <a:spcPts val="1900"/>
              </a:spcAft>
              <a:buNone/>
            </a:pP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Ahora aparece el </a:t>
            </a: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botón</a:t>
            </a: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“Editar”</a:t>
            </a:r>
            <a:endParaRPr sz="11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788750" y="2585450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Permisos</a:t>
            </a:r>
            <a:endParaRPr sz="1600"/>
          </a:p>
        </p:txBody>
      </p:sp>
      <p:sp>
        <p:nvSpPr>
          <p:cNvPr id="119" name="Google Shape;119;p18"/>
          <p:cNvSpPr txBox="1"/>
          <p:nvPr/>
        </p:nvSpPr>
        <p:spPr>
          <a:xfrm>
            <a:off x="788750" y="3526625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Edición</a:t>
            </a:r>
            <a:endParaRPr sz="1600"/>
          </a:p>
        </p:txBody>
      </p:sp>
      <p:sp>
        <p:nvSpPr>
          <p:cNvPr id="120" name="Google Shape;120;p18"/>
          <p:cNvSpPr txBox="1"/>
          <p:nvPr/>
        </p:nvSpPr>
        <p:spPr>
          <a:xfrm>
            <a:off x="428575" y="631827"/>
            <a:ext cx="3530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Escala Simple</a:t>
            </a:r>
            <a:endParaRPr sz="24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465050" y="265863"/>
            <a:ext cx="6099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Sobrecumplimiento en escalas de objetivos</a:t>
            </a:r>
            <a:endParaRPr sz="9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788750" y="2841515"/>
            <a:ext cx="36465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279400" rtl="0" algn="l">
              <a:lnSpc>
                <a:spcPct val="100000"/>
              </a:lnSpc>
              <a:spcBef>
                <a:spcPts val="800"/>
              </a:spcBef>
              <a:spcAft>
                <a:spcPts val="1900"/>
              </a:spcAft>
              <a:buNone/>
            </a:pP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Solo los usuarios con permisos para editar/crear escalas de avance podrán ver este este botón</a:t>
            </a:r>
            <a:endParaRPr sz="11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788750" y="3774015"/>
            <a:ext cx="36465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279400" rtl="0" algn="l">
              <a:lnSpc>
                <a:spcPct val="100000"/>
              </a:lnSpc>
              <a:spcBef>
                <a:spcPts val="800"/>
              </a:spcBef>
              <a:spcAft>
                <a:spcPts val="1900"/>
              </a:spcAft>
              <a:buNone/>
            </a:pP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Únicamente</a:t>
            </a: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se </a:t>
            </a: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podrá</a:t>
            </a: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editar si permitimos o no sobrecumplimiento, la escala sigue siendo 1 a 1</a:t>
            </a:r>
            <a:endParaRPr sz="11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24" name="Google Shape;12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4375" y="1080000"/>
            <a:ext cx="329565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7667" y="2312418"/>
            <a:ext cx="3046727" cy="188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75" y="4542402"/>
            <a:ext cx="564525" cy="23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/>
          <p:nvPr/>
        </p:nvSpPr>
        <p:spPr>
          <a:xfrm>
            <a:off x="-44825" y="-112050"/>
            <a:ext cx="190500" cy="5356500"/>
          </a:xfrm>
          <a:prstGeom prst="rect">
            <a:avLst/>
          </a:prstGeom>
          <a:solidFill>
            <a:srgbClr val="2F4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9"/>
          <p:cNvSpPr/>
          <p:nvPr/>
        </p:nvSpPr>
        <p:spPr>
          <a:xfrm>
            <a:off x="-35475" y="-44550"/>
            <a:ext cx="1452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9"/>
          <p:cNvSpPr txBox="1"/>
          <p:nvPr/>
        </p:nvSpPr>
        <p:spPr>
          <a:xfrm>
            <a:off x="428575" y="631827"/>
            <a:ext cx="3530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Escalas Personalizadas</a:t>
            </a:r>
            <a:endParaRPr sz="24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442453" y="1555232"/>
            <a:ext cx="3684000" cy="2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92100" lvl="0" marL="3429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Source Sans Pro"/>
              <a:buChar char="●"/>
            </a:pP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También </a:t>
            </a: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tendrá</a:t>
            </a: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el check pero en este caso habilita un </a:t>
            </a: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botón</a:t>
            </a: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adicional para agregar puntos de sobrecumplimiento</a:t>
            </a:r>
            <a:endParaRPr sz="11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92100" lvl="0" marL="3429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urce Sans Pro"/>
              <a:buChar char="●"/>
            </a:pP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 método de </a:t>
            </a: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cálculo</a:t>
            </a: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para el progreso </a:t>
            </a: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será</a:t>
            </a: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el mismo -Extrapolación Lineal- y se realiza de la misma manera con los puntos adicionales</a:t>
            </a:r>
            <a:endParaRPr sz="11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92100" lvl="0" marL="3429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urce Sans Pro"/>
              <a:buChar char="●"/>
            </a:pP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 dejamos el switch prendido pero no agregamos puntos no estamos haciendo nada (estamos trabajando en un aviso)</a:t>
            </a:r>
            <a:endParaRPr sz="11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92100" lvl="0" marL="3429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urce Sans Pro"/>
              <a:buChar char="●"/>
            </a:pP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 tenemos puntos y apagamos el switch, al guardar se </a:t>
            </a: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eliminarán</a:t>
            </a: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los puntos de sobrecumplimiento</a:t>
            </a:r>
            <a:endParaRPr sz="11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465050" y="265863"/>
            <a:ext cx="6099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Sobrecumplimiento en escalas de objetivos</a:t>
            </a:r>
            <a:endParaRPr sz="9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36" name="Google Shape;13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3900" y="498500"/>
            <a:ext cx="3186025" cy="390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/>
          <p:nvPr/>
        </p:nvSpPr>
        <p:spPr>
          <a:xfrm>
            <a:off x="4944678" y="1080000"/>
            <a:ext cx="5143500" cy="5143500"/>
          </a:xfrm>
          <a:prstGeom prst="ellipse">
            <a:avLst/>
          </a:prstGeom>
          <a:solidFill>
            <a:srgbClr val="DBE5FC">
              <a:alpha val="38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0"/>
          <p:cNvSpPr txBox="1"/>
          <p:nvPr/>
        </p:nvSpPr>
        <p:spPr>
          <a:xfrm>
            <a:off x="465050" y="265863"/>
            <a:ext cx="6099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Sobrecumplimiento en escalas de objetivos</a:t>
            </a:r>
            <a:endParaRPr sz="9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43" name="Google Shape;14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75" y="4542402"/>
            <a:ext cx="564525" cy="23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0"/>
          <p:cNvSpPr/>
          <p:nvPr/>
        </p:nvSpPr>
        <p:spPr>
          <a:xfrm>
            <a:off x="-44825" y="-112050"/>
            <a:ext cx="190500" cy="5356500"/>
          </a:xfrm>
          <a:prstGeom prst="rect">
            <a:avLst/>
          </a:prstGeom>
          <a:solidFill>
            <a:srgbClr val="2F4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0"/>
          <p:cNvSpPr/>
          <p:nvPr/>
        </p:nvSpPr>
        <p:spPr>
          <a:xfrm>
            <a:off x="-35475" y="-44550"/>
            <a:ext cx="1452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0"/>
          <p:cNvSpPr txBox="1"/>
          <p:nvPr/>
        </p:nvSpPr>
        <p:spPr>
          <a:xfrm>
            <a:off x="428575" y="631827"/>
            <a:ext cx="3530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Escalas</a:t>
            </a:r>
            <a:endParaRPr sz="24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7" name="Google Shape;147;p20"/>
          <p:cNvSpPr txBox="1"/>
          <p:nvPr/>
        </p:nvSpPr>
        <p:spPr>
          <a:xfrm>
            <a:off x="447825" y="1573700"/>
            <a:ext cx="3678900" cy="28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279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"/>
              <a:buChar char="●"/>
            </a:pP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Importador funcional para traer avances con sobrecumplimiento</a:t>
            </a:r>
            <a:endParaRPr sz="11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98450" lvl="0" marL="457200" marR="279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Source Sans Pro"/>
              <a:buChar char="●"/>
            </a:pP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Podremos ver la </a:t>
            </a: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información</a:t>
            </a: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si sobrecumple o no dando clic a la </a:t>
            </a: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opción</a:t>
            </a: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“Mostrar” o </a:t>
            </a:r>
            <a:endParaRPr sz="11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48" name="Google Shape;14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4012" y="2607550"/>
            <a:ext cx="2586513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9050" y="2320800"/>
            <a:ext cx="252800" cy="20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41575" y="401396"/>
            <a:ext cx="2586525" cy="2206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58294" y="1513788"/>
            <a:ext cx="2899056" cy="287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/>
          <p:nvPr/>
        </p:nvSpPr>
        <p:spPr>
          <a:xfrm>
            <a:off x="735002" y="1964209"/>
            <a:ext cx="6099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Ficha</a:t>
            </a:r>
            <a:endParaRPr sz="40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7" name="Google Shape;157;p21"/>
          <p:cNvSpPr txBox="1"/>
          <p:nvPr/>
        </p:nvSpPr>
        <p:spPr>
          <a:xfrm>
            <a:off x="737050" y="2521641"/>
            <a:ext cx="3883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r>
              <a:rPr lang="en" sz="25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 colaborador</a:t>
            </a:r>
            <a:endParaRPr sz="25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8" name="Google Shape;158;p21" title="binoculares.png"/>
          <p:cNvPicPr preferRelativeResize="0"/>
          <p:nvPr/>
        </p:nvPicPr>
        <p:blipFill rotWithShape="1">
          <a:blip r:embed="rId4">
            <a:alphaModFix/>
          </a:blip>
          <a:srcRect b="23139" l="29047" r="0" t="14524"/>
          <a:stretch/>
        </p:blipFill>
        <p:spPr>
          <a:xfrm>
            <a:off x="3775302" y="1284615"/>
            <a:ext cx="5549850" cy="324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/>
          <p:nvPr/>
        </p:nvSpPr>
        <p:spPr>
          <a:xfrm>
            <a:off x="1484563" y="1610611"/>
            <a:ext cx="2968800" cy="1207200"/>
          </a:xfrm>
          <a:prstGeom prst="roundRect">
            <a:avLst>
              <a:gd fmla="val 4679" name="adj"/>
            </a:avLst>
          </a:prstGeom>
          <a:solidFill>
            <a:srgbClr val="FFFFFF"/>
          </a:solidFill>
          <a:ln cap="flat" cmpd="sng" w="9525">
            <a:solidFill>
              <a:srgbClr val="324F9D"/>
            </a:solidFill>
            <a:prstDash val="dot"/>
            <a:round/>
            <a:headEnd len="sm" w="sm" type="none"/>
            <a:tailEnd len="sm" w="sm" type="none"/>
          </a:ln>
          <a:effectLst>
            <a:outerShdw blurRad="114300" rotWithShape="0" algn="bl">
              <a:srgbClr val="000000">
                <a:alpha val="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2183" y="1333879"/>
            <a:ext cx="513598" cy="511577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/>
          <p:nvPr/>
        </p:nvSpPr>
        <p:spPr>
          <a:xfrm>
            <a:off x="1484571" y="3152106"/>
            <a:ext cx="2968800" cy="1207200"/>
          </a:xfrm>
          <a:prstGeom prst="roundRect">
            <a:avLst>
              <a:gd fmla="val 4679" name="adj"/>
            </a:avLst>
          </a:prstGeom>
          <a:solidFill>
            <a:srgbClr val="FFFFFF"/>
          </a:solidFill>
          <a:ln cap="flat" cmpd="sng" w="9525">
            <a:solidFill>
              <a:srgbClr val="324F9D"/>
            </a:solidFill>
            <a:prstDash val="dot"/>
            <a:round/>
            <a:headEnd len="sm" w="sm" type="none"/>
            <a:tailEnd len="sm" w="sm" type="none"/>
          </a:ln>
          <a:effectLst>
            <a:outerShdw blurRad="114300" rotWithShape="0" algn="bl">
              <a:srgbClr val="000000">
                <a:alpha val="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2191" y="2875374"/>
            <a:ext cx="513598" cy="5115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OS 11.2" id="167" name="Google Shape;16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8112" y="1508737"/>
            <a:ext cx="161762" cy="161854"/>
          </a:xfrm>
          <a:prstGeom prst="rect">
            <a:avLst/>
          </a:prstGeom>
          <a:noFill/>
          <a:ln cap="flat" cmpd="sng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168" name="Google Shape;168;p22" title="warning_26a0-fe0f.png"/>
          <p:cNvPicPr preferRelativeResize="0"/>
          <p:nvPr/>
        </p:nvPicPr>
        <p:blipFill rotWithShape="1">
          <a:blip r:embed="rId5">
            <a:alphaModFix/>
          </a:blip>
          <a:srcRect b="0" l="29" r="29" t="0"/>
          <a:stretch/>
        </p:blipFill>
        <p:spPr>
          <a:xfrm>
            <a:off x="1708121" y="3050244"/>
            <a:ext cx="161762" cy="161854"/>
          </a:xfrm>
          <a:prstGeom prst="rect">
            <a:avLst/>
          </a:prstGeom>
          <a:noFill/>
          <a:ln cap="flat" cmpd="sng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169" name="Google Shape;169;p22"/>
          <p:cNvSpPr/>
          <p:nvPr/>
        </p:nvSpPr>
        <p:spPr>
          <a:xfrm>
            <a:off x="-44825" y="-112050"/>
            <a:ext cx="190500" cy="5356500"/>
          </a:xfrm>
          <a:prstGeom prst="rect">
            <a:avLst/>
          </a:prstGeom>
          <a:solidFill>
            <a:srgbClr val="2F4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2"/>
          <p:cNvSpPr txBox="1"/>
          <p:nvPr/>
        </p:nvSpPr>
        <p:spPr>
          <a:xfrm>
            <a:off x="428575" y="631827"/>
            <a:ext cx="3530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Ficha</a:t>
            </a:r>
            <a:r>
              <a:rPr b="1"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del colaborador</a:t>
            </a:r>
            <a:endParaRPr sz="24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71" name="Google Shape;17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85075" y="4542402"/>
            <a:ext cx="564525" cy="23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2"/>
          <p:cNvSpPr txBox="1"/>
          <p:nvPr/>
        </p:nvSpPr>
        <p:spPr>
          <a:xfrm>
            <a:off x="465050" y="265863"/>
            <a:ext cx="6099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Sobrecumplimiento en escalas de objetivos</a:t>
            </a:r>
            <a:endParaRPr sz="9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3" name="Google Shape;173;p22"/>
          <p:cNvSpPr txBox="1"/>
          <p:nvPr/>
        </p:nvSpPr>
        <p:spPr>
          <a:xfrm>
            <a:off x="1631913" y="1795054"/>
            <a:ext cx="2821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279400" rtl="0" algn="l">
              <a:lnSpc>
                <a:spcPct val="100000"/>
              </a:lnSpc>
              <a:spcBef>
                <a:spcPts val="800"/>
              </a:spcBef>
              <a:spcAft>
                <a:spcPts val="1900"/>
              </a:spcAft>
              <a:buNone/>
            </a:pP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 </a:t>
            </a: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actualización</a:t>
            </a: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del avance en unidades funciona igual, y mostraremos el avance en porcentaje como se ha hecho siempre y este se </a:t>
            </a: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mantiene</a:t>
            </a: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acotado </a:t>
            </a: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según</a:t>
            </a: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configuración</a:t>
            </a: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1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4" name="Google Shape;174;p22"/>
          <p:cNvSpPr txBox="1"/>
          <p:nvPr/>
        </p:nvSpPr>
        <p:spPr>
          <a:xfrm>
            <a:off x="1606399" y="3318823"/>
            <a:ext cx="2821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279400" rtl="0" algn="l">
              <a:lnSpc>
                <a:spcPct val="100000"/>
              </a:lnSpc>
              <a:spcBef>
                <a:spcPts val="800"/>
              </a:spcBef>
              <a:spcAft>
                <a:spcPts val="1900"/>
              </a:spcAft>
              <a:buNone/>
            </a:pPr>
            <a:r>
              <a:rPr lang="en" sz="11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 barra azul de sobrecumplimiento se fue, en su lugar tenemos una estrella cuando sobrecumple con un tooltip indicando su valor.</a:t>
            </a:r>
            <a:endParaRPr sz="11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5" name="Google Shape;175;p22"/>
          <p:cNvSpPr/>
          <p:nvPr/>
        </p:nvSpPr>
        <p:spPr>
          <a:xfrm>
            <a:off x="4837938" y="1610600"/>
            <a:ext cx="2821500" cy="2748900"/>
          </a:xfrm>
          <a:prstGeom prst="roundRect">
            <a:avLst>
              <a:gd fmla="val 4679" name="adj"/>
            </a:avLst>
          </a:prstGeom>
          <a:solidFill>
            <a:srgbClr val="FFFFFF"/>
          </a:solidFill>
          <a:ln cap="flat" cmpd="sng" w="9525">
            <a:solidFill>
              <a:srgbClr val="324F9D"/>
            </a:solidFill>
            <a:prstDash val="dot"/>
            <a:round/>
            <a:headEnd len="sm" w="sm" type="none"/>
            <a:tailEnd len="sm" w="sm" type="none"/>
          </a:ln>
          <a:effectLst>
            <a:outerShdw blurRad="114300" rotWithShape="0" algn="bl">
              <a:srgbClr val="000000">
                <a:alpha val="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53561" y="1741375"/>
            <a:ext cx="2531175" cy="25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