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0">
          <p15:clr>
            <a:srgbClr val="747775"/>
          </p15:clr>
        </p15:guide>
        <p15:guide id="2" pos="6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A00166-34BA-4229-8DF8-550CB0FFD8DE}">
  <a:tblStyle styleId="{08A00166-34BA-4229-8DF8-550CB0FFD8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0"/>
        <p:guide pos="6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0ee305b5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0ee305b5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0ee305b5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0ee305b5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0ee305b50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70ee305b50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0ee305b5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0ee305b5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0ee305b50_0_2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70ee305b50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Después de esto, podemos ver un demo sobre cómo se ve una ruta de aprendizaje en Buk Capacitaciones y mencionar que podemos acceder a una asesoria sobre rutas y pasar estafeta a Oskar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0ee305b5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70ee305b5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0ee305b50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70ee305b5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0ee305b50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70ee305b50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f9617532e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f9617532e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0ee305b50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70ee305b5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0ee305b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0ee305b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0ee305b5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70ee305b5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70ee305b50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70ee305b50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71e09fb3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71e09fb3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dc4fdb66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3dc4fdb66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3c9dee33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3c9dee33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f8523769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36f852376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f9617532e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6f9617532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0ee305b5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70ee305b5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0ee305b50_0_1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0ee305b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0ee305b5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0ee305b5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0ee305b5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70ee305b5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6" name="Google Shape;4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9" name="Google Shape;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2" name="Google Shape;3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28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hyperlink" Target="https://docs.google.com/spreadsheets/d/1qGVCaLemN2UxZL1-AQmYcDKJOWRdhY3gT5G5dVkPQbc/edit?usp=sharing" TargetMode="External"/><Relationship Id="rId5" Type="http://schemas.openxmlformats.org/officeDocument/2006/relationships/hyperlink" Target="https://drive.google.com/file/d/1npT8hYd5jdme3lbZKOUs5pB0QGxBenrl/view?usp=sharing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drive.google.com/file/d/1T9sNrkMXx2jcnNkB8Iri0yDwUZU4q2hT/view" TargetMode="External"/><Relationship Id="rId8" Type="http://schemas.openxmlformats.org/officeDocument/2006/relationships/hyperlink" Target="https://drive.google.com/file/d/1fT0wxcGtbv_7s5WnRqt1PTovLyalVOIW/view?usp=drive_lin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Relationship Id="rId7" Type="http://schemas.openxmlformats.org/officeDocument/2006/relationships/image" Target="../media/image5.png"/><Relationship Id="rId8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750" y="4173100"/>
            <a:ext cx="1694849" cy="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/>
          <p:nvPr/>
        </p:nvSpPr>
        <p:spPr>
          <a:xfrm>
            <a:off x="673550" y="1472950"/>
            <a:ext cx="5688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3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Google Shape;54;p14"/>
          <p:cNvSpPr txBox="1"/>
          <p:nvPr/>
        </p:nvSpPr>
        <p:spPr>
          <a:xfrm>
            <a:off x="737050" y="2542125"/>
            <a:ext cx="388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LMS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5" name="Google Shape;55;p14" title="mexic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8054" y="190410"/>
            <a:ext cx="505553" cy="51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 rot="-5400000">
            <a:off x="8278814" y="-230229"/>
            <a:ext cx="423600" cy="1371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8218446" y="239108"/>
            <a:ext cx="79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Tienda</a:t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Cursos</a:t>
            </a:r>
            <a:endParaRPr sz="1700">
              <a:solidFill>
                <a:srgbClr val="FFAB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49" y="276976"/>
            <a:ext cx="359725" cy="3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/>
          <p:nvPr/>
        </p:nvSpPr>
        <p:spPr>
          <a:xfrm>
            <a:off x="554125" y="1759175"/>
            <a:ext cx="1969800" cy="23454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2611525" y="1759175"/>
            <a:ext cx="1969800" cy="23454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4759500" y="1759175"/>
            <a:ext cx="1969800" cy="23454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2644370" y="2473566"/>
            <a:ext cx="18846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Cuenta con más de 12 mil cursos e-learning con </a:t>
            </a:r>
            <a:r>
              <a:rPr b="1"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certificaciones de +50 organizaciones y +150 universidades </a:t>
            </a: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renombre a nivel mundial.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867800" y="2473566"/>
            <a:ext cx="17325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Ofrece más de 20 mil cursos e-learning para potenciar las habilidades laborales, siendo </a:t>
            </a:r>
            <a:r>
              <a:rPr b="1"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catálogo más actualizado y relevante del mercado</a:t>
            </a: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2788375" y="1973849"/>
            <a:ext cx="1616100" cy="4926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7413" y="2052130"/>
            <a:ext cx="1040625" cy="3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>
            <a:hlinkClick r:id="rId5"/>
          </p:cNvPr>
          <p:cNvSpPr/>
          <p:nvPr/>
        </p:nvSpPr>
        <p:spPr>
          <a:xfrm>
            <a:off x="1170175" y="3670943"/>
            <a:ext cx="685800" cy="188400"/>
          </a:xfrm>
          <a:prstGeom prst="roundRect">
            <a:avLst>
              <a:gd fmla="val 16667" name="adj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catálogo</a:t>
            </a:r>
            <a:endParaRPr b="1"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03" name="Google Shape;203;p23"/>
          <p:cNvGrpSpPr/>
          <p:nvPr/>
        </p:nvGrpSpPr>
        <p:grpSpPr>
          <a:xfrm>
            <a:off x="4936350" y="1973849"/>
            <a:ext cx="1616100" cy="492600"/>
            <a:chOff x="6779425" y="1510621"/>
            <a:chExt cx="1616100" cy="492600"/>
          </a:xfrm>
        </p:grpSpPr>
        <p:sp>
          <p:nvSpPr>
            <p:cNvPr id="204" name="Google Shape;204;p23"/>
            <p:cNvSpPr/>
            <p:nvPr/>
          </p:nvSpPr>
          <p:spPr>
            <a:xfrm>
              <a:off x="6779425" y="1510621"/>
              <a:ext cx="1616100" cy="492600"/>
            </a:xfrm>
            <a:prstGeom prst="roundRect">
              <a:avLst>
                <a:gd fmla="val 9503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5" name="Google Shape;205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37625" y="1615651"/>
              <a:ext cx="1479000" cy="282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3">
            <a:hlinkClick r:id="rId7"/>
          </p:cNvPr>
          <p:cNvSpPr/>
          <p:nvPr/>
        </p:nvSpPr>
        <p:spPr>
          <a:xfrm>
            <a:off x="3253525" y="3670943"/>
            <a:ext cx="685800" cy="188400"/>
          </a:xfrm>
          <a:prstGeom prst="roundRect">
            <a:avLst>
              <a:gd fmla="val 16667" name="adj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catálogo</a:t>
            </a:r>
            <a:endParaRPr b="1"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23">
            <a:hlinkClick r:id="rId8"/>
          </p:cNvPr>
          <p:cNvSpPr/>
          <p:nvPr/>
        </p:nvSpPr>
        <p:spPr>
          <a:xfrm>
            <a:off x="5401500" y="3670943"/>
            <a:ext cx="685800" cy="188400"/>
          </a:xfrm>
          <a:prstGeom prst="roundRect">
            <a:avLst>
              <a:gd fmla="val 16667" name="adj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catálogo</a:t>
            </a:r>
            <a:endParaRPr b="1"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586975" y="2473574"/>
            <a:ext cx="18846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 hecho por Buk con más de 560 cursos e-learning con los mejores expertos de la región. Incluye </a:t>
            </a:r>
            <a:r>
              <a:rPr b="1"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cursos normativos y con foco en la gestión de personas</a:t>
            </a: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6886775" y="1759175"/>
            <a:ext cx="1969800" cy="23454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6995075" y="2473566"/>
            <a:ext cx="1732500" cy="1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Plataforma de idiomas con más de </a:t>
            </a:r>
            <a:r>
              <a:rPr b="1"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26 mil lecciones en inglés </a:t>
            </a:r>
            <a:r>
              <a:rPr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adaptables con IA según intereses, nivel y cargo del colaborador, además de </a:t>
            </a:r>
            <a:r>
              <a:rPr b="1" lang="en" sz="10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sesiones grupales en vivo.</a:t>
            </a:r>
            <a:endParaRPr b="1"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23">
            <a:hlinkClick r:id="rId9"/>
          </p:cNvPr>
          <p:cNvSpPr/>
          <p:nvPr/>
        </p:nvSpPr>
        <p:spPr>
          <a:xfrm>
            <a:off x="7528775" y="3670943"/>
            <a:ext cx="685800" cy="188400"/>
          </a:xfrm>
          <a:prstGeom prst="roundRect">
            <a:avLst>
              <a:gd fmla="val 16667" name="adj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catálogo</a:t>
            </a:r>
            <a:endParaRPr b="1"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412225" y="640000"/>
            <a:ext cx="498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mejores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proveedores de cursos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/>
          <p:nvPr/>
        </p:nvSpPr>
        <p:spPr>
          <a:xfrm>
            <a:off x="762600" y="1973849"/>
            <a:ext cx="1616100" cy="4926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5538" y="1842026"/>
            <a:ext cx="1500974" cy="6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7053275" y="1973849"/>
            <a:ext cx="1616100" cy="4926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3088" y="2090813"/>
            <a:ext cx="1157170" cy="25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/>
        </p:nvSpPr>
        <p:spPr>
          <a:xfrm>
            <a:off x="938125" y="1767125"/>
            <a:ext cx="4472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de aprendizaje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4834150" y="280200"/>
            <a:ext cx="394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 - Módulo Capacitaciones Buk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5" name="Google Shape;2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5795590" y="7371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543057" y="1463359"/>
            <a:ext cx="43143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de aprendizaje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es un conjunto estructurado de cursos o contenidos que busca trabajar o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desarrollar competencias 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preparar para desafíos concretos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524400" y="2309253"/>
            <a:ext cx="40506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Tipos de rutas de aprendizaje</a:t>
            </a:r>
            <a:endParaRPr b="1" sz="1300">
              <a:solidFill>
                <a:srgbClr val="32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transversales: Para toda la organización (Competencias → Cultura organizacional)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para desarrollar habilidades blandas / interpersonales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según el nivel organizacional: Líderes, Mandos Medios y roles operativos.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Competencias específicas del cargo (Técnicos, Área Comercial, TI, etc).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Experiencia (Onboarding para nuevos)</a:t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412225" y="640000"/>
            <a:ext cx="311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de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aprendizaje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346" y="1898600"/>
            <a:ext cx="4091124" cy="23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/>
          <p:nvPr/>
        </p:nvSpPr>
        <p:spPr>
          <a:xfrm>
            <a:off x="5795590" y="7371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/>
          <p:nvPr/>
        </p:nvSpPr>
        <p:spPr>
          <a:xfrm>
            <a:off x="-44825" y="-112050"/>
            <a:ext cx="190500" cy="5356500"/>
          </a:xfrm>
          <a:prstGeom prst="rect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428575" y="1520050"/>
            <a:ext cx="45924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 utilizar rutas de aprendizaje</a:t>
            </a:r>
            <a:br>
              <a:rPr b="1" lang="en" sz="130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sz="1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Desarrollo continuo del talento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Colaboradores trabajan habilidades o competencias de manera progresiva.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da estructura al aprendizaje: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Facilita que el conocimiento sea interiorizado y aplicado.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Flexibilidad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Pueden personalizarse de acuerdo a las necesidades y objetivos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Medición / reportería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Permiten medir el impacto de la estrategia de formación o capacitación.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412225" y="640000"/>
            <a:ext cx="311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Rutas de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aprendizaje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326" y="1732546"/>
            <a:ext cx="3894651" cy="22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5795590" y="7371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309825" y="1209325"/>
            <a:ext cx="3886200" cy="3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Diagnóstico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Clave mirar diccionario/matriz de competencias y últimas evaluaciones de desempeño.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 objetivos: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¿Que se quiere lograr? ¿De qué manera se vincula el objetivo con competencias a desarrollar? 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Perfiles claves a trabajar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 ¿Segmentamos el universo de la organización? ¿Trabajamos de forma transversal?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Seleccionar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cursos que conformarán la ruta de aprendizaje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/>
          <p:nvPr/>
        </p:nvSpPr>
        <p:spPr>
          <a:xfrm>
            <a:off x="412225" y="640000"/>
            <a:ext cx="576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armar una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 de aprendizaje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1" name="Google Shape;261;p27" title="woman-holding-black-marker-white-background-top-view-space-tex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4885" y="485800"/>
            <a:ext cx="77171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5224325" y="2286000"/>
            <a:ext cx="502575" cy="2901963"/>
          </a:xfrm>
          <a:custGeom>
            <a:rect b="b" l="l" r="r" t="t"/>
            <a:pathLst>
              <a:path extrusionOk="0" h="106680" w="20103">
                <a:moveTo>
                  <a:pt x="11530" y="106680"/>
                </a:moveTo>
                <a:cubicBezTo>
                  <a:pt x="3875" y="97109"/>
                  <a:pt x="-2516" y="83162"/>
                  <a:pt x="1053" y="71437"/>
                </a:cubicBezTo>
                <a:cubicBezTo>
                  <a:pt x="4282" y="60828"/>
                  <a:pt x="13206" y="51984"/>
                  <a:pt x="14388" y="40957"/>
                </a:cubicBezTo>
                <a:cubicBezTo>
                  <a:pt x="15857" y="27251"/>
                  <a:pt x="7025" y="4356"/>
                  <a:pt x="20103" y="0"/>
                </a:cubicBezTo>
              </a:path>
            </a:pathLst>
          </a:custGeom>
          <a:noFill/>
          <a:ln cap="flat" cmpd="sng" w="28575">
            <a:solidFill>
              <a:srgbClr val="2F48A7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/>
        </p:nvSpPr>
        <p:spPr>
          <a:xfrm>
            <a:off x="938125" y="1767125"/>
            <a:ext cx="4472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Asesorías de contenido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4834150" y="280200"/>
            <a:ext cx="394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 - Módulo Capacitaciones Buk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9" name="Google Shape;2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300651" y="1417000"/>
            <a:ext cx="4527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una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reunión consultiva y estratégica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nuestros expertos de Buk, donde acompañamos al cliente para: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4F9D"/>
              </a:buClr>
              <a:buSzPts val="1200"/>
              <a:buChar char="●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Detectar necesidades formativas específicas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según su contexto organizacional.</a:t>
            </a:r>
            <a:b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F9D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Analizar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roles clave y perfiles de puestos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dentro de su empresa.</a:t>
            </a:r>
            <a:b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F9D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Sugerir cursos específicos de los catálogos contratados, ordenados dentro de una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 de aprendizaje lógica y alineada a sus objetivos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b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4F9D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Acompañarlos en la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activación y seguimiento del uso del contenido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LMS.</a:t>
            </a:r>
            <a:endParaRPr b="1" i="0" sz="1200" u="none" cap="none" strike="noStrike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412225" y="640000"/>
            <a:ext cx="576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es una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asesoría de contenido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9" name="Google Shape;279;p29" title="Cellphone.png"/>
          <p:cNvPicPr preferRelativeResize="0"/>
          <p:nvPr/>
        </p:nvPicPr>
        <p:blipFill rotWithShape="1">
          <a:blip r:embed="rId3">
            <a:alphaModFix/>
          </a:blip>
          <a:srcRect b="8" l="0" r="0" t="14206"/>
          <a:stretch/>
        </p:blipFill>
        <p:spPr>
          <a:xfrm>
            <a:off x="5783366" y="2339338"/>
            <a:ext cx="3351602" cy="27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/>
          <p:nvPr/>
        </p:nvSpPr>
        <p:spPr>
          <a:xfrm>
            <a:off x="4944678" y="1080000"/>
            <a:ext cx="5143500" cy="5143500"/>
          </a:xfrm>
          <a:prstGeom prst="ellipse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 txBox="1"/>
          <p:nvPr/>
        </p:nvSpPr>
        <p:spPr>
          <a:xfrm>
            <a:off x="356667" y="1678877"/>
            <a:ext cx="37671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servicio es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gratuito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exclusivo para: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Clientes que tienen contratado el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LMS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Buk.</a:t>
            </a:r>
            <a:b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300"/>
              <a:buFont typeface="Source Sans Pro"/>
              <a:buChar char="●"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 hayan adquirido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 menos un catálogo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 Tienda de Cursos (Bukplay, Coursera, Udemy o Voxy).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6" name="Google Shape;286;p30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/>
        </p:nvSpPr>
        <p:spPr>
          <a:xfrm>
            <a:off x="412225" y="640000"/>
            <a:ext cx="576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Quiénes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pueden acceder a este servicio?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0" name="Google Shape;290;p30" title="lupa2.png"/>
          <p:cNvPicPr preferRelativeResize="0"/>
          <p:nvPr/>
        </p:nvPicPr>
        <p:blipFill rotWithShape="1">
          <a:blip r:embed="rId4">
            <a:alphaModFix/>
          </a:blip>
          <a:srcRect b="4215" l="0" r="15533" t="12638"/>
          <a:stretch/>
        </p:blipFill>
        <p:spPr>
          <a:xfrm rot="-2190027">
            <a:off x="3917749" y="1572007"/>
            <a:ext cx="5448103" cy="357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2565293" y="2566657"/>
            <a:ext cx="1846200" cy="9126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2565310" y="1654058"/>
            <a:ext cx="1846200" cy="5439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4621691" y="2556630"/>
            <a:ext cx="1846200" cy="9126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4621707" y="1644032"/>
            <a:ext cx="1846200" cy="5439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6660041" y="2537580"/>
            <a:ext cx="1846200" cy="9126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6660058" y="1624982"/>
            <a:ext cx="1846200" cy="5439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563038" y="2549612"/>
            <a:ext cx="1846200" cy="9126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19" y="1995188"/>
            <a:ext cx="359725" cy="3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/>
          <p:nvPr/>
        </p:nvSpPr>
        <p:spPr>
          <a:xfrm>
            <a:off x="563054" y="1637013"/>
            <a:ext cx="1846200" cy="5439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 txBox="1"/>
          <p:nvPr/>
        </p:nvSpPr>
        <p:spPr>
          <a:xfrm>
            <a:off x="682750" y="1709675"/>
            <a:ext cx="15717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Curaduría experta</a:t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Selección de contenidos alineados a sus necesidades reales, por área o perfil.</a:t>
            </a:r>
            <a:endParaRPr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2817515" y="1708010"/>
            <a:ext cx="13959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Ahorro de tiempo y esfuerzo</a:t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tienen que diseñar las rutas desde cero.</a:t>
            </a:r>
            <a:endParaRPr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4648634" y="1646338"/>
            <a:ext cx="1783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Activación y aprovechamiento del LMS</a:t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Fomenta el uso de la plataforma como herramienta estratégica de formación.</a:t>
            </a:r>
            <a:endParaRPr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6748394" y="1618020"/>
            <a:ext cx="1669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Valor agregado inmediato</a:t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Entrega rápida de una ruta aplicable que puede crecer y adaptarse con el tiempo.</a:t>
            </a:r>
            <a:endParaRPr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 txBox="1"/>
          <p:nvPr/>
        </p:nvSpPr>
        <p:spPr>
          <a:xfrm>
            <a:off x="412225" y="640000"/>
            <a:ext cx="576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clientes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12" name="Google Shape;312;p31"/>
          <p:cNvCxnSpPr/>
          <p:nvPr/>
        </p:nvCxnSpPr>
        <p:spPr>
          <a:xfrm>
            <a:off x="1525013" y="2183738"/>
            <a:ext cx="0" cy="3519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1"/>
          <p:cNvCxnSpPr/>
          <p:nvPr/>
        </p:nvCxnSpPr>
        <p:spPr>
          <a:xfrm>
            <a:off x="3527269" y="2218830"/>
            <a:ext cx="0" cy="3519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1"/>
          <p:cNvCxnSpPr/>
          <p:nvPr/>
        </p:nvCxnSpPr>
        <p:spPr>
          <a:xfrm>
            <a:off x="5546064" y="2188247"/>
            <a:ext cx="0" cy="3519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1"/>
          <p:cNvCxnSpPr/>
          <p:nvPr/>
        </p:nvCxnSpPr>
        <p:spPr>
          <a:xfrm>
            <a:off x="7583139" y="2177297"/>
            <a:ext cx="0" cy="351900"/>
          </a:xfrm>
          <a:prstGeom prst="straightConnector1">
            <a:avLst/>
          </a:prstGeom>
          <a:noFill/>
          <a:ln cap="flat" cmpd="sng" w="9525">
            <a:solidFill>
              <a:srgbClr val="2F48A7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/>
          <p:nvPr/>
        </p:nvSpPr>
        <p:spPr>
          <a:xfrm>
            <a:off x="504830" y="1354425"/>
            <a:ext cx="810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Personaliza el desarrollo de tu equipo con rutas adaptadas al contexto, rol y momento organizacional.</a:t>
            </a:r>
            <a:endParaRPr b="1" i="0" sz="1700" u="none" cap="none" strike="noStrike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412225" y="640000"/>
            <a:ext cx="819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 de rutas de aprendizaje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pueden construir?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25" name="Google Shape;325;p32"/>
          <p:cNvGraphicFramePr/>
          <p:nvPr/>
        </p:nvGraphicFramePr>
        <p:xfrm>
          <a:off x="609600" y="20027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{08A00166-34BA-4229-8DF8-550CB0FFD8DE}</a:tableStyleId>
              </a:tblPr>
              <a:tblGrid>
                <a:gridCol w="2413000"/>
                <a:gridCol w="2413000"/>
                <a:gridCol w="3214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Tipo de Ruta</a:t>
                      </a:r>
                      <a:endParaRPr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4F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¿Para quién?</a:t>
                      </a:r>
                      <a:endParaRPr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4F9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Ejemplos de contenidos</a:t>
                      </a:r>
                      <a:endParaRPr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24F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Transversales</a:t>
                      </a:r>
                      <a:endParaRPr b="1"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Toda la organización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Cultura, ética, ciberseguridad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Habilidades blandas</a:t>
                      </a:r>
                      <a:endParaRPr b="1"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Todos los niveles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Inteligencia emocional, colaboración, liderazgo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Por nivel organizacional</a:t>
                      </a:r>
                      <a:endParaRPr b="1"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Líderes, mandos medios, operativos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Gestión de equipos, toma de decisiones, calidad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Por competencias técnicas</a:t>
                      </a:r>
                      <a:endParaRPr b="1"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Comerciales, TI, RR.HH., etc.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CRM, desarrollo web, entrevistas por competencias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Por etapa del colaborador</a:t>
                      </a:r>
                      <a:endParaRPr b="1"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Nuevos ingresos o en desarrollo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Onboarding, reinducción, preparación para ascensos</a:t>
                      </a:r>
                      <a:endParaRPr sz="1000">
                        <a:solidFill>
                          <a:srgbClr val="434343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938125" y="1767125"/>
            <a:ext cx="62661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Introducción y bienvenida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4834150" y="280200"/>
            <a:ext cx="394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 -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Capacitaciones Buk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/>
        </p:nvSpPr>
        <p:spPr>
          <a:xfrm>
            <a:off x="938125" y="1767125"/>
            <a:ext cx="54345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05.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¡Dinámica! 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Gana 5 licencias Coursera para tu equipo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4834150" y="280200"/>
            <a:ext cx="394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 - Módulo Capacitaciones Buk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2" name="Google Shape;3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/>
          <p:nvPr/>
        </p:nvSpPr>
        <p:spPr>
          <a:xfrm>
            <a:off x="5157017" y="1651825"/>
            <a:ext cx="3550800" cy="2300400"/>
          </a:xfrm>
          <a:prstGeom prst="roundRect">
            <a:avLst>
              <a:gd fmla="val 7018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 txBox="1"/>
          <p:nvPr/>
        </p:nvSpPr>
        <p:spPr>
          <a:xfrm>
            <a:off x="373600" y="1698725"/>
            <a:ext cx="44271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participar?</a:t>
            </a:r>
            <a:endParaRPr b="1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Envía al correo:  </a:t>
            </a: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jjasso@buk.mx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el asunto: 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“Dinámica Coursera + [Nombre de tu empresa]”</a:t>
            </a:r>
            <a:endParaRPr b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Incluye lo siguiente:</a:t>
            </a:r>
            <a:endParaRPr b="1" sz="1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AutoNum type="arabicPeriod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 de pantalla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una ruta de aprendizaje creada en           tu plataforma; puede ser con cursos propios o del catálogo.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AutoNum type="arabicPeriod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 con personas inscritas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esa ruta.</a:t>
            </a:r>
            <a:endParaRPr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2F4DAA"/>
              </a:buClr>
              <a:buSzPts val="1200"/>
              <a:buFont typeface="Source Sans Pro"/>
              <a:buAutoNum type="arabicPeriod"/>
            </a:pPr>
            <a:r>
              <a:rPr b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Correos electrónicos</a:t>
            </a:r>
            <a:r>
              <a:rPr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las 5 personas que recibirán la licencia.</a:t>
            </a:r>
            <a:endParaRPr b="1" i="0" sz="1600" u="none" cap="none" strike="noStrike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 txBox="1"/>
          <p:nvPr/>
        </p:nvSpPr>
        <p:spPr>
          <a:xfrm>
            <a:off x="412225" y="640000"/>
            <a:ext cx="819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Regalaremos 5 licencias Coursera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3 meses al equipo que cumpla con lo siguiente:</a:t>
            </a:r>
            <a:endParaRPr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465050" y="265875"/>
            <a:ext cx="256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5252192" y="1744600"/>
            <a:ext cx="31347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Condiciones:</a:t>
            </a:r>
            <a:endParaRPr b="1" i="1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Char char="●"/>
            </a:pP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ruta debe estar </a:t>
            </a:r>
            <a:r>
              <a:rPr b="1"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ya creada</a:t>
            </a: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activa.</a:t>
            </a:r>
            <a:endParaRPr i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Char char="●"/>
            </a:pP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Solo se asignará </a:t>
            </a:r>
            <a:r>
              <a:rPr b="1"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dotación de 5 licencias por empresa</a:t>
            </a: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Char char="●"/>
            </a:pP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Tienes hasta </a:t>
            </a:r>
            <a:r>
              <a:rPr b="1"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de agosto de 2025</a:t>
            </a: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enviar la información.</a:t>
            </a:r>
            <a:endParaRPr i="1" sz="12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DAA"/>
              </a:buClr>
              <a:buSzPts val="1200"/>
              <a:buFont typeface="Source Sans Pro"/>
              <a:buChar char="●"/>
            </a:pP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licencias serán válidas por </a:t>
            </a:r>
            <a:r>
              <a:rPr b="1"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 meses sin costo</a:t>
            </a:r>
            <a:r>
              <a:rPr i="1" lang="en" sz="12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5" title="Slide_PPT_PD_Mesa de trabajo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5" title="qr-code-mx-people-day-2025.png"/>
          <p:cNvPicPr preferRelativeResize="0"/>
          <p:nvPr/>
        </p:nvPicPr>
        <p:blipFill rotWithShape="1">
          <a:blip r:embed="rId4">
            <a:alphaModFix/>
          </a:blip>
          <a:srcRect b="4042" l="5411" r="3030" t="4907"/>
          <a:stretch/>
        </p:blipFill>
        <p:spPr>
          <a:xfrm>
            <a:off x="6854100" y="1508800"/>
            <a:ext cx="1680199" cy="16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084" y="4066325"/>
            <a:ext cx="2096426" cy="5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2925" y="2151900"/>
            <a:ext cx="5118152" cy="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BE5FC">
            <a:alpha val="38130"/>
          </a:srgb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300" y="221850"/>
            <a:ext cx="4987498" cy="53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 title="Assets Buk Talent-0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00" y="1219200"/>
            <a:ext cx="3565000" cy="13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863600" y="2757750"/>
            <a:ext cx="476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Historias reales que inspiran a transformar talento</a:t>
            </a:r>
            <a:endParaRPr sz="3000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583948" y="1349468"/>
            <a:ext cx="6898200" cy="3288600"/>
          </a:xfrm>
          <a:prstGeom prst="roundRect">
            <a:avLst>
              <a:gd fmla="val 7018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1099200" y="3214650"/>
            <a:ext cx="58677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Apasionada por crear experiencias formativas que realmente conecten con las personas, Monse lidera los proyectos de capacitación desde una perspectiva estratégica y humana. En Buk, ha sido clave para transformar procesos tradicionales en experiencias de aprendizaje ágiles, medibles y significativas. Su enfoque combina estructura, empatía y resultados.</a:t>
            </a:r>
            <a:endParaRPr sz="1100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412225" y="640000"/>
            <a:ext cx="354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Expertos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invitados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27027" y="2082952"/>
            <a:ext cx="49257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4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Monserrat López</a:t>
            </a:r>
            <a:endParaRPr b="1" sz="1800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4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Manager de Capacitación Estratégica- Buk</a:t>
            </a:r>
            <a:endParaRPr b="1" i="1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2" name="Google Shape;82;p17" title="Foto-Niria-(México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200" y="1629675"/>
            <a:ext cx="1467825" cy="14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583948" y="1349468"/>
            <a:ext cx="6898200" cy="3288600"/>
          </a:xfrm>
          <a:prstGeom prst="roundRect">
            <a:avLst>
              <a:gd fmla="val 7018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1066623" y="3266393"/>
            <a:ext cx="58677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Oskar es quien da forma al corazón del aprendizaje digital en Buk: el catálogo de cursos. Su experiencia curando contenido, seleccionando proveedores y diseñando rutas e-learning lo ha convertido en un referente interno en temas de formación con impacto. Cree en el poder del contenido educativo bien hecho como palanca de transformación para equipos y organizaciones.</a:t>
            </a:r>
            <a:endParaRPr b="1" i="0" sz="1500" u="none" cap="none" strike="noStrike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9" name="Google Shape;89;p18" title="Oskar-Recabarr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875" y="1627725"/>
            <a:ext cx="1467825" cy="146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12225" y="640000"/>
            <a:ext cx="354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Expertos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invitados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2626702" y="2031777"/>
            <a:ext cx="49257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Oskar Recabarren</a:t>
            </a:r>
            <a:endParaRPr b="1" sz="1800">
              <a:solidFill>
                <a:srgbClr val="2F45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6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">
                <a:solidFill>
                  <a:srgbClr val="2F45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Líder de Contenidos y Catálogo E-learning – Buk</a:t>
            </a:r>
            <a:endParaRPr i="1" sz="1700">
              <a:solidFill>
                <a:srgbClr val="2F45A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938125" y="1767125"/>
            <a:ext cx="63888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Tienda de Cursos de Buk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834150" y="280200"/>
            <a:ext cx="394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 - Módulo Capacitaciones Buk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45AA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300" y="4371641"/>
            <a:ext cx="1345300" cy="3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97650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882850" y="1088425"/>
            <a:ext cx="638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nuestro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DC3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Capacitaciones</a:t>
            </a:r>
            <a:endParaRPr sz="3000">
              <a:solidFill>
                <a:srgbClr val="FDC3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882850" y="2000575"/>
            <a:ext cx="646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¡Optimiza la gestión y pon foco en el aprendizaje!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2882850" y="2463275"/>
            <a:ext cx="57510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¿Cómo? </a:t>
            </a:r>
            <a:endParaRPr sz="1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Accede a los 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mejores cursos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y a la mejor Plataforma de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Aprendizaje (LMS), para que tus colaboradores aprendan felices ;)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2882850" y="3486975"/>
            <a:ext cx="5625300" cy="5730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1151" y="3643363"/>
            <a:ext cx="1362675" cy="2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3791" y="3564575"/>
            <a:ext cx="1293989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1141" y="3410763"/>
            <a:ext cx="1564078" cy="7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52390" y="3643375"/>
            <a:ext cx="1127060" cy="2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1486922" y="1681500"/>
            <a:ext cx="2823900" cy="1314000"/>
          </a:xfrm>
          <a:prstGeom prst="roundRect">
            <a:avLst>
              <a:gd fmla="val 7018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5180597" y="1681500"/>
            <a:ext cx="2467500" cy="3095700"/>
          </a:xfrm>
          <a:prstGeom prst="roundRect">
            <a:avLst>
              <a:gd fmla="val 7018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1634922" y="1829444"/>
            <a:ext cx="2518500" cy="453900"/>
          </a:xfrm>
          <a:prstGeom prst="roundRect">
            <a:avLst>
              <a:gd fmla="val 16667" name="adj"/>
            </a:avLst>
          </a:prstGeom>
          <a:solidFill>
            <a:srgbClr val="2F48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1689077" y="1981197"/>
            <a:ext cx="2410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Plataforma de aprendizaje LMS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1634927" y="2339639"/>
            <a:ext cx="2518500" cy="5433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 cap="flat" cmpd="sng" w="9525">
            <a:solidFill>
              <a:srgbClr val="324F9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1689072" y="2284113"/>
            <a:ext cx="241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Disponibiliza la plataforma para </a:t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 tus colaboradores y crea tus propios cursos.</a:t>
            </a:r>
            <a:endParaRPr b="1"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427" y="2192277"/>
            <a:ext cx="349700" cy="349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1"/>
          <p:cNvGrpSpPr/>
          <p:nvPr/>
        </p:nvGrpSpPr>
        <p:grpSpPr>
          <a:xfrm>
            <a:off x="5503222" y="1836597"/>
            <a:ext cx="1812900" cy="453900"/>
            <a:chOff x="1222345" y="2613839"/>
            <a:chExt cx="1812900" cy="453900"/>
          </a:xfrm>
        </p:grpSpPr>
        <p:sp>
          <p:nvSpPr>
            <p:cNvPr id="129" name="Google Shape;129;p21"/>
            <p:cNvSpPr/>
            <p:nvPr/>
          </p:nvSpPr>
          <p:spPr>
            <a:xfrm>
              <a:off x="1222345" y="2613839"/>
              <a:ext cx="1812900" cy="453900"/>
            </a:xfrm>
            <a:prstGeom prst="roundRect">
              <a:avLst>
                <a:gd fmla="val 16667" name="adj"/>
              </a:avLst>
            </a:prstGeom>
            <a:solidFill>
              <a:srgbClr val="2F48A7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1922649" y="2635000"/>
              <a:ext cx="7131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Tienda</a:t>
              </a:r>
              <a:endParaRPr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 Cursos</a:t>
              </a:r>
              <a:endParaRPr sz="1000">
                <a:solidFill>
                  <a:srgbClr val="FFAB4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31" name="Google Shape;13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72954" y="2673122"/>
              <a:ext cx="349693" cy="3352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21"/>
          <p:cNvSpPr/>
          <p:nvPr/>
        </p:nvSpPr>
        <p:spPr>
          <a:xfrm>
            <a:off x="5493122" y="2346000"/>
            <a:ext cx="1812900" cy="2130300"/>
          </a:xfrm>
          <a:prstGeom prst="roundRect">
            <a:avLst>
              <a:gd fmla="val 9503" name="adj"/>
            </a:avLst>
          </a:prstGeom>
          <a:solidFill>
            <a:srgbClr val="FFFFFF"/>
          </a:solidFill>
          <a:ln cap="flat" cmpd="sng" w="9525">
            <a:solidFill>
              <a:srgbClr val="324F9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543577" y="2400147"/>
            <a:ext cx="1737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Elige la combinación perfecta de cursos que mejor se adecue a las necesidades de tus colaboradores para potenciar el contenido de tu plataforma.</a:t>
            </a:r>
            <a:endParaRPr sz="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5061" y="3421049"/>
            <a:ext cx="848582" cy="27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6">
            <a:alphaModFix/>
          </a:blip>
          <a:srcRect b="41706" l="0" r="0" t="41653"/>
          <a:stretch/>
        </p:blipFill>
        <p:spPr>
          <a:xfrm>
            <a:off x="5734211" y="3188516"/>
            <a:ext cx="1332632" cy="22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0814" y="3603751"/>
            <a:ext cx="1127076" cy="525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1618218" y="1335825"/>
            <a:ext cx="5430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Base</a:t>
            </a:r>
            <a:endParaRPr sz="8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480493" y="1335825"/>
            <a:ext cx="17244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Complementos</a:t>
            </a:r>
            <a:endParaRPr sz="8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7575" y="3072675"/>
            <a:ext cx="2410202" cy="219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2920" y="4128898"/>
            <a:ext cx="792852" cy="1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12225" y="640000"/>
            <a:ext cx="311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 propio plan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-35475" y="-44550"/>
            <a:ext cx="1452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6318225" y="-59081"/>
            <a:ext cx="1316100" cy="442500"/>
          </a:xfrm>
          <a:prstGeom prst="flowChartAlternateProcess">
            <a:avLst/>
          </a:prstGeom>
          <a:solidFill>
            <a:srgbClr val="DBE5FC">
              <a:alpha val="38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6408261" y="71879"/>
            <a:ext cx="1316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Optimiza la gestión</a:t>
            </a:r>
            <a:endParaRPr b="1" sz="1500">
              <a:solidFill>
                <a:srgbClr val="2F48A7"/>
              </a:solidFill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077" y="100422"/>
            <a:ext cx="274899" cy="273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7691575" y="-59081"/>
            <a:ext cx="1316100" cy="442500"/>
          </a:xfrm>
          <a:prstGeom prst="flowChartAlternateProcess">
            <a:avLst/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7732811" y="71867"/>
            <a:ext cx="1316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Mejores Cursos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427" y="100422"/>
            <a:ext cx="274899" cy="2736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5586810" y="71869"/>
            <a:ext cx="8130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Estás aquí:</a:t>
            </a:r>
            <a:endParaRPr b="1" sz="1500">
              <a:solidFill>
                <a:srgbClr val="2F48A7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0425" y="100429"/>
            <a:ext cx="274900" cy="27367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 rot="5400000">
            <a:off x="941464" y="1041652"/>
            <a:ext cx="423600" cy="2268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012945" y="2042525"/>
            <a:ext cx="12990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Tienda de Cursos</a:t>
            </a:r>
            <a:endParaRPr sz="11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419" y="1995188"/>
            <a:ext cx="359725" cy="3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7238675" y="2521325"/>
            <a:ext cx="1395900" cy="12171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7287125" y="2652725"/>
            <a:ext cx="1299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 </a:t>
            </a:r>
            <a:r>
              <a:rPr b="1" lang="en" sz="10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normativo y mucho más, </a:t>
            </a:r>
            <a:r>
              <a:rPr lang="en" sz="10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sumando un total de</a:t>
            </a:r>
            <a:r>
              <a:rPr b="1" lang="en" sz="10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40.000 </a:t>
            </a:r>
            <a:r>
              <a:rPr lang="en" sz="1000">
                <a:solidFill>
                  <a:srgbClr val="32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cursos</a:t>
            </a:r>
            <a:endParaRPr sz="1000">
              <a:solidFill>
                <a:srgbClr val="32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824725" y="2521325"/>
            <a:ext cx="1395900" cy="12171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965663" y="2733900"/>
            <a:ext cx="1143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b="1"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mejores proveedores de capacitación</a:t>
            </a: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mercado.</a:t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2412400" y="2521325"/>
            <a:ext cx="1395900" cy="12171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2412400" y="2575775"/>
            <a:ext cx="139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¡Más flexibilidad!</a:t>
            </a: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Elige la combinación perfecta de cursos que mejor se adecuen a las necesidades de tus colaboradores.</a:t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4000100" y="2521325"/>
            <a:ext cx="1395900" cy="12171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4151575" y="2960525"/>
            <a:ext cx="109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Precios únicos.</a:t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587775" y="2521325"/>
            <a:ext cx="1395900" cy="1217100"/>
          </a:xfrm>
          <a:prstGeom prst="roundRect">
            <a:avLst>
              <a:gd fmla="val 9503" name="adj"/>
            </a:avLst>
          </a:prstGeom>
          <a:solidFill>
            <a:srgbClr val="DBE5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5766450" y="2652725"/>
            <a:ext cx="99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</a:t>
            </a: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integrado </a:t>
            </a:r>
            <a:r>
              <a:rPr lang="en" sz="1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dentro de tu Plataforma de Aprendizaje.</a:t>
            </a:r>
            <a:endParaRPr sz="1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721350" y="1585625"/>
            <a:ext cx="109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nuestra: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824723" y="4023974"/>
            <a:ext cx="1861500" cy="321000"/>
          </a:xfrm>
          <a:prstGeom prst="roundRect">
            <a:avLst>
              <a:gd fmla="val 16667" name="adj"/>
            </a:avLst>
          </a:prstGeom>
          <a:noFill/>
          <a:ln cap="flat" cmpd="sng" w="12875">
            <a:solidFill>
              <a:srgbClr val="DBE5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2"/>
          </a:p>
        </p:txBody>
      </p:sp>
      <p:sp>
        <p:nvSpPr>
          <p:cNvPr id="172" name="Google Shape;172;p22"/>
          <p:cNvSpPr/>
          <p:nvPr/>
        </p:nvSpPr>
        <p:spPr>
          <a:xfrm>
            <a:off x="2792254" y="4032420"/>
            <a:ext cx="1861500" cy="321000"/>
          </a:xfrm>
          <a:prstGeom prst="roundRect">
            <a:avLst>
              <a:gd fmla="val 16667" name="adj"/>
            </a:avLst>
          </a:prstGeom>
          <a:noFill/>
          <a:ln cap="flat" cmpd="sng" w="12875">
            <a:solidFill>
              <a:srgbClr val="DBE5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2"/>
          </a:p>
        </p:txBody>
      </p:sp>
      <p:sp>
        <p:nvSpPr>
          <p:cNvPr id="173" name="Google Shape;173;p22"/>
          <p:cNvSpPr/>
          <p:nvPr/>
        </p:nvSpPr>
        <p:spPr>
          <a:xfrm>
            <a:off x="4759784" y="4032420"/>
            <a:ext cx="1861500" cy="321000"/>
          </a:xfrm>
          <a:prstGeom prst="roundRect">
            <a:avLst>
              <a:gd fmla="val 16667" name="adj"/>
            </a:avLst>
          </a:prstGeom>
          <a:noFill/>
          <a:ln cap="flat" cmpd="sng" w="12875">
            <a:solidFill>
              <a:srgbClr val="DBE5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2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2927" y="4092267"/>
            <a:ext cx="1154669" cy="21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9304" y="4047684"/>
            <a:ext cx="1034696" cy="3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8">
            <a:alphaModFix/>
          </a:blip>
          <a:srcRect b="23292" l="8392" r="12879" t="25094"/>
          <a:stretch/>
        </p:blipFill>
        <p:spPr>
          <a:xfrm>
            <a:off x="1044489" y="4065673"/>
            <a:ext cx="813000" cy="2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 b="18774" l="0" r="0" t="14929"/>
          <a:stretch/>
        </p:blipFill>
        <p:spPr>
          <a:xfrm>
            <a:off x="605825" y="2396663"/>
            <a:ext cx="522475" cy="34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27914" y="4117502"/>
            <a:ext cx="326672" cy="1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95445" y="4109324"/>
            <a:ext cx="326672" cy="1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63845" y="4112181"/>
            <a:ext cx="753116" cy="17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6727314" y="4047659"/>
            <a:ext cx="1861500" cy="321000"/>
          </a:xfrm>
          <a:prstGeom prst="roundRect">
            <a:avLst>
              <a:gd fmla="val 16667" name="adj"/>
            </a:avLst>
          </a:prstGeom>
          <a:noFill/>
          <a:ln cap="flat" cmpd="sng" w="12875">
            <a:solidFill>
              <a:srgbClr val="DBE5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2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62975" y="4124563"/>
            <a:ext cx="326672" cy="17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12225" y="640000"/>
            <a:ext cx="577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2.2 </a:t>
            </a:r>
            <a:r>
              <a:rPr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Potencia tu contenido accediendo a los</a:t>
            </a:r>
            <a:r>
              <a:rPr b="1" lang="en" sz="24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mejores cursos a precios únicos</a:t>
            </a:r>
            <a:endParaRPr b="1" sz="24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65050" y="265863"/>
            <a:ext cx="60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D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 rutas de aprendizaje estratégicas</a:t>
            </a:r>
            <a:endParaRPr sz="900">
              <a:solidFill>
                <a:srgbClr val="2F4D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85075" y="4542402"/>
            <a:ext cx="564525" cy="2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0377" y="4096689"/>
            <a:ext cx="326672" cy="1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