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Open Sans ExtraBold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66">
          <p15:clr>
            <a:srgbClr val="A4A3A4"/>
          </p15:clr>
        </p15:guide>
        <p15:guide id="2" pos="5528">
          <p15:clr>
            <a:srgbClr val="9AA0A6"/>
          </p15:clr>
        </p15:guide>
        <p15:guide id="3" pos="591">
          <p15:clr>
            <a:srgbClr val="9AA0A6"/>
          </p15:clr>
        </p15:guide>
        <p15:guide id="4" orient="horz" pos="177">
          <p15:clr>
            <a:srgbClr val="9AA0A6"/>
          </p15:clr>
        </p15:guide>
        <p15:guide id="5" pos="792">
          <p15:clr>
            <a:srgbClr val="9AA0A6"/>
          </p15:clr>
        </p15:guide>
        <p15:guide id="6" orient="horz" pos="355">
          <p15:clr>
            <a:srgbClr val="9AA0A6"/>
          </p15:clr>
        </p15:guide>
        <p15:guide id="7" orient="horz" pos="2884">
          <p15:clr>
            <a:srgbClr val="9AA0A6"/>
          </p15:clr>
        </p15:guide>
        <p15:guide id="8" orient="horz" pos="2073">
          <p15:clr>
            <a:srgbClr val="9AA0A6"/>
          </p15:clr>
        </p15:guide>
        <p15:guide id="9" orient="horz" pos="1080">
          <p15:clr>
            <a:srgbClr val="9AA0A6"/>
          </p15:clr>
        </p15:guide>
        <p15:guide id="10" orient="horz" pos="85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3BA2658-1391-4C76-AB0C-7C814992540E}">
  <a:tblStyle styleId="{A3BA2658-1391-4C76-AB0C-7C814992540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66" orient="horz"/>
        <p:guide pos="5528"/>
        <p:guide pos="591"/>
        <p:guide pos="177" orient="horz"/>
        <p:guide pos="792"/>
        <p:guide pos="355" orient="horz"/>
        <p:guide pos="2884" orient="horz"/>
        <p:guide pos="2073" orient="horz"/>
        <p:guide pos="1080" orient="horz"/>
        <p:guide pos="85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OpenSansExtraBold-boldItalic.fntdata"/><Relationship Id="rId12" Type="http://schemas.openxmlformats.org/officeDocument/2006/relationships/slide" Target="slides/slide6.xml"/><Relationship Id="rId34" Type="http://schemas.openxmlformats.org/officeDocument/2006/relationships/font" Target="fonts/OpenSansExtraBold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d7e52ddd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3d7e52ddd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d7e52ddda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d7e52ddda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3d7e52ddda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3d7e52ddda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d7e52ddda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3d7e52ddda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857a48ce3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857a48ce3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5ae2e92b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35ae2e92b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35ae2e92b9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35ae2e92b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5ae2e92b9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5ae2e92b9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 pasa si colaborador sale de la empresa? Que se hace con su licencia?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35ae2e92b9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35ae2e92b9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35ae2e92b9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35ae2e92b9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856efd912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856efd912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35ae2e92b9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35ae2e92b9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35ae2e92b9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35ae2e92b9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35ae2e92b9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35ae2e92b9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35ae2e92b9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35ae2e92b9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35ae2e92b9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35ae2e92b9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32a35a75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432a35a75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3d7e52ddd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3d7e52ddd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95c5c13f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95c5c13f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35ae2e92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35ae2e92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857a48ce3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857a48ce3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35ae2e92b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35ae2e92b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35ae2e92b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35ae2e92b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5ae2e92b9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35ae2e92b9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5ae2e92b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5ae2e92b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95c5c13f8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95c5c13f8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Relationship Id="rId4" Type="http://schemas.openxmlformats.org/officeDocument/2006/relationships/image" Target="../media/image2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gif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Relationship Id="rId4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34.png"/><Relationship Id="rId9" Type="http://schemas.openxmlformats.org/officeDocument/2006/relationships/image" Target="../media/image26.png"/><Relationship Id="rId5" Type="http://schemas.openxmlformats.org/officeDocument/2006/relationships/image" Target="../media/image30.png"/><Relationship Id="rId6" Type="http://schemas.openxmlformats.org/officeDocument/2006/relationships/image" Target="../media/image36.png"/><Relationship Id="rId7" Type="http://schemas.openxmlformats.org/officeDocument/2006/relationships/image" Target="../media/image47.png"/><Relationship Id="rId8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Relationship Id="rId4" Type="http://schemas.openxmlformats.org/officeDocument/2006/relationships/image" Target="../media/image8.png"/><Relationship Id="rId5" Type="http://schemas.openxmlformats.org/officeDocument/2006/relationships/image" Target="../media/image41.png"/><Relationship Id="rId6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31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37.png"/><Relationship Id="rId8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33.png"/><Relationship Id="rId5" Type="http://schemas.openxmlformats.org/officeDocument/2006/relationships/hyperlink" Target="https://docs.google.com/spreadsheets/d/1qGVCaLemN2UxZL1-AQmYcDKJOWRdhY3gT5G5dVkPQbc/edit?gid=723602735#gid=723602735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5" Type="http://schemas.openxmlformats.org/officeDocument/2006/relationships/hyperlink" Target="mailto:masbuk@buk.mx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Relationship Id="rId4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Relationship Id="rId4" Type="http://schemas.openxmlformats.org/officeDocument/2006/relationships/image" Target="../media/image8.png"/><Relationship Id="rId5" Type="http://schemas.openxmlformats.org/officeDocument/2006/relationships/image" Target="../media/image17.png"/><Relationship Id="rId6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forms.gle/Sm1fDMWNgquaQGe4A" TargetMode="External"/><Relationship Id="rId4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Relationship Id="rId4" Type="http://schemas.openxmlformats.org/officeDocument/2006/relationships/image" Target="../media/image8.png"/><Relationship Id="rId5" Type="http://schemas.openxmlformats.org/officeDocument/2006/relationships/image" Target="../media/image5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g"/><Relationship Id="rId4" Type="http://schemas.openxmlformats.org/officeDocument/2006/relationships/image" Target="../media/image2.png"/><Relationship Id="rId5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4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00825" y="1008450"/>
            <a:ext cx="69201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Workshop</a:t>
            </a:r>
            <a:endParaRPr sz="35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Agiliza la gestión de Capacitaciones con IA</a:t>
            </a:r>
            <a:endParaRPr sz="35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2460" y="4405000"/>
            <a:ext cx="166348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6069300" y="1813598"/>
            <a:ext cx="2068450" cy="15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/>
          <p:nvPr/>
        </p:nvSpPr>
        <p:spPr>
          <a:xfrm>
            <a:off x="1242125" y="1132701"/>
            <a:ext cx="2716800" cy="10254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b="3523" l="18079" r="0" t="4968"/>
          <a:stretch/>
        </p:blipFill>
        <p:spPr>
          <a:xfrm>
            <a:off x="752025" y="2326000"/>
            <a:ext cx="3803100" cy="2346000"/>
          </a:xfrm>
          <a:prstGeom prst="roundRect">
            <a:avLst>
              <a:gd fmla="val 3778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8" name="Google Shape;168;p22"/>
          <p:cNvSpPr txBox="1"/>
          <p:nvPr/>
        </p:nvSpPr>
        <p:spPr>
          <a:xfrm>
            <a:off x="1242125" y="1259150"/>
            <a:ext cx="27168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Facilita la creación de rutas de aprendizaje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 IA según el perfil y necesidades de cada colaborador, optimizando el orden y contenido de los cursos.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¡Optimiza tu tiempo con Inteligencia Artificial! 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4787425" y="175648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Consideraciones</a:t>
            </a:r>
            <a:endParaRPr b="1" sz="17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787425" y="2024875"/>
            <a:ext cx="3512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24F9D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La ruta tendrá:</a:t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24F9D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324F9D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Cursos propios y disponibles en tu plataforma.</a:t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24F9D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324F9D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Cursos Bukplay, sugeridos para complementar.</a:t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24F9D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324F9D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Los cursos se ordenan de manera óptima para facilitar el aprendizaje.</a:t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24F9D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324F9D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De momento, no se incluyen cursos de Udemy, Coursera u otros proveedores de contenido de la Tienda de cursos.</a:t>
            </a:r>
            <a:endParaRPr sz="1000">
              <a:solidFill>
                <a:srgbClr val="324F9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 rotWithShape="1">
          <a:blip r:embed="rId4">
            <a:alphaModFix/>
          </a:blip>
          <a:srcRect b="0" l="6388" r="67057" t="0"/>
          <a:stretch/>
        </p:blipFill>
        <p:spPr>
          <a:xfrm>
            <a:off x="6731950" y="448125"/>
            <a:ext cx="437024" cy="4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2"/>
          <p:cNvSpPr txBox="1"/>
          <p:nvPr/>
        </p:nvSpPr>
        <p:spPr>
          <a:xfrm>
            <a:off x="4246450" y="1175988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AutoNum type="arabicPeriod"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Rutas de aprendizaje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1312848" y="1313010"/>
            <a:ext cx="26070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</a:rPr>
              <a:t>Genera evaluaciones en cuestión de minutos</a:t>
            </a:r>
            <a:r>
              <a:rPr lang="en" sz="1000">
                <a:solidFill>
                  <a:srgbClr val="2F48A7"/>
                </a:solidFill>
              </a:rPr>
              <a:t> con nuestra IA</a:t>
            </a:r>
            <a:r>
              <a:rPr b="1" lang="en" sz="1000">
                <a:solidFill>
                  <a:srgbClr val="2F48A7"/>
                </a:solidFill>
              </a:rPr>
              <a:t>. </a:t>
            </a:r>
            <a:r>
              <a:rPr lang="en" sz="1000">
                <a:solidFill>
                  <a:srgbClr val="2F48A7"/>
                </a:solidFill>
              </a:rPr>
              <a:t>Así, podrás</a:t>
            </a:r>
            <a:r>
              <a:rPr b="1" lang="en" sz="1000">
                <a:solidFill>
                  <a:srgbClr val="2F48A7"/>
                </a:solidFill>
              </a:rPr>
              <a:t> </a:t>
            </a:r>
            <a:r>
              <a:rPr lang="en" sz="1000">
                <a:solidFill>
                  <a:srgbClr val="2F48A7"/>
                </a:solidFill>
              </a:rPr>
              <a:t>medir de forma efectiva el aprendizaje obtenido de tus cursos. </a:t>
            </a:r>
            <a:endParaRPr sz="1000">
              <a:solidFill>
                <a:srgbClr val="2F48A7"/>
              </a:solidFill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 b="9691" l="1254" r="0" t="1070"/>
          <a:stretch/>
        </p:blipFill>
        <p:spPr>
          <a:xfrm>
            <a:off x="1105550" y="2230250"/>
            <a:ext cx="2058000" cy="2081100"/>
          </a:xfrm>
          <a:prstGeom prst="roundRect">
            <a:avLst>
              <a:gd fmla="val 2441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4">
            <a:alphaModFix/>
          </a:blip>
          <a:srcRect b="0" l="784" r="39751" t="891"/>
          <a:stretch/>
        </p:blipFill>
        <p:spPr>
          <a:xfrm>
            <a:off x="2024975" y="2569950"/>
            <a:ext cx="2096700" cy="2221200"/>
          </a:xfrm>
          <a:prstGeom prst="roundRect">
            <a:avLst>
              <a:gd fmla="val 2675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2" name="Google Shape;182;p23"/>
          <p:cNvSpPr/>
          <p:nvPr/>
        </p:nvSpPr>
        <p:spPr>
          <a:xfrm>
            <a:off x="1257941" y="1327123"/>
            <a:ext cx="2716800" cy="7281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¡Optimiza tu tiempo con Inteligencia Artificial! 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4818850" y="200413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Consideraciones</a:t>
            </a:r>
            <a:endParaRPr b="1" sz="17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4818850" y="2272525"/>
            <a:ext cx="3512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Escoge la modalidad mediante la cual proporcionarás información al asistente de IA para el desarrollo de las preguntas. Las opciones disponibles son texto libre o desde un PDF.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Selecciona los tipos de preguntas que deseas incluir, que pueden ser texto abierto, selección múltiple y casilla de verificación.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6" name="Google Shape;186;p23"/>
          <p:cNvPicPr preferRelativeResize="0"/>
          <p:nvPr/>
        </p:nvPicPr>
        <p:blipFill rotWithShape="1">
          <a:blip r:embed="rId5">
            <a:alphaModFix/>
          </a:blip>
          <a:srcRect b="0" l="6388" r="67057" t="0"/>
          <a:stretch/>
        </p:blipFill>
        <p:spPr>
          <a:xfrm>
            <a:off x="6731950" y="448125"/>
            <a:ext cx="437024" cy="4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4438900" y="12811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2.-           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Evaluaciones de cursos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"/>
          <p:cNvSpPr/>
          <p:nvPr/>
        </p:nvSpPr>
        <p:spPr>
          <a:xfrm>
            <a:off x="871666" y="1200998"/>
            <a:ext cx="2716800" cy="7281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Recomendación de cursos con IA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Buk Copilot ofrece recomendaciones de cursos a los colaboradores en base a sus cursos ya realizados.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25" y="2103652"/>
            <a:ext cx="2716800" cy="237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7300" y="2714675"/>
            <a:ext cx="2551003" cy="152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¡Optimiza tu tiempo con Inteligencia Artificial! 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4768675" y="201918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Consideraciones</a:t>
            </a:r>
            <a:endParaRPr b="1" sz="17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4768675" y="2287575"/>
            <a:ext cx="3512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Las recomendaciones se generan a partir de los cursos previamente completados por el estudiante en el LMS; es necesario que haya completado al menos un curso.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Por el momento l</a:t>
            </a: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as recomendaciones solo incluyen cursos propios y de Bukplay.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5">
            <a:alphaModFix/>
          </a:blip>
          <a:srcRect b="0" l="6388" r="67057" t="0"/>
          <a:stretch/>
        </p:blipFill>
        <p:spPr>
          <a:xfrm>
            <a:off x="6731950" y="448125"/>
            <a:ext cx="437024" cy="4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 txBox="1"/>
          <p:nvPr/>
        </p:nvSpPr>
        <p:spPr>
          <a:xfrm>
            <a:off x="3992675" y="11649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3.-     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Recomendaciones de cursos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/>
          <p:nvPr/>
        </p:nvSpPr>
        <p:spPr>
          <a:xfrm>
            <a:off x="938125" y="1767125"/>
            <a:ext cx="60000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¡A practicar!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6"/>
          <p:cNvSpPr txBox="1"/>
          <p:nvPr/>
        </p:nvSpPr>
        <p:spPr>
          <a:xfrm>
            <a:off x="1161250" y="867900"/>
            <a:ext cx="3444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Instrucciones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3" name="Google Shape;2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1161250" y="1585400"/>
            <a:ext cx="41589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1️⃣ Nos dividiremos en salas para trabajar en equipo.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2️⃣ Cada grupo deberá crear: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✅ Una Ruta de Aprendizaje 📚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✅ Una Evaluación con IA 🤖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3️⃣ Al finalizar, cada grupo compartirá su trabajo con los demás.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🎯 Objetivo: Explorar y aplicar estas herramientas en el LMS para potenciar el aprendizaje. 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DAA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¡Manos a la obra! 🚀</a:t>
            </a:r>
            <a:endParaRPr sz="1100">
              <a:solidFill>
                <a:srgbClr val="2F4DAA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5" name="Google Shape;215;p26" title="team work 2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925" y="867899"/>
            <a:ext cx="4730625" cy="3152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 txBox="1"/>
          <p:nvPr/>
        </p:nvSpPr>
        <p:spPr>
          <a:xfrm>
            <a:off x="938125" y="1767125"/>
            <a:ext cx="60000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 de cursos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/>
          <p:nvPr/>
        </p:nvSpPr>
        <p:spPr>
          <a:xfrm>
            <a:off x="715172" y="1577536"/>
            <a:ext cx="4901100" cy="623400"/>
          </a:xfrm>
          <a:prstGeom prst="roundRect">
            <a:avLst>
              <a:gd fmla="val 5886" name="adj"/>
            </a:avLst>
          </a:prstGeom>
          <a:noFill/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800645" y="1620214"/>
            <a:ext cx="497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Cuenta con más de 12 mil cursos e-learning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 certificaciones de +50 organizaciones y +150 universidades</a:t>
            </a: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renombre a nivel mundial.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29" name="Google Shape;229;p28"/>
          <p:cNvCxnSpPr>
            <a:endCxn id="230" idx="0"/>
          </p:cNvCxnSpPr>
          <p:nvPr/>
        </p:nvCxnSpPr>
        <p:spPr>
          <a:xfrm>
            <a:off x="888376" y="2549281"/>
            <a:ext cx="0" cy="18573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31" name="Google Shape;231;p28"/>
          <p:cNvSpPr/>
          <p:nvPr/>
        </p:nvSpPr>
        <p:spPr>
          <a:xfrm>
            <a:off x="861676" y="2536196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8"/>
          <p:cNvSpPr/>
          <p:nvPr/>
        </p:nvSpPr>
        <p:spPr>
          <a:xfrm>
            <a:off x="861676" y="3000171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8"/>
          <p:cNvSpPr/>
          <p:nvPr/>
        </p:nvSpPr>
        <p:spPr>
          <a:xfrm>
            <a:off x="861676" y="3298496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8"/>
          <p:cNvSpPr/>
          <p:nvPr/>
        </p:nvSpPr>
        <p:spPr>
          <a:xfrm>
            <a:off x="861676" y="3596821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8"/>
          <p:cNvSpPr/>
          <p:nvPr/>
        </p:nvSpPr>
        <p:spPr>
          <a:xfrm>
            <a:off x="861676" y="4406581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63" y="841362"/>
            <a:ext cx="2192219" cy="7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8"/>
          <p:cNvSpPr txBox="1"/>
          <p:nvPr/>
        </p:nvSpPr>
        <p:spPr>
          <a:xfrm>
            <a:off x="953425" y="2394900"/>
            <a:ext cx="39144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Ofrece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desarrollo profesional de alta calidad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toda tu organización, desde puestos iniciales hasta gerenciales.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Proyectos prácticos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aprendizaje inmersivo.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Certificados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las 13 de las mejores escuelas de negocios del mundo.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Más de 100 cursos impartidos por top universidades de Latinoamérica: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Pontificia Universidad Católica de Chile, Tecnológico de Monterrey, Universidad de los Andes de Colombia, Universidad de Palermo de Argentina, entre otras.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Aprende de los mejores: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Cursos especializados de Amazon, Meta, Google, Salesforce, etc.</a:t>
            </a:r>
            <a:endParaRPr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7" name="Google Shape;237;p28"/>
          <p:cNvSpPr/>
          <p:nvPr/>
        </p:nvSpPr>
        <p:spPr>
          <a:xfrm rot="-5400000">
            <a:off x="8246239" y="-30679"/>
            <a:ext cx="423600" cy="1371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8"/>
          <p:cNvSpPr txBox="1"/>
          <p:nvPr/>
        </p:nvSpPr>
        <p:spPr>
          <a:xfrm>
            <a:off x="8185871" y="438658"/>
            <a:ext cx="79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</a:t>
            </a:r>
            <a:endParaRPr sz="11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Cursos</a:t>
            </a:r>
            <a:endParaRPr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9" name="Google Shape;2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1674" y="476526"/>
            <a:ext cx="359725" cy="34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5685260" y="3122452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+300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1" name="Google Shape;241;p28"/>
          <p:cNvSpPr txBox="1"/>
          <p:nvPr/>
        </p:nvSpPr>
        <p:spPr>
          <a:xfrm>
            <a:off x="6688675" y="3053153"/>
            <a:ext cx="20289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Partners entre universidades de prestigio y empresas líderes a nivel global.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2" name="Google Shape;242;p28"/>
          <p:cNvSpPr txBox="1"/>
          <p:nvPr/>
        </p:nvSpPr>
        <p:spPr>
          <a:xfrm>
            <a:off x="5623910" y="2516802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+12000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3" name="Google Shape;243;p28"/>
          <p:cNvSpPr txBox="1"/>
          <p:nvPr/>
        </p:nvSpPr>
        <p:spPr>
          <a:xfrm>
            <a:off x="6688675" y="2525375"/>
            <a:ext cx="1492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disponibles en el catálogo.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4" name="Google Shape;244;p28"/>
          <p:cNvSpPr txBox="1"/>
          <p:nvPr/>
        </p:nvSpPr>
        <p:spPr>
          <a:xfrm>
            <a:off x="5685260" y="3774291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+4000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6688675" y="3789596"/>
            <a:ext cx="1330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traducidos al español.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/>
          <p:nvPr/>
        </p:nvSpPr>
        <p:spPr>
          <a:xfrm>
            <a:off x="873750" y="1145050"/>
            <a:ext cx="3788100" cy="877800"/>
          </a:xfrm>
          <a:prstGeom prst="roundRect">
            <a:avLst>
              <a:gd fmla="val 5886" name="adj"/>
            </a:avLst>
          </a:prstGeom>
          <a:noFill/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"/>
          <p:cNvSpPr txBox="1"/>
          <p:nvPr/>
        </p:nvSpPr>
        <p:spPr>
          <a:xfrm>
            <a:off x="954600" y="1214500"/>
            <a:ext cx="367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Ofrece más de 25 mil cursos e-learning para potenciar las habilidades laborales de tus colaboradores, siendo el 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catálogo más actualizado del mercado.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53" name="Google Shape;253;p29"/>
          <p:cNvCxnSpPr/>
          <p:nvPr/>
        </p:nvCxnSpPr>
        <p:spPr>
          <a:xfrm>
            <a:off x="888376" y="2784339"/>
            <a:ext cx="0" cy="9393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54" name="Google Shape;254;p29"/>
          <p:cNvSpPr/>
          <p:nvPr/>
        </p:nvSpPr>
        <p:spPr>
          <a:xfrm>
            <a:off x="861676" y="2773955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9"/>
          <p:cNvSpPr/>
          <p:nvPr/>
        </p:nvSpPr>
        <p:spPr>
          <a:xfrm>
            <a:off x="861676" y="323793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9"/>
          <p:cNvSpPr/>
          <p:nvPr/>
        </p:nvSpPr>
        <p:spPr>
          <a:xfrm>
            <a:off x="861676" y="368218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9"/>
          <p:cNvSpPr txBox="1"/>
          <p:nvPr/>
        </p:nvSpPr>
        <p:spPr>
          <a:xfrm>
            <a:off x="953425" y="2623500"/>
            <a:ext cx="35238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Asesoría para Rutas de Aprendizaje (para más de 50 licencias contratadas).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Acceso al Centro de Reportes y Análisis de Datos, tanto en la plataforma de Udemy como en la de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Customer Success Manager de Udemy para la implementación de tu ambiente.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8" name="Google Shape;258;p29"/>
          <p:cNvSpPr/>
          <p:nvPr/>
        </p:nvSpPr>
        <p:spPr>
          <a:xfrm rot="-5400000">
            <a:off x="8246239" y="-30679"/>
            <a:ext cx="423600" cy="1371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9"/>
          <p:cNvSpPr txBox="1"/>
          <p:nvPr/>
        </p:nvSpPr>
        <p:spPr>
          <a:xfrm>
            <a:off x="8185871" y="438658"/>
            <a:ext cx="79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</a:t>
            </a:r>
            <a:endParaRPr sz="11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Cursos</a:t>
            </a:r>
            <a:endParaRPr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0" name="Google Shape;2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674" y="476526"/>
            <a:ext cx="359725" cy="3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 rotWithShape="1">
          <a:blip r:embed="rId4">
            <a:alphaModFix/>
          </a:blip>
          <a:srcRect b="41706" l="0" r="0" t="41653"/>
          <a:stretch/>
        </p:blipFill>
        <p:spPr>
          <a:xfrm>
            <a:off x="889100" y="435000"/>
            <a:ext cx="2623734" cy="4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9"/>
          <p:cNvSpPr txBox="1"/>
          <p:nvPr/>
        </p:nvSpPr>
        <p:spPr>
          <a:xfrm>
            <a:off x="953425" y="2294288"/>
            <a:ext cx="367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incluye el servicio de Udemy Business?</a:t>
            </a:r>
            <a:endParaRPr b="1"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3" name="Google Shape;263;p29"/>
          <p:cNvSpPr txBox="1"/>
          <p:nvPr/>
        </p:nvSpPr>
        <p:spPr>
          <a:xfrm>
            <a:off x="5386835" y="2972430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+8</a:t>
            </a:r>
            <a:r>
              <a:rPr b="0" i="0" lang="en" sz="2400" u="none" cap="none" strike="noStrike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,</a:t>
            </a:r>
            <a:r>
              <a:rPr lang="en" sz="2400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r>
              <a:rPr b="0" i="0" lang="en" sz="2400" u="none" cap="none" strike="noStrike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00</a:t>
            </a:r>
            <a:endParaRPr sz="1100">
              <a:solidFill>
                <a:srgbClr val="2F48A7"/>
              </a:solidFill>
            </a:endParaRPr>
          </a:p>
        </p:txBody>
      </p:sp>
      <p:sp>
        <p:nvSpPr>
          <p:cNvPr id="264" name="Google Shape;264;p29"/>
          <p:cNvSpPr txBox="1"/>
          <p:nvPr/>
        </p:nvSpPr>
        <p:spPr>
          <a:xfrm>
            <a:off x="6591101" y="2972430"/>
            <a:ext cx="1824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</a:t>
            </a:r>
            <a:r>
              <a:rPr i="0" lang="en" sz="1200" u="none" cap="none" strike="noStrike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rs</a:t>
            </a: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r>
              <a:rPr i="0" lang="en" sz="1200" u="none" cap="none" strike="noStrike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 en ingl</a:t>
            </a: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és con subtítulos en español.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5" name="Google Shape;265;p29"/>
          <p:cNvSpPr txBox="1"/>
          <p:nvPr/>
        </p:nvSpPr>
        <p:spPr>
          <a:xfrm>
            <a:off x="5386835" y="3497066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+2,400</a:t>
            </a:r>
            <a:endParaRPr sz="1100">
              <a:solidFill>
                <a:srgbClr val="2F48A7"/>
              </a:solidFill>
            </a:endParaRPr>
          </a:p>
        </p:txBody>
      </p:sp>
      <p:sp>
        <p:nvSpPr>
          <p:cNvPr id="266" name="Google Shape;266;p29"/>
          <p:cNvSpPr txBox="1"/>
          <p:nvPr/>
        </p:nvSpPr>
        <p:spPr>
          <a:xfrm>
            <a:off x="6591100" y="3497075"/>
            <a:ext cx="2113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en español producidos en Latinoamérica.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7" name="Google Shape;267;p29"/>
          <p:cNvSpPr txBox="1"/>
          <p:nvPr/>
        </p:nvSpPr>
        <p:spPr>
          <a:xfrm>
            <a:off x="5386835" y="2409642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74%</a:t>
            </a:r>
            <a:endParaRPr sz="1100">
              <a:solidFill>
                <a:srgbClr val="2F48A7"/>
              </a:solidFill>
            </a:endParaRPr>
          </a:p>
        </p:txBody>
      </p:sp>
      <p:sp>
        <p:nvSpPr>
          <p:cNvPr id="268" name="Google Shape;268;p29"/>
          <p:cNvSpPr txBox="1"/>
          <p:nvPr/>
        </p:nvSpPr>
        <p:spPr>
          <a:xfrm>
            <a:off x="6591101" y="2317242"/>
            <a:ext cx="1824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Del contenido de Udemy ha sido actualizado en los últimos dos años.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/>
          <p:nvPr/>
        </p:nvSpPr>
        <p:spPr>
          <a:xfrm>
            <a:off x="5818050" y="741775"/>
            <a:ext cx="51990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0"/>
          <p:cNvSpPr/>
          <p:nvPr/>
        </p:nvSpPr>
        <p:spPr>
          <a:xfrm rot="-5400000">
            <a:off x="8246239" y="-30679"/>
            <a:ext cx="423600" cy="1371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8185871" y="438658"/>
            <a:ext cx="79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</a:t>
            </a:r>
            <a:endParaRPr sz="11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Cursos</a:t>
            </a:r>
            <a:endParaRPr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674" y="476526"/>
            <a:ext cx="359725" cy="3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 rotWithShape="1">
          <a:blip r:embed="rId4">
            <a:alphaModFix/>
          </a:blip>
          <a:srcRect b="0" l="33158" r="27002" t="7638"/>
          <a:stretch/>
        </p:blipFill>
        <p:spPr>
          <a:xfrm>
            <a:off x="6914478" y="2576819"/>
            <a:ext cx="1797279" cy="229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 rotWithShape="1">
          <a:blip r:embed="rId5">
            <a:alphaModFix/>
          </a:blip>
          <a:srcRect b="5864" l="27507" r="22055" t="0"/>
          <a:stretch/>
        </p:blipFill>
        <p:spPr>
          <a:xfrm>
            <a:off x="4725800" y="2606275"/>
            <a:ext cx="1778826" cy="220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 rotWithShape="1">
          <a:blip r:embed="rId6">
            <a:alphaModFix/>
          </a:blip>
          <a:srcRect b="22407" l="30491" r="40132" t="3737"/>
          <a:stretch/>
        </p:blipFill>
        <p:spPr>
          <a:xfrm>
            <a:off x="7519800" y="2566300"/>
            <a:ext cx="1624202" cy="229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0"/>
          <p:cNvPicPr preferRelativeResize="0"/>
          <p:nvPr/>
        </p:nvPicPr>
        <p:blipFill rotWithShape="1">
          <a:blip r:embed="rId7">
            <a:alphaModFix/>
          </a:blip>
          <a:srcRect b="23001" l="33415" r="30215" t="9821"/>
          <a:stretch/>
        </p:blipFill>
        <p:spPr>
          <a:xfrm>
            <a:off x="5824000" y="2669276"/>
            <a:ext cx="1797274" cy="220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0"/>
          <p:cNvPicPr preferRelativeResize="0"/>
          <p:nvPr/>
        </p:nvPicPr>
        <p:blipFill rotWithShape="1">
          <a:blip r:embed="rId8">
            <a:alphaModFix/>
          </a:blip>
          <a:srcRect b="5105" l="27118" r="23620" t="0"/>
          <a:stretch/>
        </p:blipFill>
        <p:spPr>
          <a:xfrm>
            <a:off x="3576625" y="2673300"/>
            <a:ext cx="2012826" cy="213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0"/>
          <p:cNvSpPr/>
          <p:nvPr/>
        </p:nvSpPr>
        <p:spPr>
          <a:xfrm rot="-5400000">
            <a:off x="6347125" y="1833925"/>
            <a:ext cx="345900" cy="5820900"/>
          </a:xfrm>
          <a:prstGeom prst="round2SameRect">
            <a:avLst>
              <a:gd fmla="val 49643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0"/>
          <p:cNvSpPr txBox="1"/>
          <p:nvPr/>
        </p:nvSpPr>
        <p:spPr>
          <a:xfrm>
            <a:off x="4006800" y="4494625"/>
            <a:ext cx="89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Claudia Palacios, Periodista en Noticiero CM&amp;.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5" name="Google Shape;285;p30"/>
          <p:cNvSpPr txBox="1"/>
          <p:nvPr/>
        </p:nvSpPr>
        <p:spPr>
          <a:xfrm>
            <a:off x="5239400" y="4540828"/>
            <a:ext cx="75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Juan Pablo Neira, Escritor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6" name="Google Shape;286;p30"/>
          <p:cNvSpPr txBox="1"/>
          <p:nvPr/>
        </p:nvSpPr>
        <p:spPr>
          <a:xfrm>
            <a:off x="6230000" y="4540828"/>
            <a:ext cx="75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Daniela Caicedo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Abogada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7" name="Google Shape;287;p30"/>
          <p:cNvSpPr txBox="1"/>
          <p:nvPr/>
        </p:nvSpPr>
        <p:spPr>
          <a:xfrm>
            <a:off x="7140600" y="4513525"/>
            <a:ext cx="97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María Paula Alonso, Periodista y Comunicadora social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8" name="Google Shape;288;p30"/>
          <p:cNvSpPr txBox="1"/>
          <p:nvPr/>
        </p:nvSpPr>
        <p:spPr>
          <a:xfrm>
            <a:off x="8271400" y="4513528"/>
            <a:ext cx="75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Vladimir Flores, 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Ilustrador y Periodista</a:t>
            </a:r>
            <a:endParaRPr sz="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9" name="Google Shape;289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5150" y="76200"/>
            <a:ext cx="2316508" cy="107344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0"/>
          <p:cNvSpPr/>
          <p:nvPr/>
        </p:nvSpPr>
        <p:spPr>
          <a:xfrm>
            <a:off x="556876" y="293313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0"/>
          <p:cNvSpPr/>
          <p:nvPr/>
        </p:nvSpPr>
        <p:spPr>
          <a:xfrm>
            <a:off x="556876" y="352978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0"/>
          <p:cNvSpPr/>
          <p:nvPr/>
        </p:nvSpPr>
        <p:spPr>
          <a:xfrm>
            <a:off x="568950" y="1145050"/>
            <a:ext cx="3716400" cy="1167600"/>
          </a:xfrm>
          <a:prstGeom prst="roundRect">
            <a:avLst>
              <a:gd fmla="val 5886" name="adj"/>
            </a:avLst>
          </a:prstGeom>
          <a:noFill/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0"/>
          <p:cNvSpPr txBox="1"/>
          <p:nvPr/>
        </p:nvSpPr>
        <p:spPr>
          <a:xfrm>
            <a:off x="568950" y="1196675"/>
            <a:ext cx="37164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Más de 550 cursos asincrónicos a través de los cuales buscamos democratizar el acceso a las vivencias y experiencias de los principales líderes y expertos de la región a los colaboradores de cada organización.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 normativo y foco en gestión de personas.</a:t>
            </a:r>
            <a:endParaRPr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94" name="Google Shape;294;p30"/>
          <p:cNvCxnSpPr/>
          <p:nvPr/>
        </p:nvCxnSpPr>
        <p:spPr>
          <a:xfrm>
            <a:off x="583576" y="2784339"/>
            <a:ext cx="0" cy="9324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95" name="Google Shape;295;p30"/>
          <p:cNvSpPr/>
          <p:nvPr/>
        </p:nvSpPr>
        <p:spPr>
          <a:xfrm>
            <a:off x="556876" y="2773955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0"/>
          <p:cNvSpPr/>
          <p:nvPr/>
        </p:nvSpPr>
        <p:spPr>
          <a:xfrm>
            <a:off x="556876" y="323793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0"/>
          <p:cNvSpPr/>
          <p:nvPr/>
        </p:nvSpPr>
        <p:spPr>
          <a:xfrm>
            <a:off x="556876" y="3682180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0"/>
          <p:cNvSpPr txBox="1"/>
          <p:nvPr/>
        </p:nvSpPr>
        <p:spPr>
          <a:xfrm>
            <a:off x="650925" y="2479663"/>
            <a:ext cx="3059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 y experiencia de aprendizaje única, centrada en el colaborador, de alta calidad cinematográfica, hecho por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Promueve el desarrollo de habilidades blandas para crear un lugar de trabajo más feliz :)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Encuentra contenido específico para tu país, en temas de Salud y Seguridad, Compliance y Normativos.</a:t>
            </a:r>
            <a:endParaRPr sz="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/>
          <p:nvPr/>
        </p:nvSpPr>
        <p:spPr>
          <a:xfrm>
            <a:off x="1002350" y="1714500"/>
            <a:ext cx="46875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¡Nuevo en Buk! “</a:t>
            </a: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de inglés</a:t>
            </a: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4" name="Google Shape;304;p31"/>
          <p:cNvSpPr txBox="1"/>
          <p:nvPr/>
        </p:nvSpPr>
        <p:spPr>
          <a:xfrm>
            <a:off x="938125" y="2945100"/>
            <a:ext cx="435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5" name="Google Shape;3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 title="megafono 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7175" y="1046700"/>
            <a:ext cx="2356814" cy="353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3150" y="3174325"/>
            <a:ext cx="2120000" cy="52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1161250" y="563100"/>
            <a:ext cx="199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Agenda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250" y="4071061"/>
            <a:ext cx="1477651" cy="75792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593031" y="151117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153626" y="1511175"/>
            <a:ext cx="412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Explorando el Módulo de Capacitaciones (LMS)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1593031" y="1975148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153620" y="1975150"/>
            <a:ext cx="417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IA en acción: 3 funciones clave del LMS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593031" y="2439123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153620" y="2439125"/>
            <a:ext cx="427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¡A practicar!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593031" y="2898360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153622" y="2898350"/>
            <a:ext cx="3275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 NUEVO en nuestra Tienda de Cursos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1593031" y="335758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05.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2153625" y="3357575"/>
            <a:ext cx="385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Desafío de aprendizaje: ¡Participa y gana!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2"/>
          <p:cNvSpPr txBox="1"/>
          <p:nvPr/>
        </p:nvSpPr>
        <p:spPr>
          <a:xfrm>
            <a:off x="721350" y="902225"/>
            <a:ext cx="609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de Inglés</a:t>
            </a:r>
            <a:endParaRPr sz="1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4" name="Google Shape;314;p32"/>
          <p:cNvSpPr txBox="1"/>
          <p:nvPr/>
        </p:nvSpPr>
        <p:spPr>
          <a:xfrm>
            <a:off x="721350" y="1433225"/>
            <a:ext cx="5824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Capacita </a:t>
            </a: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3x más rápido</a:t>
            </a: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tu equipo con </a:t>
            </a: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de inglés flexibles y personalizados </a:t>
            </a: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optimizan su tiempo y potencian su productividad.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5" name="Google Shape;315;p32"/>
          <p:cNvSpPr/>
          <p:nvPr/>
        </p:nvSpPr>
        <p:spPr>
          <a:xfrm rot="-5400000">
            <a:off x="8246239" y="-30679"/>
            <a:ext cx="423600" cy="1371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2"/>
          <p:cNvSpPr txBox="1"/>
          <p:nvPr/>
        </p:nvSpPr>
        <p:spPr>
          <a:xfrm>
            <a:off x="8185871" y="438658"/>
            <a:ext cx="79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</a:t>
            </a:r>
            <a:endParaRPr sz="11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Cursos</a:t>
            </a:r>
            <a:endParaRPr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7" name="Google Shape;3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674" y="476526"/>
            <a:ext cx="359725" cy="3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350" y="3668465"/>
            <a:ext cx="2654115" cy="83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0901" y="3574777"/>
            <a:ext cx="2240467" cy="10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0948" y="3470528"/>
            <a:ext cx="1723448" cy="12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1850" y="4202478"/>
            <a:ext cx="1613175" cy="79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2"/>
          <p:cNvSpPr/>
          <p:nvPr/>
        </p:nvSpPr>
        <p:spPr>
          <a:xfrm>
            <a:off x="721350" y="2250178"/>
            <a:ext cx="976200" cy="345000"/>
          </a:xfrm>
          <a:prstGeom prst="roundRect">
            <a:avLst>
              <a:gd fmla="val 16667" name="adj"/>
            </a:avLst>
          </a:prstGeom>
          <a:solidFill>
            <a:srgbClr val="2F48A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2"/>
          <p:cNvSpPr txBox="1"/>
          <p:nvPr/>
        </p:nvSpPr>
        <p:spPr>
          <a:xfrm>
            <a:off x="721350" y="2235178"/>
            <a:ext cx="24963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Flexibilidad</a:t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estudiante aprenderá según su disponibilidad; con cursos asincrónicos y en vivo, disponibles 24/7. Además, podrá elegir entre cursos cortos o intensivos de acuerdo a su propio ritmo y horarios.</a:t>
            </a:r>
            <a:endParaRPr sz="1000">
              <a:solidFill>
                <a:srgbClr val="2F48A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24" name="Google Shape;324;p32"/>
          <p:cNvSpPr/>
          <p:nvPr/>
        </p:nvSpPr>
        <p:spPr>
          <a:xfrm>
            <a:off x="3629277" y="2250178"/>
            <a:ext cx="2654100" cy="345000"/>
          </a:xfrm>
          <a:prstGeom prst="roundRect">
            <a:avLst>
              <a:gd fmla="val 16667" name="adj"/>
            </a:avLst>
          </a:prstGeom>
          <a:solidFill>
            <a:srgbClr val="2F48A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2"/>
          <p:cNvSpPr/>
          <p:nvPr/>
        </p:nvSpPr>
        <p:spPr>
          <a:xfrm>
            <a:off x="6695150" y="2250178"/>
            <a:ext cx="1675800" cy="345000"/>
          </a:xfrm>
          <a:prstGeom prst="roundRect">
            <a:avLst>
              <a:gd fmla="val 16667" name="adj"/>
            </a:avLst>
          </a:prstGeom>
          <a:solidFill>
            <a:srgbClr val="2F48A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2"/>
          <p:cNvSpPr txBox="1"/>
          <p:nvPr/>
        </p:nvSpPr>
        <p:spPr>
          <a:xfrm>
            <a:off x="3640901" y="2235178"/>
            <a:ext cx="26541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Personalización y aplicación práctica</a:t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recomendados por IA según nivel, cargo e intereses. Contenido de la vida real como reuniones y presentaciones para un aprendizaje aplicado a roles específicos.</a:t>
            </a:r>
            <a:endParaRPr b="1" sz="1200">
              <a:solidFill>
                <a:srgbClr val="2F48A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7" name="Google Shape;327;p32"/>
          <p:cNvSpPr txBox="1"/>
          <p:nvPr/>
        </p:nvSpPr>
        <p:spPr>
          <a:xfrm>
            <a:off x="6686375" y="2235178"/>
            <a:ext cx="20571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Evaluaciones efectivas</a:t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Diagnóstico y evaluaciones periódicas para que el colaborador pueda avanzar rápidamente en su nivel de inglés.</a:t>
            </a:r>
            <a:endParaRPr b="1" sz="1200">
              <a:solidFill>
                <a:srgbClr val="2F48A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8" name="Google Shape;328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9300" y="475100"/>
            <a:ext cx="1084592" cy="2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3"/>
          <p:cNvSpPr txBox="1"/>
          <p:nvPr/>
        </p:nvSpPr>
        <p:spPr>
          <a:xfrm>
            <a:off x="721350" y="673625"/>
            <a:ext cx="609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de Inglés</a:t>
            </a:r>
            <a:endParaRPr sz="1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5" name="Google Shape;335;p33"/>
          <p:cNvSpPr txBox="1"/>
          <p:nvPr/>
        </p:nvSpPr>
        <p:spPr>
          <a:xfrm>
            <a:off x="721350" y="1084388"/>
            <a:ext cx="5127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incluyen las licencias de Voxy al contratarlo con Buk?</a:t>
            </a:r>
            <a:endParaRPr b="1" sz="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6" name="Google Shape;336;p33"/>
          <p:cNvSpPr/>
          <p:nvPr/>
        </p:nvSpPr>
        <p:spPr>
          <a:xfrm rot="-5400000">
            <a:off x="8246239" y="-259279"/>
            <a:ext cx="423600" cy="1371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3"/>
          <p:cNvSpPr txBox="1"/>
          <p:nvPr/>
        </p:nvSpPr>
        <p:spPr>
          <a:xfrm>
            <a:off x="8185871" y="210058"/>
            <a:ext cx="79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Tienda</a:t>
            </a:r>
            <a:endParaRPr sz="11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Cursos</a:t>
            </a:r>
            <a:endParaRPr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38" name="Google Shape;3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674" y="247926"/>
            <a:ext cx="359725" cy="3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9300" y="475100"/>
            <a:ext cx="1084592" cy="2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3"/>
          <p:cNvSpPr txBox="1"/>
          <p:nvPr/>
        </p:nvSpPr>
        <p:spPr>
          <a:xfrm>
            <a:off x="622124" y="1604325"/>
            <a:ext cx="46440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Más de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26 mil lecciones de inglés en formato asincrónico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todos los niveles e intereses.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Biblioteca de cursos específicos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diferentes profesiones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ayudarlos a aplicar el idioma en su cargo. 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 clases mensuales de inglés en vivo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dirigidas por profesores certificados para grupos pequeños,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disponibles 24/7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todas las zonas horarias. 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Prueba inicial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determinar el nivel de inglés, según el Marco Común Europeo de Referencia (MCER), y pruebas de diagnóstico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voluntarias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determinar el avance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highlight>
                  <a:srgbClr val="FFAB40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Asignación de cursos y reportería </a:t>
            </a:r>
            <a:r>
              <a:rPr lang="en" sz="1000">
                <a:solidFill>
                  <a:srgbClr val="2F48A7"/>
                </a:solidFill>
                <a:highlight>
                  <a:srgbClr val="FFAB40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de los cursos de inglés de Voxy desde el módulo de Capacitaciones de Buk.</a:t>
            </a:r>
            <a:endParaRPr sz="1000">
              <a:solidFill>
                <a:srgbClr val="2F48A7"/>
              </a:solidFill>
              <a:highlight>
                <a:srgbClr val="FFAB40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 estudiantes podrán acceder a todo lo anterior desde el módulo de Capacitaciones de Buk, donde serán redirigidos a la plataforma de Voxy para realizar cada curso.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1" name="Google Shape;341;p33"/>
          <p:cNvSpPr txBox="1"/>
          <p:nvPr/>
        </p:nvSpPr>
        <p:spPr>
          <a:xfrm>
            <a:off x="6585525" y="3860400"/>
            <a:ext cx="359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</a:t>
            </a:r>
            <a:endParaRPr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2" name="Google Shape;342;p33"/>
          <p:cNvSpPr txBox="1"/>
          <p:nvPr/>
        </p:nvSpPr>
        <p:spPr>
          <a:xfrm>
            <a:off x="6917275" y="3936600"/>
            <a:ext cx="1823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Minutos. Duración promedio que toma terminar una lección.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3" name="Google Shape;343;p33"/>
          <p:cNvSpPr txBox="1"/>
          <p:nvPr/>
        </p:nvSpPr>
        <p:spPr>
          <a:xfrm>
            <a:off x="6147525" y="1479298"/>
            <a:ext cx="797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90%</a:t>
            </a:r>
            <a:endParaRPr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4" name="Google Shape;344;p33"/>
          <p:cNvSpPr txBox="1"/>
          <p:nvPr/>
        </p:nvSpPr>
        <p:spPr>
          <a:xfrm>
            <a:off x="6917275" y="1534775"/>
            <a:ext cx="20847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los estudiantes mejoran significativamente su habilidad  en inglés después de 3 meses.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5" name="Google Shape;345;p33"/>
          <p:cNvSpPr txBox="1"/>
          <p:nvPr/>
        </p:nvSpPr>
        <p:spPr>
          <a:xfrm>
            <a:off x="5860725" y="3193774"/>
            <a:ext cx="1084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+2000</a:t>
            </a:r>
            <a:endParaRPr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6" name="Google Shape;346;p33"/>
          <p:cNvSpPr txBox="1"/>
          <p:nvPr/>
        </p:nvSpPr>
        <p:spPr>
          <a:xfrm>
            <a:off x="6917275" y="3248700"/>
            <a:ext cx="1998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Clases grupales en vivo por semana cubriendo más de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50 temas de interés.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7" name="Google Shape;347;p33"/>
          <p:cNvSpPr txBox="1"/>
          <p:nvPr/>
        </p:nvSpPr>
        <p:spPr>
          <a:xfrm>
            <a:off x="5778525" y="2404814"/>
            <a:ext cx="116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22C3"/>
              </a:buClr>
              <a:buSzPts val="2400"/>
              <a:buFont typeface="Open Sans ExtraBold"/>
              <a:buNone/>
            </a:pPr>
            <a:r>
              <a:rPr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+26000</a:t>
            </a:r>
            <a:endParaRPr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8" name="Google Shape;348;p33"/>
          <p:cNvSpPr txBox="1"/>
          <p:nvPr/>
        </p:nvSpPr>
        <p:spPr>
          <a:xfrm>
            <a:off x="6917275" y="2460300"/>
            <a:ext cx="18549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Sesiones con 3 a 5 nuevas lecciones agregadas cada día.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49" name="Google Shape;349;p33"/>
          <p:cNvCxnSpPr/>
          <p:nvPr/>
        </p:nvCxnSpPr>
        <p:spPr>
          <a:xfrm>
            <a:off x="895475" y="1756725"/>
            <a:ext cx="9600" cy="24747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4"/>
          <p:cNvSpPr txBox="1"/>
          <p:nvPr/>
        </p:nvSpPr>
        <p:spPr>
          <a:xfrm>
            <a:off x="373475" y="410700"/>
            <a:ext cx="476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¡Agenda un espacio con nosotros! 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56" name="Google Shape;356;p34" title="paulinagonzalez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085" y="1556838"/>
            <a:ext cx="1324470" cy="134066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4"/>
          <p:cNvSpPr txBox="1"/>
          <p:nvPr/>
        </p:nvSpPr>
        <p:spPr>
          <a:xfrm>
            <a:off x="5933500" y="3032559"/>
            <a:ext cx="1599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Paulina González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Sales Consultant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58" name="Google Shape;35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9050" y="964800"/>
            <a:ext cx="2779850" cy="27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4"/>
          <p:cNvSpPr txBox="1"/>
          <p:nvPr/>
        </p:nvSpPr>
        <p:spPr>
          <a:xfrm>
            <a:off x="1340875" y="3868050"/>
            <a:ext cx="2596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u="none" cap="none" strike="noStrike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¡Escanea el QR o manda un correo</a:t>
            </a:r>
            <a:endParaRPr i="0" u="none" cap="none" strike="noStrike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u="none" cap="none" strike="noStrike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r>
              <a:rPr i="0" lang="en" u="none" cap="none" strike="noStrike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i="0" lang="en" u="sng" cap="none" strike="noStrike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masbuk@buk.mx</a:t>
            </a:r>
            <a:r>
              <a:rPr lang="en" sz="1600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</a:t>
            </a:r>
            <a:endParaRPr i="0" sz="1600" u="none" cap="none" strike="noStrike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5"/>
          <p:cNvSpPr txBox="1"/>
          <p:nvPr/>
        </p:nvSpPr>
        <p:spPr>
          <a:xfrm>
            <a:off x="938125" y="1767125"/>
            <a:ext cx="76512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05.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Desafío de aprendizaje: ¡Participa y gana!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5" name="Google Shape;36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6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6"/>
          <p:cNvSpPr txBox="1"/>
          <p:nvPr/>
        </p:nvSpPr>
        <p:spPr>
          <a:xfrm>
            <a:off x="1161250" y="563100"/>
            <a:ext cx="6024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¡Participa en el desafío Coursera! 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3" name="Google Shape;373;p36"/>
          <p:cNvSpPr txBox="1"/>
          <p:nvPr/>
        </p:nvSpPr>
        <p:spPr>
          <a:xfrm>
            <a:off x="1257300" y="1258825"/>
            <a:ext cx="635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Recibe 5 licencias de Coursera para tu empresa, válidas hasta finales de abril.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🏆 Gana más licencias y un premio para tu equipo: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Char char="●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empresa con más reproducciones por colaborador al cierre de abril será la ganadora.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Char char="●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Premio especial para compartir con los colaboradores que completaron cursos 🎉.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Char char="●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Además, recibirán 20 licencias extra de Coursera, válidas hasta finales de julio.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📩 ¿Cómo participar?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Regístrate en nuestro formulario para activar tus licencias y empezar a medir tu progreso. ¡No te quedes fuera! 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4" name="Google Shape;37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838" y="4223612"/>
            <a:ext cx="2192219" cy="7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6425" y="527650"/>
            <a:ext cx="546925" cy="5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7"/>
          <p:cNvSpPr txBox="1"/>
          <p:nvPr/>
        </p:nvSpPr>
        <p:spPr>
          <a:xfrm>
            <a:off x="323050" y="410700"/>
            <a:ext cx="832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¡Inscríbete al desafío e impulsa el aprendizaje de tu equipo!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2" name="Google Shape;382;p37"/>
          <p:cNvSpPr txBox="1"/>
          <p:nvPr/>
        </p:nvSpPr>
        <p:spPr>
          <a:xfrm>
            <a:off x="5340625" y="2155275"/>
            <a:ext cx="25962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u="none" cap="none" strike="noStrike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¡Escanea el QR o </a:t>
            </a:r>
            <a:r>
              <a:rPr lang="en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accede al link</a:t>
            </a:r>
            <a:r>
              <a:rPr lang="en" sz="1600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</a:t>
            </a:r>
            <a:endParaRPr sz="1600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600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600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900" u="sng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https://forms.gle/Sm1fDMWNgquaQGe4A</a:t>
            </a:r>
            <a:endParaRPr b="1" sz="19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83" name="Google Shape;383;p37" title="qr_cod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974" y="1268287"/>
            <a:ext cx="3282375" cy="328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8"/>
          <p:cNvSpPr txBox="1"/>
          <p:nvPr/>
        </p:nvSpPr>
        <p:spPr>
          <a:xfrm>
            <a:off x="744825" y="2245500"/>
            <a:ext cx="60000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 escuchamos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89" name="Google Shape;38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8" title="preguntarespuest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6045" y="1207574"/>
            <a:ext cx="2944177" cy="272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0256" y="4405000"/>
            <a:ext cx="166348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3663" y="2161862"/>
            <a:ext cx="4996675" cy="8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1145675" y="563100"/>
            <a:ext cx="3577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Hoy nos acompañan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15"/>
          <p:cNvGrpSpPr/>
          <p:nvPr/>
        </p:nvGrpSpPr>
        <p:grpSpPr>
          <a:xfrm>
            <a:off x="1687588" y="1812300"/>
            <a:ext cx="1534525" cy="2105038"/>
            <a:chOff x="1687588" y="1812300"/>
            <a:chExt cx="1534525" cy="2105038"/>
          </a:xfrm>
        </p:grpSpPr>
        <p:sp>
          <p:nvSpPr>
            <p:cNvPr id="84" name="Google Shape;84;p15"/>
            <p:cNvSpPr txBox="1"/>
            <p:nvPr/>
          </p:nvSpPr>
          <p:spPr>
            <a:xfrm>
              <a:off x="1747588" y="33255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F48A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Raul Ramales</a:t>
              </a:r>
              <a:endParaRPr>
                <a:solidFill>
                  <a:srgbClr val="2F48A7"/>
                </a:solidFill>
              </a:endParaRPr>
            </a:p>
          </p:txBody>
        </p:sp>
        <p:sp>
          <p:nvSpPr>
            <p:cNvPr id="85" name="Google Shape;85;p15"/>
            <p:cNvSpPr txBox="1"/>
            <p:nvPr/>
          </p:nvSpPr>
          <p:spPr>
            <a:xfrm>
              <a:off x="1763213" y="35480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1687588" y="1812300"/>
              <a:ext cx="1518900" cy="1518900"/>
            </a:xfrm>
            <a:prstGeom prst="ellipse">
              <a:avLst/>
            </a:prstGeom>
            <a:solidFill>
              <a:srgbClr val="D7E0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" name="Google Shape;87;p15"/>
          <p:cNvGrpSpPr/>
          <p:nvPr/>
        </p:nvGrpSpPr>
        <p:grpSpPr>
          <a:xfrm>
            <a:off x="3804738" y="1812300"/>
            <a:ext cx="1534525" cy="2105038"/>
            <a:chOff x="3804738" y="1812300"/>
            <a:chExt cx="1534525" cy="2105038"/>
          </a:xfrm>
        </p:grpSpPr>
        <p:sp>
          <p:nvSpPr>
            <p:cNvPr id="88" name="Google Shape;88;p15"/>
            <p:cNvSpPr txBox="1"/>
            <p:nvPr/>
          </p:nvSpPr>
          <p:spPr>
            <a:xfrm>
              <a:off x="3864738" y="33255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F48A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Paulina González</a:t>
              </a:r>
              <a:endParaRPr>
                <a:solidFill>
                  <a:srgbClr val="2F48A7"/>
                </a:solidFill>
              </a:endParaRPr>
            </a:p>
          </p:txBody>
        </p:sp>
        <p:sp>
          <p:nvSpPr>
            <p:cNvPr id="89" name="Google Shape;89;p15"/>
            <p:cNvSpPr txBox="1"/>
            <p:nvPr/>
          </p:nvSpPr>
          <p:spPr>
            <a:xfrm>
              <a:off x="3880363" y="35480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804738" y="1812300"/>
              <a:ext cx="1518900" cy="1518900"/>
            </a:xfrm>
            <a:prstGeom prst="ellipse">
              <a:avLst/>
            </a:prstGeom>
            <a:solidFill>
              <a:srgbClr val="D7E0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4078938" y="2086500"/>
              <a:ext cx="970500" cy="970500"/>
            </a:xfrm>
            <a:prstGeom prst="ellipse">
              <a:avLst/>
            </a:prstGeom>
            <a:solidFill>
              <a:srgbClr val="324F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" name="Google Shape;92;p15"/>
          <p:cNvGrpSpPr/>
          <p:nvPr/>
        </p:nvGrpSpPr>
        <p:grpSpPr>
          <a:xfrm>
            <a:off x="5921888" y="1812300"/>
            <a:ext cx="1518900" cy="2105038"/>
            <a:chOff x="5937513" y="1812300"/>
            <a:chExt cx="1518900" cy="2105038"/>
          </a:xfrm>
        </p:grpSpPr>
        <p:sp>
          <p:nvSpPr>
            <p:cNvPr id="93" name="Google Shape;93;p15"/>
            <p:cNvSpPr txBox="1"/>
            <p:nvPr/>
          </p:nvSpPr>
          <p:spPr>
            <a:xfrm>
              <a:off x="5951888" y="33255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F48A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Kevin Carmona</a:t>
              </a:r>
              <a:endParaRPr>
                <a:solidFill>
                  <a:srgbClr val="2F48A7"/>
                </a:solidFill>
              </a:endParaRPr>
            </a:p>
          </p:txBody>
        </p:sp>
        <p:sp>
          <p:nvSpPr>
            <p:cNvPr id="94" name="Google Shape;94;p15"/>
            <p:cNvSpPr txBox="1"/>
            <p:nvPr/>
          </p:nvSpPr>
          <p:spPr>
            <a:xfrm>
              <a:off x="5951888" y="3548038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5937513" y="1812300"/>
              <a:ext cx="1518900" cy="1518900"/>
            </a:xfrm>
            <a:prstGeom prst="ellipse">
              <a:avLst/>
            </a:prstGeom>
            <a:solidFill>
              <a:srgbClr val="D7E0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6211713" y="2086500"/>
              <a:ext cx="970500" cy="970500"/>
            </a:xfrm>
            <a:prstGeom prst="ellipse">
              <a:avLst/>
            </a:prstGeom>
            <a:solidFill>
              <a:srgbClr val="324F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7" name="Google Shape;97;p15" title="paulinagonzalez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4133" y="1951325"/>
            <a:ext cx="1207970" cy="124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 title="kevin-carmona__1_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5167" y="1966210"/>
            <a:ext cx="1207970" cy="1240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 title="65640272-user_photo_2024_10_22_00_03_0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0875" y="1951338"/>
            <a:ext cx="1207970" cy="1240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/>
        </p:nvSpPr>
        <p:spPr>
          <a:xfrm>
            <a:off x="938125" y="1767125"/>
            <a:ext cx="7214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Explorando el Módulo de Capacitaciones (LMS)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/>
          <p:nvPr/>
        </p:nvSpPr>
        <p:spPr>
          <a:xfrm>
            <a:off x="1095525" y="1225725"/>
            <a:ext cx="2716800" cy="13551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1095525" y="1275975"/>
            <a:ext cx="2758500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plataforma ahora se sincroniza automáticamente con Buk, eliminando la necesidad de crear usuarios manualmente. Además, puedes registrar proveedores externos de capacitación y gestionarlos fácilmente en tu control de gastos.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¡Optimiza tu administración y ahorra tiempo!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⏳✅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¡Sincronización total con Buk! </a:t>
            </a: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🚀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4631950" y="149313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Consideraciones</a:t>
            </a:r>
            <a:endParaRPr b="1" sz="17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115" name="Google Shape;115;p17"/>
          <p:cNvGraphicFramePr/>
          <p:nvPr/>
        </p:nvGraphicFramePr>
        <p:xfrm>
          <a:off x="4631950" y="205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{A3BA2658-1391-4C76-AB0C-7C814992540E}</a:tableStyleId>
              </a:tblPr>
              <a:tblGrid>
                <a:gridCol w="1840500"/>
                <a:gridCol w="2446850"/>
              </a:tblGrid>
              <a:tr h="180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Casos</a:t>
                      </a:r>
                      <a:endParaRPr b="1"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¿Cómo se sincroniza?</a:t>
                      </a:r>
                      <a:endParaRPr b="1"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Usuarios sin ficha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Por defecto como Relator externo pero puede cambiar a: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- Estudiante + jefe si tiene gente a su cargo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- Administrador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- Administrador limitado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Usuarios con ficha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180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Empleado sin usuario + ficha completa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Estudiante o jefe pero inactivo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Empleado sin usuario + ficha incompleta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24F9D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No se sincroniza</a:t>
                      </a:r>
                      <a:endParaRPr sz="1000">
                        <a:solidFill>
                          <a:srgbClr val="324F9D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24F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25" y="2681200"/>
            <a:ext cx="3942300" cy="17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4">
            <a:alphaModFix/>
          </a:blip>
          <a:srcRect b="134974" l="31473" r="-13393" t="-126482"/>
          <a:stretch/>
        </p:blipFill>
        <p:spPr>
          <a:xfrm>
            <a:off x="503625" y="2681225"/>
            <a:ext cx="3942300" cy="1714800"/>
          </a:xfrm>
          <a:prstGeom prst="roundRect">
            <a:avLst>
              <a:gd fmla="val 3778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/>
          <p:nvPr/>
        </p:nvSpPr>
        <p:spPr>
          <a:xfrm>
            <a:off x="866925" y="1421650"/>
            <a:ext cx="3176700" cy="23703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866925" y="1504575"/>
            <a:ext cx="3017100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El LMS de Buk ofrece distintos tipos de cursos para adaptarse a las necesidades de tu organización: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✅ </a:t>
            </a:r>
            <a:r>
              <a:rPr b="1"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E-learning:</a:t>
            </a: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Capacitaciones autoguiadas para aprender a su propio ritmo desde cualquier dispositivo.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✅ </a:t>
            </a:r>
            <a:r>
              <a:rPr b="1"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Meeting: </a:t>
            </a: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Sesiones en vivo para interacción directa y colaboración en equipo.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✅ </a:t>
            </a:r>
            <a:r>
              <a:rPr b="1"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Webinar: </a:t>
            </a: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Transmisiones en vivo con herramientas interactivas, ideales para entrenamientos masivos.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📚 ¡Flexibilidad y efectividad en un solo lugar! 🚀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🎓 Tipos de Cursos en el LMS de Buk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2600" y="1514100"/>
            <a:ext cx="4350908" cy="21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 b="-84780" l="112780" r="-112780" t="84780"/>
          <a:stretch/>
        </p:blipFill>
        <p:spPr>
          <a:xfrm>
            <a:off x="4542600" y="1514100"/>
            <a:ext cx="4350900" cy="218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4">
            <a:alphaModFix/>
          </a:blip>
          <a:srcRect b="-132400" l="80580" r="-80580" t="132400"/>
          <a:stretch/>
        </p:blipFill>
        <p:spPr>
          <a:xfrm>
            <a:off x="656025" y="2833600"/>
            <a:ext cx="3942300" cy="17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5">
            <a:alphaModFix/>
          </a:blip>
          <a:srcRect b="-110267" l="-63201" r="81281" t="118759"/>
          <a:stretch/>
        </p:blipFill>
        <p:spPr>
          <a:xfrm>
            <a:off x="4542600" y="1504575"/>
            <a:ext cx="4350900" cy="2287500"/>
          </a:xfrm>
          <a:prstGeom prst="roundRect">
            <a:avLst>
              <a:gd fmla="val 3778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5129075" y="1948875"/>
            <a:ext cx="3176700" cy="14286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9"/>
          <p:cNvSpPr txBox="1"/>
          <p:nvPr/>
        </p:nvSpPr>
        <p:spPr>
          <a:xfrm>
            <a:off x="5129075" y="1955600"/>
            <a:ext cx="3017100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Asigna puntos de experiencia por cada hito alcanzado, permitiendo a los usuarios subir de nivel y ganar medallas de reconocimiento. 🔥 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Motiva a tu equipo con badges, niveles y recompensas que impulsan el compromiso y la participación. 🚀✨</a:t>
            </a:r>
            <a:endParaRPr sz="10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323050" y="410700"/>
            <a:ext cx="692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🎮 ¡Potencia el aprendizaje con Gamificación! 🏆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b="-132400" l="80580" r="-80580" t="132400"/>
          <a:stretch/>
        </p:blipFill>
        <p:spPr>
          <a:xfrm>
            <a:off x="4613375" y="2751225"/>
            <a:ext cx="3942300" cy="17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25" y="1299025"/>
            <a:ext cx="3280723" cy="15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7297" y="2178101"/>
            <a:ext cx="2991826" cy="143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1881" y="3067449"/>
            <a:ext cx="2687044" cy="15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18726" y="3785631"/>
            <a:ext cx="984900" cy="657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>
            <a:off x="1019325" y="1802650"/>
            <a:ext cx="3176700" cy="1108200"/>
          </a:xfrm>
          <a:prstGeom prst="roundRect">
            <a:avLst>
              <a:gd fmla="val 12306" name="adj"/>
            </a:avLst>
          </a:prstGeom>
          <a:noFill/>
          <a:ln cap="flat" cmpd="sng" w="9525">
            <a:solidFill>
              <a:srgbClr val="2F48A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0"/>
          <p:cNvSpPr txBox="1"/>
          <p:nvPr/>
        </p:nvSpPr>
        <p:spPr>
          <a:xfrm>
            <a:off x="1099125" y="1947250"/>
            <a:ext cx="3017100" cy="819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Cumple con las normativas de la </a:t>
            </a:r>
            <a:r>
              <a:rPr b="1" lang="en" sz="1100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STPS</a:t>
            </a:r>
            <a:r>
              <a:rPr lang="en" sz="1100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garantizando que tu equipo cuenta con la formación necesaria para un entorno de trabajo seguro. 🚀</a:t>
            </a:r>
            <a:endParaRPr b="1" sz="1000"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23050" y="410700"/>
            <a:ext cx="799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Certifica el conocimiento con constancias SIRCE</a:t>
            </a:r>
            <a:endParaRPr b="1" sz="24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 rotWithShape="1">
          <a:blip r:embed="rId3">
            <a:alphaModFix/>
          </a:blip>
          <a:srcRect b="-132400" l="80580" r="-80580" t="132400"/>
          <a:stretch/>
        </p:blipFill>
        <p:spPr>
          <a:xfrm>
            <a:off x="656025" y="2681200"/>
            <a:ext cx="3942300" cy="17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587" y="3915172"/>
            <a:ext cx="6546426" cy="3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3950" y="1269250"/>
            <a:ext cx="2900450" cy="24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/>
        </p:nvSpPr>
        <p:spPr>
          <a:xfrm>
            <a:off x="938125" y="1767125"/>
            <a:ext cx="6000000" cy="20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IA en acción: 3 funciones clave del LMS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938125" y="3402300"/>
            <a:ext cx="4357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AutoNum type="arabicPeriod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Rutas de aprendizaje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AutoNum type="arabicPeriod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Evaluaciones de cursos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AutoNum type="arabicPeriod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Recomendaciones de cursos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