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Open Sans ExtraBold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66">
          <p15:clr>
            <a:srgbClr val="A4A3A4"/>
          </p15:clr>
        </p15:guide>
        <p15:guide id="2" pos="5528">
          <p15:clr>
            <a:srgbClr val="9AA0A6"/>
          </p15:clr>
        </p15:guide>
        <p15:guide id="3" pos="591">
          <p15:clr>
            <a:srgbClr val="9AA0A6"/>
          </p15:clr>
        </p15:guide>
        <p15:guide id="4" orient="horz" pos="177">
          <p15:clr>
            <a:srgbClr val="9AA0A6"/>
          </p15:clr>
        </p15:guide>
        <p15:guide id="5" pos="792">
          <p15:clr>
            <a:srgbClr val="9AA0A6"/>
          </p15:clr>
        </p15:guide>
        <p15:guide id="6" orient="horz" pos="355">
          <p15:clr>
            <a:srgbClr val="9AA0A6"/>
          </p15:clr>
        </p15:guide>
        <p15:guide id="7" orient="horz" pos="2884">
          <p15:clr>
            <a:srgbClr val="9AA0A6"/>
          </p15:clr>
        </p15:guide>
        <p15:guide id="8" orient="horz" pos="2073">
          <p15:clr>
            <a:srgbClr val="9AA0A6"/>
          </p15:clr>
        </p15:guide>
        <p15:guide id="9" orient="horz" pos="1080">
          <p15:clr>
            <a:srgbClr val="9AA0A6"/>
          </p15:clr>
        </p15:guide>
        <p15:guide id="10" orient="horz" pos="85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5EA512-0015-4DF1-9E92-08938DDD7ED5}">
  <a:tblStyle styleId="{0C5EA512-0015-4DF1-9E92-08938DDD7ED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66" orient="horz"/>
        <p:guide pos="5528"/>
        <p:guide pos="591"/>
        <p:guide pos="177" orient="horz"/>
        <p:guide pos="792"/>
        <p:guide pos="355" orient="horz"/>
        <p:guide pos="2884" orient="horz"/>
        <p:guide pos="2073" orient="horz"/>
        <p:guide pos="1080" orient="horz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ExtraBold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ExtraBold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d7e52ddd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d7e52ddd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d7e52ddd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d7e52ddd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d7e52ddd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d7e52ddd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d7e52ddda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d7e52ddda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857a48ce3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857a48ce3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5ae2e92b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5ae2e92b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5ae2e92b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35ae2e92b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5ae2e92b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5ae2e92b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 pasa si colaborador sale de la empresa? Que se hace con su licencia?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5ae2e92b9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5ae2e92b9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5ae2e92b9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5ae2e92b9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56efd912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56efd91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5ae2e92b9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5ae2e92b9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5ae2e92b9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5ae2e92b9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5ae2e92b9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35ae2e92b9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5ae2e92b9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35ae2e92b9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5ae2e92b9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35ae2e92b9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32a35a75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32a35a7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d7e52ddd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3d7e52ddd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95c5c13f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95c5c13f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35ae2e92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35ae2e92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857a48ce3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857a48ce3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5ae2e92b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5ae2e92b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5ae2e92b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5ae2e92b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5ae2e92b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5ae2e92b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5ae2e92b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5ae2e92b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5c5c13f8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95c5c13f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gif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44.png"/><Relationship Id="rId9" Type="http://schemas.openxmlformats.org/officeDocument/2006/relationships/image" Target="../media/image25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46.png"/><Relationship Id="rId7" Type="http://schemas.openxmlformats.org/officeDocument/2006/relationships/image" Target="../media/image42.png"/><Relationship Id="rId8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5" Type="http://schemas.openxmlformats.org/officeDocument/2006/relationships/hyperlink" Target="https://docs.google.com/spreadsheets/d/1qGVCaLemN2UxZL1-AQmYcDKJOWRdhY3gT5G5dVkPQbc/edit?gid=723602735#gid=723602735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hyperlink" Target="mailto:masbuk@buk.mx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orms.gle/Sm1fDMWNgquaQGe4A" TargetMode="External"/><Relationship Id="rId4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5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00825" y="1008450"/>
            <a:ext cx="6920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Workshop</a:t>
            </a:r>
            <a:endParaRPr sz="35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Agiliza la gestión de Capacitaciones con IA</a:t>
            </a:r>
            <a:endParaRPr sz="35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460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6069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1242125" y="1132701"/>
            <a:ext cx="2716800" cy="10254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3523" l="18079" r="0" t="4968"/>
          <a:stretch/>
        </p:blipFill>
        <p:spPr>
          <a:xfrm>
            <a:off x="752025" y="2326000"/>
            <a:ext cx="3803100" cy="23460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22"/>
          <p:cNvSpPr txBox="1"/>
          <p:nvPr/>
        </p:nvSpPr>
        <p:spPr>
          <a:xfrm>
            <a:off x="1242125" y="1259150"/>
            <a:ext cx="27168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Facilita la creación de rutas de aprendizaje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IA según el perfil y necesidades de cada colaborador, optimizando el orden y contenido de los cursos.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787425" y="175648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787425" y="2024875"/>
            <a:ext cx="351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 ruta tendrá: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Cursos propios y disponibles en tu plataforma.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Cursos Bukplay, sugeridos para complementar.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Los cursos se ordenan de manera óptima para facilitar el aprendizaje.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 momento, no se incluyen cursos de Udemy, Coursera u otros proveedores de contenido de la Tienda de cursos.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4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4246450" y="117598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Rutas de aprendizaje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1312848" y="1313010"/>
            <a:ext cx="2607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</a:rPr>
              <a:t>Genera evaluaciones en cuestión de minutos</a:t>
            </a:r>
            <a:r>
              <a:rPr lang="en" sz="1000">
                <a:solidFill>
                  <a:srgbClr val="2F48A7"/>
                </a:solidFill>
              </a:rPr>
              <a:t> con nuestra IA</a:t>
            </a:r>
            <a:r>
              <a:rPr b="1" lang="en" sz="1000">
                <a:solidFill>
                  <a:srgbClr val="2F48A7"/>
                </a:solidFill>
              </a:rPr>
              <a:t>. </a:t>
            </a:r>
            <a:r>
              <a:rPr lang="en" sz="1000">
                <a:solidFill>
                  <a:srgbClr val="2F48A7"/>
                </a:solidFill>
              </a:rPr>
              <a:t>Así, podrás</a:t>
            </a:r>
            <a:r>
              <a:rPr b="1" lang="en" sz="1000">
                <a:solidFill>
                  <a:srgbClr val="2F48A7"/>
                </a:solidFill>
              </a:rPr>
              <a:t> </a:t>
            </a:r>
            <a:r>
              <a:rPr lang="en" sz="1000">
                <a:solidFill>
                  <a:srgbClr val="2F48A7"/>
                </a:solidFill>
              </a:rPr>
              <a:t>medir de forma efectiva el aprendizaje obtenido de tus cursos. </a:t>
            </a:r>
            <a:endParaRPr sz="1000">
              <a:solidFill>
                <a:srgbClr val="2F48A7"/>
              </a:solidFill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9691" l="1254" r="0" t="1070"/>
          <a:stretch/>
        </p:blipFill>
        <p:spPr>
          <a:xfrm>
            <a:off x="1105550" y="2230250"/>
            <a:ext cx="2058000" cy="2081100"/>
          </a:xfrm>
          <a:prstGeom prst="roundRect">
            <a:avLst>
              <a:gd fmla="val 2441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0" l="784" r="39751" t="891"/>
          <a:stretch/>
        </p:blipFill>
        <p:spPr>
          <a:xfrm>
            <a:off x="2024975" y="2569950"/>
            <a:ext cx="2096700" cy="2221200"/>
          </a:xfrm>
          <a:prstGeom prst="roundRect">
            <a:avLst>
              <a:gd fmla="val 2675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" name="Google Shape;182;p23"/>
          <p:cNvSpPr/>
          <p:nvPr/>
        </p:nvSpPr>
        <p:spPr>
          <a:xfrm>
            <a:off x="1257941" y="1327123"/>
            <a:ext cx="2716800" cy="728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4818850" y="200413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4818850" y="2272525"/>
            <a:ext cx="351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Escoge la modalidad mediante la cual proporcionarás información al asistente de IA para el desarrollo de las preguntas. Las opciones disponibles son texto libre o desde un PDF.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Selecciona los tipos de preguntas que deseas incluir, que pueden ser texto abierto, selección múltiple y casilla de verificación.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4438900" y="1281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2.-       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871666" y="1200998"/>
            <a:ext cx="2716800" cy="728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Recomendación de cursos con IA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Buk Copilot ofrece recomendaciones de cursos a los colaboradores en base a sus cursos ya realizados.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25" y="2103652"/>
            <a:ext cx="2716800" cy="237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300" y="2714675"/>
            <a:ext cx="2551003" cy="15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4768675" y="201918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4768675" y="2287575"/>
            <a:ext cx="351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Las recomendaciones se generan a partir de los cursos previamente completados por el estudiante en el LMS; es necesario que haya completado al menos un curso.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Por el momento l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 recomendaciones solo incluyen cursos propios y de Bukplay.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5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3992675" y="11649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3.- 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Recomendaciones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/>
        </p:nvSpPr>
        <p:spPr>
          <a:xfrm>
            <a:off x="938125" y="1767125"/>
            <a:ext cx="6000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 practicar!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1161250" y="867900"/>
            <a:ext cx="3444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Instrucciones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1161250" y="1585400"/>
            <a:ext cx="4158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1️⃣ Nos dividiremos en salas para trabajar en equipo.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2️⃣ Cada grupo deberá crear: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Una Ruta de Aprendizaje 📚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Una Evaluación con IA 🤖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3️⃣ Al finalizar, cada grupo compartirá su trabajo con los demás.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🎯 Objetivo: Explorar y aplicar estas herramientas en el LMS para potenciar el aprendizaje. 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¡Manos a la obra! 🚀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5" name="Google Shape;215;p26" title="team work 2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925" y="867899"/>
            <a:ext cx="4730625" cy="3152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/>
        </p:nvSpPr>
        <p:spPr>
          <a:xfrm>
            <a:off x="938125" y="1767125"/>
            <a:ext cx="6000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 de cursos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/>
          <p:nvPr/>
        </p:nvSpPr>
        <p:spPr>
          <a:xfrm>
            <a:off x="715172" y="1577536"/>
            <a:ext cx="4901100" cy="6234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800645" y="1620214"/>
            <a:ext cx="49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Cuenta con más de 12 mil cursos e-learning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certificaciones de +50 organizaciones y +150 universidades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renombre a nivel mundial.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9" name="Google Shape;229;p28"/>
          <p:cNvCxnSpPr>
            <a:endCxn id="230" idx="0"/>
          </p:cNvCxnSpPr>
          <p:nvPr/>
        </p:nvCxnSpPr>
        <p:spPr>
          <a:xfrm>
            <a:off x="888376" y="2549281"/>
            <a:ext cx="0" cy="18573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31" name="Google Shape;231;p28"/>
          <p:cNvSpPr/>
          <p:nvPr/>
        </p:nvSpPr>
        <p:spPr>
          <a:xfrm>
            <a:off x="861676" y="2536196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8"/>
          <p:cNvSpPr/>
          <p:nvPr/>
        </p:nvSpPr>
        <p:spPr>
          <a:xfrm>
            <a:off x="861676" y="300017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/>
          <p:nvPr/>
        </p:nvSpPr>
        <p:spPr>
          <a:xfrm>
            <a:off x="861676" y="3298496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8"/>
          <p:cNvSpPr/>
          <p:nvPr/>
        </p:nvSpPr>
        <p:spPr>
          <a:xfrm>
            <a:off x="861676" y="359682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861676" y="440658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63" y="841362"/>
            <a:ext cx="2192219" cy="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953425" y="2394900"/>
            <a:ext cx="3914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Ofrece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desarrollo profesional de alta calidad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toda tu organización, desde puestos iniciales hasta gerenciales.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Proyectos prácticos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aprendizaje inmersivo.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Certificados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las 13 de las mejores escuelas de negocios del mundo.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 100 cursos impartidos por top universidades de Latinoamérica: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Pontificia Universidad Católica de Chile, Tecnológico de Monterrey, Universidad de los Andes de Colombia, Universidad de Palermo de Argentina, entre otras.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Aprende de los mejores: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Cursos especializados de Amazon, Meta, Google, Salesforce, etc.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28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5685260" y="312245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+300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6688675" y="3053153"/>
            <a:ext cx="2028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Partners entre universidades de prestigio y empresas líderes a nivel global.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5623910" y="251680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+12000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6688675" y="2525375"/>
            <a:ext cx="1492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disponibles en el catálogo.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5685260" y="3774291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+4000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6688675" y="3789596"/>
            <a:ext cx="1330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traducidos al español.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/>
          <p:nvPr/>
        </p:nvSpPr>
        <p:spPr>
          <a:xfrm>
            <a:off x="873750" y="1145050"/>
            <a:ext cx="3788100" cy="8778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/>
          <p:cNvSpPr txBox="1"/>
          <p:nvPr/>
        </p:nvSpPr>
        <p:spPr>
          <a:xfrm>
            <a:off x="954600" y="1214500"/>
            <a:ext cx="367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Ofrece más de 25 mil cursos e-learning para potenciar las habilidades laborales de tus colaboradores, siendo el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catálogo más actualizado del mercado.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>
            <a:off x="888376" y="2784339"/>
            <a:ext cx="0" cy="9393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4" name="Google Shape;254;p29"/>
          <p:cNvSpPr/>
          <p:nvPr/>
        </p:nvSpPr>
        <p:spPr>
          <a:xfrm>
            <a:off x="861676" y="2773955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861676" y="32379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861676" y="36821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953425" y="2623500"/>
            <a:ext cx="352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Asesoría para Rutas de Aprendizaje (para más de 50 licencias contratadas).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Acceso al Centro de Reportes y Análisis de Datos, tanto en la plataforma de Udemy como en la de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Customer Success Manager de Udemy para la implementación de tu ambiente.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29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9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4">
            <a:alphaModFix/>
          </a:blip>
          <a:srcRect b="41706" l="0" r="0" t="41653"/>
          <a:stretch/>
        </p:blipFill>
        <p:spPr>
          <a:xfrm>
            <a:off x="889100" y="435000"/>
            <a:ext cx="2623734" cy="4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953425" y="2294288"/>
            <a:ext cx="367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incluye el servicio de Udemy Business?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5386835" y="2972430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+8</a:t>
            </a:r>
            <a:r>
              <a:rPr b="0" i="0" lang="en" sz="2400" u="none" cap="none" strike="noStrike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,</a:t>
            </a: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r>
              <a:rPr b="0" i="0" lang="en" sz="2400" u="none" cap="none" strike="noStrike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00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6591101" y="2972430"/>
            <a:ext cx="1824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</a:t>
            </a:r>
            <a:r>
              <a:rPr i="0" lang="en" sz="1200" u="none" cap="none" strike="noStrike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rs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i="0" lang="en" sz="1200" u="none" cap="none" strike="noStrike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 en ingl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 con subtítulos en español.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5386835" y="3497066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+2,400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6591100" y="3497075"/>
            <a:ext cx="2113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en español producidos en Latinoamérica.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5386835" y="240964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74%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6591101" y="2317242"/>
            <a:ext cx="1824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contenido de Udemy ha sido actualizado en los últimos dos años.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/>
          <p:nvPr/>
        </p:nvSpPr>
        <p:spPr>
          <a:xfrm>
            <a:off x="5818050" y="741775"/>
            <a:ext cx="51990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4">
            <a:alphaModFix/>
          </a:blip>
          <a:srcRect b="0" l="33158" r="27002" t="7638"/>
          <a:stretch/>
        </p:blipFill>
        <p:spPr>
          <a:xfrm>
            <a:off x="6914478" y="2576819"/>
            <a:ext cx="1797279" cy="22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5">
            <a:alphaModFix/>
          </a:blip>
          <a:srcRect b="5864" l="27507" r="22055" t="0"/>
          <a:stretch/>
        </p:blipFill>
        <p:spPr>
          <a:xfrm>
            <a:off x="4725800" y="2606275"/>
            <a:ext cx="1778826" cy="22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 rotWithShape="1">
          <a:blip r:embed="rId6">
            <a:alphaModFix/>
          </a:blip>
          <a:srcRect b="22407" l="30491" r="40132" t="3737"/>
          <a:stretch/>
        </p:blipFill>
        <p:spPr>
          <a:xfrm>
            <a:off x="7519800" y="2566300"/>
            <a:ext cx="1624202" cy="229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7">
            <a:alphaModFix/>
          </a:blip>
          <a:srcRect b="23001" l="33415" r="30215" t="9821"/>
          <a:stretch/>
        </p:blipFill>
        <p:spPr>
          <a:xfrm>
            <a:off x="5824000" y="2669276"/>
            <a:ext cx="1797274" cy="22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8">
            <a:alphaModFix/>
          </a:blip>
          <a:srcRect b="5105" l="27118" r="23620" t="0"/>
          <a:stretch/>
        </p:blipFill>
        <p:spPr>
          <a:xfrm>
            <a:off x="3576625" y="2673300"/>
            <a:ext cx="2012826" cy="213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/>
          <p:nvPr/>
        </p:nvSpPr>
        <p:spPr>
          <a:xfrm rot="-5400000">
            <a:off x="6347125" y="1833925"/>
            <a:ext cx="345900" cy="5820900"/>
          </a:xfrm>
          <a:prstGeom prst="round2SameRect">
            <a:avLst>
              <a:gd fmla="val 49643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4006800" y="4494625"/>
            <a:ext cx="89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Claudia Palacios, Periodista en Noticiero CM&amp;.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5239400" y="4540828"/>
            <a:ext cx="7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Juan Pablo Neira, Escritor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6" name="Google Shape;286;p30"/>
          <p:cNvSpPr txBox="1"/>
          <p:nvPr/>
        </p:nvSpPr>
        <p:spPr>
          <a:xfrm>
            <a:off x="6230000" y="4540828"/>
            <a:ext cx="7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Daniela Caicedo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Abogada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7140600" y="4513525"/>
            <a:ext cx="97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María Paula Alonso, Periodista y Comunicadora social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8271400" y="4513528"/>
            <a:ext cx="75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Vladimir Flores, 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Ilustrador y Periodista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9" name="Google Shape;28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150" y="76200"/>
            <a:ext cx="2316508" cy="107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/>
          <p:nvPr/>
        </p:nvSpPr>
        <p:spPr>
          <a:xfrm>
            <a:off x="556876" y="29331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556876" y="35297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568950" y="1145050"/>
            <a:ext cx="3716400" cy="11676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0"/>
          <p:cNvSpPr txBox="1"/>
          <p:nvPr/>
        </p:nvSpPr>
        <p:spPr>
          <a:xfrm>
            <a:off x="568950" y="1196675"/>
            <a:ext cx="3716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 550 cursos asincrónicos a través de los cuales buscamos democratizar el acceso a las vivencias y experiencias de los principales líderes y expertos de la región a los colaboradores de cada organización.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 normativo y foco en gestión de personas.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94" name="Google Shape;294;p30"/>
          <p:cNvCxnSpPr/>
          <p:nvPr/>
        </p:nvCxnSpPr>
        <p:spPr>
          <a:xfrm>
            <a:off x="583576" y="2784339"/>
            <a:ext cx="0" cy="9324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5" name="Google Shape;295;p30"/>
          <p:cNvSpPr/>
          <p:nvPr/>
        </p:nvSpPr>
        <p:spPr>
          <a:xfrm>
            <a:off x="556876" y="2773955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556876" y="32379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556876" y="36821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650925" y="2479663"/>
            <a:ext cx="3059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 y experiencia de aprendizaje única, centrada en el colaborador, de alta calidad cinematográfica, hecho por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Promueve el desarrollo de habilidades blandas para crear un lugar de trabajo más feliz :)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Encuentra contenido específico para tu país, en temas de Salud y Seguridad, Compliance y Normativos.</a:t>
            </a:r>
            <a:endParaRPr sz="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/>
        </p:nvSpPr>
        <p:spPr>
          <a:xfrm>
            <a:off x="1002350" y="1714500"/>
            <a:ext cx="4687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¡Nuevo en Buk! “</a:t>
            </a: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938125" y="2945100"/>
            <a:ext cx="435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title="megafono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7175" y="1046700"/>
            <a:ext cx="2356814" cy="353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3150" y="3174325"/>
            <a:ext cx="2120000" cy="5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161250" y="5631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250" y="4071061"/>
            <a:ext cx="1477651" cy="75792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593031" y="151117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153626" y="1511175"/>
            <a:ext cx="41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Explorando el Módulo de Capacitaciones (LMS)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593031" y="197514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153620" y="1975150"/>
            <a:ext cx="417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 en acción: 3 funciones clave del LMS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93031" y="2439123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153620" y="2439125"/>
            <a:ext cx="427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 practicar!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593031" y="2898360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153622" y="2898350"/>
            <a:ext cx="327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 NUEVO en nuestra Tienda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593031" y="335758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153625" y="3357575"/>
            <a:ext cx="385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Desafío de aprendizaje: ¡Participa y gana!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"/>
          <p:cNvSpPr txBox="1"/>
          <p:nvPr/>
        </p:nvSpPr>
        <p:spPr>
          <a:xfrm>
            <a:off x="721350" y="902225"/>
            <a:ext cx="60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endParaRPr sz="1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721350" y="1433225"/>
            <a:ext cx="582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Capacita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3x más rápido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tu equipo con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 flexibles y personalizados 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optimizan su tiempo y potencian su productividad.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Google Shape;315;p32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350" y="3668465"/>
            <a:ext cx="2654115" cy="8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0901" y="3574777"/>
            <a:ext cx="2240467" cy="10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948" y="3470528"/>
            <a:ext cx="1723448" cy="12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1850" y="4202478"/>
            <a:ext cx="1613175" cy="7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/>
          <p:nvPr/>
        </p:nvSpPr>
        <p:spPr>
          <a:xfrm>
            <a:off x="721350" y="2250178"/>
            <a:ext cx="9762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721350" y="2235178"/>
            <a:ext cx="24963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Flexibilidad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estudiante aprenderá según su disponibilidad; con cursos asincrónicos y en vivo, disponibles 24/7. Además, podrá elegir entre cursos cortos o intensivos de acuerdo a su propio ritmo y horarios.</a:t>
            </a:r>
            <a:endParaRPr sz="10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3629277" y="2250178"/>
            <a:ext cx="26541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6695150" y="2250178"/>
            <a:ext cx="16758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 txBox="1"/>
          <p:nvPr/>
        </p:nvSpPr>
        <p:spPr>
          <a:xfrm>
            <a:off x="3640901" y="2235178"/>
            <a:ext cx="26541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Personalización y aplicación práctica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recomendados por IA según nivel, cargo e intereses. Contenido de la vida real como reuniones y presentaciones para un aprendizaje aplicado a roles específicos.</a:t>
            </a:r>
            <a:endParaRPr b="1" sz="12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6686375" y="2235178"/>
            <a:ext cx="2057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efectivas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Diagnóstico y evaluaciones periódicas para que el colaborador pueda avanzar rápidamente en su nivel de inglés.</a:t>
            </a:r>
            <a:endParaRPr b="1" sz="12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9300" y="475100"/>
            <a:ext cx="1084592" cy="2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3"/>
          <p:cNvSpPr txBox="1"/>
          <p:nvPr/>
        </p:nvSpPr>
        <p:spPr>
          <a:xfrm>
            <a:off x="721350" y="673625"/>
            <a:ext cx="60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endParaRPr sz="1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721350" y="1084388"/>
            <a:ext cx="5127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incluyen las licencias de Voxy al contratarlo con Buk?</a:t>
            </a:r>
            <a:endParaRPr b="1" sz="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6" name="Google Shape;336;p33"/>
          <p:cNvSpPr/>
          <p:nvPr/>
        </p:nvSpPr>
        <p:spPr>
          <a:xfrm rot="-5400000">
            <a:off x="8246239" y="-2592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3"/>
          <p:cNvSpPr txBox="1"/>
          <p:nvPr/>
        </p:nvSpPr>
        <p:spPr>
          <a:xfrm>
            <a:off x="8185871" y="2100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2479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300" y="475100"/>
            <a:ext cx="1084592" cy="2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622124" y="1604325"/>
            <a:ext cx="46440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26 mil lecciones de inglés en formato asincrónico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todos los niveles e intereses.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Biblioteca de cursos específicos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diferentes profesiones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ayudarlos a aplicar el idioma en su cargo. 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 clases mensuales de inglés en vivo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dirigidas por profesores certificados para grupos pequeños,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disponibles 24/7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todas las zonas horarias. 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Prueba inicial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determinar el nivel de inglés, según el Marco Común Europeo de Referencia (MCER), y pruebas de diagnóstico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voluntarias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determinar el avance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highlight>
                  <a:srgbClr val="FFAB40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Asignación de cursos y reportería </a:t>
            </a:r>
            <a:r>
              <a:rPr lang="en" sz="1000">
                <a:solidFill>
                  <a:srgbClr val="2F48A7"/>
                </a:solidFill>
                <a:highlight>
                  <a:srgbClr val="FFAB40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 los cursos de inglés de Voxy desde el módulo de Capacitaciones de Buk.</a:t>
            </a:r>
            <a:endParaRPr sz="1000">
              <a:solidFill>
                <a:srgbClr val="2F48A7"/>
              </a:solidFill>
              <a:highlight>
                <a:srgbClr val="FFAB40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estudiantes podrán acceder a todo lo anterior desde el módulo de Capacitaciones de Buk, donde serán redirigidos a la plataforma de Voxy para realizar cada curso.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6585525" y="3860400"/>
            <a:ext cx="359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6917275" y="3936600"/>
            <a:ext cx="1823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Minutos. Duración promedio que toma terminar una lección.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>
            <a:off x="6147525" y="1479298"/>
            <a:ext cx="797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90%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4" name="Google Shape;344;p33"/>
          <p:cNvSpPr txBox="1"/>
          <p:nvPr/>
        </p:nvSpPr>
        <p:spPr>
          <a:xfrm>
            <a:off x="6917275" y="1534775"/>
            <a:ext cx="2084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los estudiantes mejoran significativamente su habilidad  en inglés después de 3 meses.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5860725" y="3193774"/>
            <a:ext cx="1084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+2000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6917275" y="3248700"/>
            <a:ext cx="1998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Clases grupales en vivo por semana cubriendo más de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50 temas de interés.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778525" y="2404814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+26000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6917275" y="2460300"/>
            <a:ext cx="1854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Sesiones con 3 a 5 nuevas lecciones agregadas cada día.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49" name="Google Shape;349;p33"/>
          <p:cNvCxnSpPr/>
          <p:nvPr/>
        </p:nvCxnSpPr>
        <p:spPr>
          <a:xfrm>
            <a:off x="895475" y="1756725"/>
            <a:ext cx="9600" cy="24747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 txBox="1"/>
          <p:nvPr/>
        </p:nvSpPr>
        <p:spPr>
          <a:xfrm>
            <a:off x="373475" y="410700"/>
            <a:ext cx="476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¡Agenda un espacio con nosotros!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6" name="Google Shape;356;p34" title="paulinagonzale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085" y="1556838"/>
            <a:ext cx="1324470" cy="1340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 txBox="1"/>
          <p:nvPr/>
        </p:nvSpPr>
        <p:spPr>
          <a:xfrm>
            <a:off x="5933500" y="3032559"/>
            <a:ext cx="159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Paulina González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Sales Consultant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8" name="Google Shape;3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9050" y="964800"/>
            <a:ext cx="2779850" cy="27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 txBox="1"/>
          <p:nvPr/>
        </p:nvSpPr>
        <p:spPr>
          <a:xfrm>
            <a:off x="1340875" y="3868050"/>
            <a:ext cx="259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¡Escanea el QR o manda un correo</a:t>
            </a:r>
            <a:endParaRPr i="0" u="none" cap="none" strike="noStrike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i="0" lang="en" u="none" cap="none" strike="noStrike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0" lang="en" u="sng" cap="none" strike="noStrike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masbuk@buk.mx</a:t>
            </a:r>
            <a:r>
              <a:rPr lang="en" sz="16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i="0" sz="1600" u="none" cap="none" strike="noStrike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/>
          <p:nvPr/>
        </p:nvSpPr>
        <p:spPr>
          <a:xfrm>
            <a:off x="938125" y="1767125"/>
            <a:ext cx="765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Desafío de aprendizaje: ¡Participa y gana!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5" name="Google Shape;3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6"/>
          <p:cNvSpPr txBox="1"/>
          <p:nvPr/>
        </p:nvSpPr>
        <p:spPr>
          <a:xfrm>
            <a:off x="1161250" y="563100"/>
            <a:ext cx="6024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¡Participa en el desafío Coursera!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1257300" y="1258825"/>
            <a:ext cx="635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Recibe 5 licencias de Coursera para tu empresa, válidas hasta finales de abril.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🏆 Gana más licencias y un premio para tu equipo: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empresa con más reproducciones por colaborador al cierre de abril será la ganadora.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Premio especial para compartir con los colaboradores que completaron cursos 🎉.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Además, recibirán 20 licencias extra de Coursera, válidas hasta finales de julio.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📩 ¿Cómo participar?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Regístrate en nuestro formulario para activar tus licencias y empezar a medir tu progreso. ¡No te quedes fuera! 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838" y="4223612"/>
            <a:ext cx="2192219" cy="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425" y="527650"/>
            <a:ext cx="546925" cy="5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7"/>
          <p:cNvSpPr txBox="1"/>
          <p:nvPr/>
        </p:nvSpPr>
        <p:spPr>
          <a:xfrm>
            <a:off x="323050" y="410700"/>
            <a:ext cx="832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¡Inscríbete al desafío e impulsa el aprendizaje de tu equipo!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5340625" y="2155275"/>
            <a:ext cx="2596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¡Escanea el QR o </a:t>
            </a: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accede al link</a:t>
            </a:r>
            <a:r>
              <a:rPr lang="en" sz="16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900" u="sng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https://forms.gle/Sm1fDMWNgquaQGe4A</a:t>
            </a:r>
            <a:endParaRPr b="1" sz="19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3" name="Google Shape;383;p37" title="qr_co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974" y="1268287"/>
            <a:ext cx="3282375" cy="32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 txBox="1"/>
          <p:nvPr/>
        </p:nvSpPr>
        <p:spPr>
          <a:xfrm>
            <a:off x="744825" y="2245500"/>
            <a:ext cx="60000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escuchamos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9" name="Google Shape;38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8" title="preguntarespuest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6045" y="1207574"/>
            <a:ext cx="2944177" cy="272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0256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663" y="2161862"/>
            <a:ext cx="4996675" cy="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1145675" y="563100"/>
            <a:ext cx="3577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Hoy nos acompañan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5"/>
          <p:cNvGrpSpPr/>
          <p:nvPr/>
        </p:nvGrpSpPr>
        <p:grpSpPr>
          <a:xfrm>
            <a:off x="1687588" y="1812300"/>
            <a:ext cx="1534525" cy="2105038"/>
            <a:chOff x="1687588" y="1812300"/>
            <a:chExt cx="1534525" cy="2105038"/>
          </a:xfrm>
        </p:grpSpPr>
        <p:sp>
          <p:nvSpPr>
            <p:cNvPr id="84" name="Google Shape;84;p15"/>
            <p:cNvSpPr txBox="1"/>
            <p:nvPr/>
          </p:nvSpPr>
          <p:spPr>
            <a:xfrm>
              <a:off x="174758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Raul Ramales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1763213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687588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15"/>
          <p:cNvGrpSpPr/>
          <p:nvPr/>
        </p:nvGrpSpPr>
        <p:grpSpPr>
          <a:xfrm>
            <a:off x="3804738" y="1812300"/>
            <a:ext cx="1534525" cy="2105038"/>
            <a:chOff x="3804738" y="1812300"/>
            <a:chExt cx="1534525" cy="2105038"/>
          </a:xfrm>
        </p:grpSpPr>
        <p:sp>
          <p:nvSpPr>
            <p:cNvPr id="88" name="Google Shape;88;p15"/>
            <p:cNvSpPr txBox="1"/>
            <p:nvPr/>
          </p:nvSpPr>
          <p:spPr>
            <a:xfrm>
              <a:off x="386473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Paulina González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89" name="Google Shape;89;p15"/>
            <p:cNvSpPr txBox="1"/>
            <p:nvPr/>
          </p:nvSpPr>
          <p:spPr>
            <a:xfrm>
              <a:off x="3880363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804738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078938" y="2086500"/>
              <a:ext cx="970500" cy="970500"/>
            </a:xfrm>
            <a:prstGeom prst="ellipse">
              <a:avLst/>
            </a:prstGeom>
            <a:solidFill>
              <a:srgbClr val="324F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" name="Google Shape;92;p15"/>
          <p:cNvGrpSpPr/>
          <p:nvPr/>
        </p:nvGrpSpPr>
        <p:grpSpPr>
          <a:xfrm>
            <a:off x="5921888" y="1812300"/>
            <a:ext cx="1518900" cy="2105038"/>
            <a:chOff x="5937513" y="1812300"/>
            <a:chExt cx="1518900" cy="2105038"/>
          </a:xfrm>
        </p:grpSpPr>
        <p:sp>
          <p:nvSpPr>
            <p:cNvPr id="93" name="Google Shape;93;p15"/>
            <p:cNvSpPr txBox="1"/>
            <p:nvPr/>
          </p:nvSpPr>
          <p:spPr>
            <a:xfrm>
              <a:off x="595188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Kevin Carmona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94" name="Google Shape;94;p15"/>
            <p:cNvSpPr txBox="1"/>
            <p:nvPr/>
          </p:nvSpPr>
          <p:spPr>
            <a:xfrm>
              <a:off x="5951888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937513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211713" y="2086500"/>
              <a:ext cx="970500" cy="970500"/>
            </a:xfrm>
            <a:prstGeom prst="ellipse">
              <a:avLst/>
            </a:prstGeom>
            <a:solidFill>
              <a:srgbClr val="324F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7" name="Google Shape;97;p15" title="paulinagonzale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133" y="1951325"/>
            <a:ext cx="1207970" cy="124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 title="kevin-carmona__1_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167" y="1966210"/>
            <a:ext cx="1207970" cy="124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 title="65640272-user_photo_2024_10_22_00_03_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875" y="1951338"/>
            <a:ext cx="1207970" cy="1240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938125" y="1767125"/>
            <a:ext cx="7214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Explorando el Módulo de Capacitaciones (LMS)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1095525" y="1225725"/>
            <a:ext cx="2716800" cy="1355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1095525" y="1275975"/>
            <a:ext cx="27585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plataforma ahora se sincroniza automáticamente con Buk, eliminando la necesidad de crear usuarios manualmente. Además, puedes registrar proveedores externos de capacitación y gestionarlos fácilmente en tu control de gastos.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administración y ahorra tiempo!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⏳✅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¡Sincronización total con Buk! </a:t>
            </a: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🚀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4631950" y="149313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15" name="Google Shape;115;p17"/>
          <p:cNvGraphicFramePr/>
          <p:nvPr/>
        </p:nvGraphicFramePr>
        <p:xfrm>
          <a:off x="4631950" y="205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{0C5EA512-0015-4DF1-9E92-08938DDD7ED5}</a:tableStyleId>
              </a:tblPr>
              <a:tblGrid>
                <a:gridCol w="1840500"/>
                <a:gridCol w="2446850"/>
              </a:tblGrid>
              <a:tr h="180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Casos</a:t>
                      </a:r>
                      <a:endParaRPr b="1"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¿Cómo se sincroniza?</a:t>
                      </a:r>
                      <a:endParaRPr b="1"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Usuarios sin ficha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Por defecto como Relator externo pero puede cambiar a: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Estudiante + jefe si tiene gente a su cargo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Administrador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Administrador limitado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Usuarios con ficha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Empleado sin usuario + ficha completa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Estudiante o jefe pero inactivo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Empleado sin usuario + ficha incompleta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No se sincroniza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25" y="26812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134974" l="31473" r="-13393" t="-126482"/>
          <a:stretch/>
        </p:blipFill>
        <p:spPr>
          <a:xfrm>
            <a:off x="503625" y="2681225"/>
            <a:ext cx="3942300" cy="17148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866925" y="1421650"/>
            <a:ext cx="3176700" cy="23703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866925" y="1504575"/>
            <a:ext cx="30171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 LMS de Buk ofrece distintos tipos de cursos para adaptarse a las necesidades de tu organización: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E-learning: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Capacitaciones autoguiadas para aprender a su propio ritmo desde cualquier dispositivo.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Meeting: 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Sesiones en vivo para interacción directa y colaboración en equipo.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Webinar: 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Transmisiones en vivo con herramientas interactivas, ideales para entrenamientos masivos.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📚 ¡Flexibilidad y efectividad en un solo lugar! 🚀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🎓 Tipos de Cursos en el LMS de Buk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600" y="1514100"/>
            <a:ext cx="4350908" cy="21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-84780" l="112780" r="-112780" t="84780"/>
          <a:stretch/>
        </p:blipFill>
        <p:spPr>
          <a:xfrm>
            <a:off x="4542600" y="1514100"/>
            <a:ext cx="4350900" cy="21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-132400" l="80580" r="-80580" t="132400"/>
          <a:stretch/>
        </p:blipFill>
        <p:spPr>
          <a:xfrm>
            <a:off x="656025" y="28336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b="-110267" l="-63201" r="81281" t="118759"/>
          <a:stretch/>
        </p:blipFill>
        <p:spPr>
          <a:xfrm>
            <a:off x="4542600" y="1504575"/>
            <a:ext cx="4350900" cy="22875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5129075" y="1948875"/>
            <a:ext cx="3176700" cy="14286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129075" y="1955600"/>
            <a:ext cx="30171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Asigna puntos de experiencia por cada hito alcanzado, permitiendo a los usuarios subir de nivel y ganar medallas de reconocimiento. 🔥 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Motiva a tu equipo con badges, niveles y recompensas que impulsan el compromiso y la participación. 🚀✨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🎮 ¡Potencia el aprendizaje con Gamificación! 🏆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-132400" l="80580" r="-80580" t="132400"/>
          <a:stretch/>
        </p:blipFill>
        <p:spPr>
          <a:xfrm>
            <a:off x="4613375" y="2751225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25" y="1299025"/>
            <a:ext cx="3280723" cy="15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297" y="2178101"/>
            <a:ext cx="2991826" cy="143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1881" y="3067449"/>
            <a:ext cx="2687044" cy="15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8726" y="3785631"/>
            <a:ext cx="984900" cy="65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1019325" y="1802650"/>
            <a:ext cx="3176700" cy="11082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1099125" y="1947250"/>
            <a:ext cx="3017100" cy="819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Cumple con las normativas de la </a:t>
            </a:r>
            <a:r>
              <a:rPr b="1"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STPS</a:t>
            </a:r>
            <a:r>
              <a:rPr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garantizando que tu equipo cuenta con la formación necesaria para un entorno de trabajo seguro. 🚀</a:t>
            </a:r>
            <a:endParaRPr b="1" sz="10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23050" y="410700"/>
            <a:ext cx="799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Certifica el conocimiento con constancias SIRCE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/>
          </a:blip>
          <a:srcRect b="-132400" l="80580" r="-80580" t="132400"/>
          <a:stretch/>
        </p:blipFill>
        <p:spPr>
          <a:xfrm>
            <a:off x="656025" y="26812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587" y="3915172"/>
            <a:ext cx="6546426" cy="3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3950" y="1269250"/>
            <a:ext cx="2900450" cy="24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/>
        </p:nvSpPr>
        <p:spPr>
          <a:xfrm>
            <a:off x="938125" y="1767125"/>
            <a:ext cx="6000000" cy="2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 en acción: 3 funciones clave del LMS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938125" y="3402300"/>
            <a:ext cx="4357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Rutas de aprendizaje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de cursos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Recomendaciones de cursos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