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Source Sans 3"/>
      <p:regular r:id="rId30"/>
      <p:bold r:id="rId31"/>
      <p:italic r:id="rId32"/>
      <p:boldItalic r:id="rId33"/>
    </p:embeddedFont>
    <p:embeddedFont>
      <p:font typeface="Source Sans 3 Black"/>
      <p:bold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330">
          <p15:clr>
            <a:srgbClr val="747775"/>
          </p15:clr>
        </p15:guide>
        <p15:guide id="2" pos="64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330"/>
        <p:guide pos="6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Sans3-bold.fntdata"/><Relationship Id="rId30" Type="http://schemas.openxmlformats.org/officeDocument/2006/relationships/font" Target="fonts/SourceSans3-regular.fntdata"/><Relationship Id="rId33" Type="http://schemas.openxmlformats.org/officeDocument/2006/relationships/font" Target="fonts/SourceSans3-boldItalic.fntdata"/><Relationship Id="rId32" Type="http://schemas.openxmlformats.org/officeDocument/2006/relationships/font" Target="fonts/SourceSans3-italic.fntdata"/><Relationship Id="rId35" Type="http://schemas.openxmlformats.org/officeDocument/2006/relationships/font" Target="fonts/SourceSans3Black-boldItalic.fntdata"/><Relationship Id="rId34" Type="http://schemas.openxmlformats.org/officeDocument/2006/relationships/font" Target="fonts/SourceSans3Black-bold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3dc4fdb66e_0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3dc4fdb66e_0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57a3209b68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57a3209b68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3dc4fdb66e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3dc4fdb66e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3dc4fdb66e_0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3dc4fdb66e_0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3b399f9123_2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3b399f9123_2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3674a4821cb_0_4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g3674a4821cb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674a4821cb_0_5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7" name="Google Shape;217;g3674a4821cb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3674a4821cb_0_5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6" name="Google Shape;226;g3674a4821cb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3dc4fdb66e_0_2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3dc4fdb66e_0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3dc4fdb66e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3dc4fdb66e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33dc4fdb66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33dc4fdb66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3dc4fdb66e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3dc4fdb66e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3b399f9123_2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3b399f9123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3b399f9123_2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3b399f9123_2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3430fb94436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3430fb94436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430fb94436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430fb94436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4f6efe6549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4f6efe6549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4f6efe6549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4f6efe6549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3430fb94436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3430fb94436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b399f9123_2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3b399f9123_2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3dc4fdb66e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3dc4fdb66e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3dc4fdb66e_0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3dc4fdb66e_0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dc4fdb66e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dc4fdb66e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40" name="Google Shape;40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  <p:sp>
        <p:nvSpPr>
          <p:cNvPr id="9" name="Google Shape;9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" name="Google Shape;12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" name="Google Shape;13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7" name="Google Shape;17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" name="Google Shape;18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24" name="Google Shape;24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/>
        </p:txBody>
      </p:sp>
      <p:sp>
        <p:nvSpPr>
          <p:cNvPr id="28" name="Google Shape;2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2" name="Google Shape;32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3" name="Google Shape;33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4" name="Google Shape;3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  <p:sp>
        <p:nvSpPr>
          <p:cNvPr id="37" name="Google Shape;3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noFill/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Relationship Id="rId4" Type="http://schemas.openxmlformats.org/officeDocument/2006/relationships/image" Target="../media/image3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png"/><Relationship Id="rId4" Type="http://schemas.openxmlformats.org/officeDocument/2006/relationships/image" Target="../media/image2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png"/><Relationship Id="rId4" Type="http://schemas.openxmlformats.org/officeDocument/2006/relationships/image" Target="../media/image25.png"/><Relationship Id="rId5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2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Relationship Id="rId4" Type="http://schemas.openxmlformats.org/officeDocument/2006/relationships/image" Target="../media/image35.png"/><Relationship Id="rId5" Type="http://schemas.openxmlformats.org/officeDocument/2006/relationships/image" Target="../media/image3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Relationship Id="rId4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47.png"/></Relationships>
</file>

<file path=ppt/slides/_rels/slide19.xml.rels><?xml version="1.0" encoding="UTF-8" standalone="yes"?><Relationships xmlns="http://schemas.openxmlformats.org/package/2006/relationships"><Relationship Id="rId40" Type="http://schemas.openxmlformats.org/officeDocument/2006/relationships/image" Target="../media/image69.png"/><Relationship Id="rId42" Type="http://schemas.openxmlformats.org/officeDocument/2006/relationships/image" Target="../media/image71.png"/><Relationship Id="rId41" Type="http://schemas.openxmlformats.org/officeDocument/2006/relationships/image" Target="../media/image66.png"/><Relationship Id="rId44" Type="http://schemas.openxmlformats.org/officeDocument/2006/relationships/image" Target="../media/image98.png"/><Relationship Id="rId43" Type="http://schemas.openxmlformats.org/officeDocument/2006/relationships/image" Target="../media/image81.png"/><Relationship Id="rId46" Type="http://schemas.openxmlformats.org/officeDocument/2006/relationships/image" Target="../media/image68.png"/><Relationship Id="rId4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6.png"/><Relationship Id="rId4" Type="http://schemas.openxmlformats.org/officeDocument/2006/relationships/image" Target="../media/image34.png"/><Relationship Id="rId9" Type="http://schemas.openxmlformats.org/officeDocument/2006/relationships/image" Target="../media/image30.png"/><Relationship Id="rId48" Type="http://schemas.openxmlformats.org/officeDocument/2006/relationships/image" Target="../media/image72.png"/><Relationship Id="rId47" Type="http://schemas.openxmlformats.org/officeDocument/2006/relationships/image" Target="../media/image5.png"/><Relationship Id="rId49" Type="http://schemas.openxmlformats.org/officeDocument/2006/relationships/image" Target="../media/image74.png"/><Relationship Id="rId5" Type="http://schemas.openxmlformats.org/officeDocument/2006/relationships/image" Target="../media/image43.png"/><Relationship Id="rId6" Type="http://schemas.openxmlformats.org/officeDocument/2006/relationships/image" Target="../media/image4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31" Type="http://schemas.openxmlformats.org/officeDocument/2006/relationships/image" Target="../media/image90.png"/><Relationship Id="rId30" Type="http://schemas.openxmlformats.org/officeDocument/2006/relationships/image" Target="../media/image62.png"/><Relationship Id="rId33" Type="http://schemas.openxmlformats.org/officeDocument/2006/relationships/image" Target="../media/image57.png"/><Relationship Id="rId32" Type="http://schemas.openxmlformats.org/officeDocument/2006/relationships/image" Target="../media/image63.png"/><Relationship Id="rId35" Type="http://schemas.openxmlformats.org/officeDocument/2006/relationships/image" Target="../media/image77.png"/><Relationship Id="rId34" Type="http://schemas.openxmlformats.org/officeDocument/2006/relationships/image" Target="../media/image65.png"/><Relationship Id="rId37" Type="http://schemas.openxmlformats.org/officeDocument/2006/relationships/image" Target="../media/image79.png"/><Relationship Id="rId36" Type="http://schemas.openxmlformats.org/officeDocument/2006/relationships/image" Target="../media/image73.png"/><Relationship Id="rId39" Type="http://schemas.openxmlformats.org/officeDocument/2006/relationships/image" Target="../media/image83.png"/><Relationship Id="rId38" Type="http://schemas.openxmlformats.org/officeDocument/2006/relationships/image" Target="../media/image75.png"/><Relationship Id="rId20" Type="http://schemas.openxmlformats.org/officeDocument/2006/relationships/image" Target="../media/image39.png"/><Relationship Id="rId22" Type="http://schemas.openxmlformats.org/officeDocument/2006/relationships/image" Target="../media/image45.png"/><Relationship Id="rId21" Type="http://schemas.openxmlformats.org/officeDocument/2006/relationships/image" Target="../media/image51.png"/><Relationship Id="rId24" Type="http://schemas.openxmlformats.org/officeDocument/2006/relationships/image" Target="../media/image44.png"/><Relationship Id="rId23" Type="http://schemas.openxmlformats.org/officeDocument/2006/relationships/image" Target="../media/image59.png"/><Relationship Id="rId26" Type="http://schemas.openxmlformats.org/officeDocument/2006/relationships/image" Target="../media/image53.png"/><Relationship Id="rId25" Type="http://schemas.openxmlformats.org/officeDocument/2006/relationships/image" Target="../media/image54.png"/><Relationship Id="rId28" Type="http://schemas.openxmlformats.org/officeDocument/2006/relationships/image" Target="../media/image64.png"/><Relationship Id="rId27" Type="http://schemas.openxmlformats.org/officeDocument/2006/relationships/image" Target="../media/image52.png"/><Relationship Id="rId29" Type="http://schemas.openxmlformats.org/officeDocument/2006/relationships/image" Target="../media/image50.png"/><Relationship Id="rId51" Type="http://schemas.openxmlformats.org/officeDocument/2006/relationships/image" Target="../media/image78.png"/><Relationship Id="rId50" Type="http://schemas.openxmlformats.org/officeDocument/2006/relationships/image" Target="../media/image76.png"/><Relationship Id="rId53" Type="http://schemas.openxmlformats.org/officeDocument/2006/relationships/image" Target="../media/image9.png"/><Relationship Id="rId52" Type="http://schemas.openxmlformats.org/officeDocument/2006/relationships/image" Target="../media/image85.png"/><Relationship Id="rId11" Type="http://schemas.openxmlformats.org/officeDocument/2006/relationships/image" Target="../media/image38.png"/><Relationship Id="rId55" Type="http://schemas.openxmlformats.org/officeDocument/2006/relationships/image" Target="../media/image87.png"/><Relationship Id="rId10" Type="http://schemas.openxmlformats.org/officeDocument/2006/relationships/image" Target="../media/image55.png"/><Relationship Id="rId54" Type="http://schemas.openxmlformats.org/officeDocument/2006/relationships/image" Target="../media/image80.png"/><Relationship Id="rId13" Type="http://schemas.openxmlformats.org/officeDocument/2006/relationships/image" Target="../media/image36.png"/><Relationship Id="rId12" Type="http://schemas.openxmlformats.org/officeDocument/2006/relationships/image" Target="../media/image37.png"/><Relationship Id="rId15" Type="http://schemas.openxmlformats.org/officeDocument/2006/relationships/image" Target="../media/image42.png"/><Relationship Id="rId14" Type="http://schemas.openxmlformats.org/officeDocument/2006/relationships/image" Target="../media/image58.png"/><Relationship Id="rId17" Type="http://schemas.openxmlformats.org/officeDocument/2006/relationships/image" Target="../media/image46.png"/><Relationship Id="rId16" Type="http://schemas.openxmlformats.org/officeDocument/2006/relationships/image" Target="../media/image48.png"/><Relationship Id="rId19" Type="http://schemas.openxmlformats.org/officeDocument/2006/relationships/image" Target="../media/image60.png"/><Relationship Id="rId18" Type="http://schemas.openxmlformats.org/officeDocument/2006/relationships/image" Target="../media/image6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drive.google.com/drive/u/1/folders/1qtBvVW3fZIJCcj6Zcd_t-fzs5VNMDFdb" TargetMode="External"/><Relationship Id="rId4" Type="http://schemas.openxmlformats.org/officeDocument/2006/relationships/image" Target="../media/image91.png"/><Relationship Id="rId9" Type="http://schemas.openxmlformats.org/officeDocument/2006/relationships/image" Target="../media/image103.png"/><Relationship Id="rId5" Type="http://schemas.openxmlformats.org/officeDocument/2006/relationships/image" Target="../media/image86.png"/><Relationship Id="rId6" Type="http://schemas.openxmlformats.org/officeDocument/2006/relationships/image" Target="../media/image13.png"/><Relationship Id="rId7" Type="http://schemas.openxmlformats.org/officeDocument/2006/relationships/image" Target="../media/image102.png"/><Relationship Id="rId8" Type="http://schemas.openxmlformats.org/officeDocument/2006/relationships/image" Target="../media/image95.png"/><Relationship Id="rId11" Type="http://schemas.openxmlformats.org/officeDocument/2006/relationships/image" Target="../media/image82.png"/><Relationship Id="rId10" Type="http://schemas.openxmlformats.org/officeDocument/2006/relationships/image" Target="../media/image101.png"/><Relationship Id="rId12" Type="http://schemas.openxmlformats.org/officeDocument/2006/relationships/image" Target="../media/image87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.png"/><Relationship Id="rId4" Type="http://schemas.openxmlformats.org/officeDocument/2006/relationships/image" Target="../media/image84.png"/><Relationship Id="rId9" Type="http://schemas.openxmlformats.org/officeDocument/2006/relationships/image" Target="../media/image93.png"/><Relationship Id="rId5" Type="http://schemas.openxmlformats.org/officeDocument/2006/relationships/image" Target="../media/image23.png"/><Relationship Id="rId6" Type="http://schemas.openxmlformats.org/officeDocument/2006/relationships/image" Target="../media/image88.png"/><Relationship Id="rId7" Type="http://schemas.openxmlformats.org/officeDocument/2006/relationships/image" Target="../media/image96.png"/><Relationship Id="rId8" Type="http://schemas.openxmlformats.org/officeDocument/2006/relationships/image" Target="../media/image89.png"/><Relationship Id="rId11" Type="http://schemas.openxmlformats.org/officeDocument/2006/relationships/image" Target="../media/image104.png"/><Relationship Id="rId10" Type="http://schemas.openxmlformats.org/officeDocument/2006/relationships/image" Target="../media/image9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97.png"/><Relationship Id="rId4" Type="http://schemas.openxmlformats.org/officeDocument/2006/relationships/image" Target="../media/image100.jpg"/><Relationship Id="rId5" Type="http://schemas.openxmlformats.org/officeDocument/2006/relationships/image" Target="../media/image99.png"/><Relationship Id="rId6" Type="http://schemas.openxmlformats.org/officeDocument/2006/relationships/image" Target="../media/image9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9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8.jp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3.png"/><Relationship Id="rId5" Type="http://schemas.openxmlformats.org/officeDocument/2006/relationships/image" Target="../media/image15.png"/><Relationship Id="rId6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5.png"/><Relationship Id="rId7" Type="http://schemas.openxmlformats.org/officeDocument/2006/relationships/image" Target="../media/image9.png"/><Relationship Id="rId8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9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8750" y="4173100"/>
            <a:ext cx="1694849" cy="470400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13"/>
          <p:cNvSpPr txBox="1"/>
          <p:nvPr/>
        </p:nvSpPr>
        <p:spPr>
          <a:xfrm>
            <a:off x="673550" y="1857283"/>
            <a:ext cx="60996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BBF3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Procesos de Pago</a:t>
            </a:r>
            <a:endParaRPr sz="4800">
              <a:solidFill>
                <a:srgbClr val="FBBF3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50" name="Google Shape;50;p13"/>
          <p:cNvSpPr txBox="1"/>
          <p:nvPr/>
        </p:nvSpPr>
        <p:spPr>
          <a:xfrm>
            <a:off x="737050" y="2542125"/>
            <a:ext cx="6427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Cierre de Periodos y Procesos</a:t>
            </a:r>
            <a:endParaRPr sz="3000">
              <a:solidFill>
                <a:schemeClr val="lt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51" name="Google Shape;51;p13" title="mexic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82254" y="190410"/>
            <a:ext cx="505553" cy="51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5400000">
            <a:off x="6450300" y="1813598"/>
            <a:ext cx="2068450" cy="151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3" name="Google Shape;16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65" name="Google Shape;165;p22"/>
          <p:cNvSpPr txBox="1"/>
          <p:nvPr/>
        </p:nvSpPr>
        <p:spPr>
          <a:xfrm>
            <a:off x="404200" y="402525"/>
            <a:ext cx="8083800" cy="24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🧭 ¿Cómo avanzar períodos sin módulo de nómina?</a:t>
            </a:r>
            <a:endParaRPr b="1" sz="2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 ya lo mencionamos, hay dos formas de avanzar tus períodos.</a:t>
            </a:r>
            <a:b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Si </a:t>
            </a: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cuentas con el módulo de nómina</a:t>
            </a: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solo debes:</a:t>
            </a:r>
            <a:endParaRPr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Ir al menú de </a:t>
            </a: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Procesos</a:t>
            </a:r>
            <a:endParaRPr b="1"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Ubicar el </a:t>
            </a: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período que deseas cerrar</a:t>
            </a:r>
            <a:endParaRPr b="1"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Hacer clic en </a:t>
            </a: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"Procesar"</a:t>
            </a:r>
            <a:endParaRPr b="1" sz="12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AutoNum type="arabicPeriod"/>
            </a:pPr>
            <a:r>
              <a:rPr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Seleccionar la opción ✅ </a:t>
            </a:r>
            <a:r>
              <a:rPr b="1" lang="en" sz="12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"Sí, este período está listo y quiero avanzar al siguiente"</a:t>
            </a:r>
            <a:endParaRPr b="1" sz="20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66" name="Google Shape;16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1125" y="2330450"/>
            <a:ext cx="5270575" cy="26697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72" name="Google Shape;17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23"/>
          <p:cNvSpPr txBox="1"/>
          <p:nvPr/>
        </p:nvSpPr>
        <p:spPr>
          <a:xfrm>
            <a:off x="3888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4" name="Google Shape;174;p23"/>
          <p:cNvSpPr txBox="1"/>
          <p:nvPr/>
        </p:nvSpPr>
        <p:spPr>
          <a:xfrm>
            <a:off x="388850" y="305600"/>
            <a:ext cx="70737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9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💼 ¿Cómo avanzar períodos con módulo de nómina?</a:t>
            </a:r>
            <a:endParaRPr sz="3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75" name="Google Shape;175;p23"/>
          <p:cNvSpPr txBox="1"/>
          <p:nvPr/>
        </p:nvSpPr>
        <p:spPr>
          <a:xfrm>
            <a:off x="496950" y="848150"/>
            <a:ext cx="3511800" cy="12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Cuando se cuenta con el módulo de nómina, el proceso es similar,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pero con una diferencia importante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🔹 Antes de avanzar,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todos los colaboradores deben estar incluidos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al menos un proceso de pago.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 ejemplo, si tienes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200 colaboradores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puedes distribuirlos así: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4 procesos de pago con 50 colaboradores cada uno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2 procesos con 100 colaboradores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 un solo proceso con los 200 colaboradores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después de esto podrás cerrar el período y avanzar al siguiente.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76" name="Google Shape;17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69475" y="1552775"/>
            <a:ext cx="4882961" cy="2240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2" name="Google Shape;182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6948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4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4" name="Google Shape;184;p24"/>
          <p:cNvSpPr txBox="1"/>
          <p:nvPr/>
        </p:nvSpPr>
        <p:spPr>
          <a:xfrm>
            <a:off x="428575" y="479425"/>
            <a:ext cx="72081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6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🛠️ Crear un nuevo proceso</a:t>
            </a:r>
            <a:endParaRPr sz="32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85" name="Google Shape;185;p24"/>
          <p:cNvSpPr txBox="1"/>
          <p:nvPr/>
        </p:nvSpPr>
        <p:spPr>
          <a:xfrm>
            <a:off x="5814400" y="1109875"/>
            <a:ext cx="2877300" cy="3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Desde el </a:t>
            </a:r>
            <a:r>
              <a:rPr b="1" lang="en" sz="16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menú lateral</a:t>
            </a:r>
            <a:r>
              <a:rPr lang="en" sz="16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tu plataforma:</a:t>
            </a:r>
            <a:endParaRPr sz="16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📂 Ve a </a:t>
            </a:r>
            <a:r>
              <a:rPr b="1" lang="en" sz="16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Administrativo</a:t>
            </a:r>
            <a:r>
              <a:rPr lang="en" sz="16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→ </a:t>
            </a:r>
            <a:r>
              <a:rPr b="1" lang="en" sz="16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Procesos</a:t>
            </a:r>
            <a:br>
              <a:rPr b="1" lang="en" sz="16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6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➕ Luego haz clic en </a:t>
            </a:r>
            <a:r>
              <a:rPr b="1" lang="en" sz="16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"Nuevo proceso"</a:t>
            </a:r>
            <a:endParaRPr b="1" sz="16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Desde esta vista podrás iniciar la gestión del período correspondiente con todos los datos necesarios.</a:t>
            </a:r>
            <a:endParaRPr b="1" sz="17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86" name="Google Shape;186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050" y="1697925"/>
            <a:ext cx="5125323" cy="2123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92" name="Google Shape;19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5"/>
          <p:cNvSpPr txBox="1"/>
          <p:nvPr/>
        </p:nvSpPr>
        <p:spPr>
          <a:xfrm>
            <a:off x="465050" y="372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94" name="Google Shape;194;p25"/>
          <p:cNvSpPr txBox="1"/>
          <p:nvPr/>
        </p:nvSpPr>
        <p:spPr>
          <a:xfrm>
            <a:off x="6226875" y="646050"/>
            <a:ext cx="2727600" cy="372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dk1"/>
                </a:solidFill>
              </a:rPr>
              <a:t>✅ Pasos para configurar tu nuevo proceso</a:t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1️⃣ 🖊️ Nombra tu proceso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Ejemplo: </a:t>
            </a:r>
            <a:r>
              <a:rPr i="1" lang="en" sz="1100">
                <a:solidFill>
                  <a:schemeClr val="dk1"/>
                </a:solidFill>
              </a:rPr>
              <a:t>“Pago nómina 1ª QNA”</a:t>
            </a:r>
            <a:r>
              <a:rPr lang="en" sz="1100">
                <a:solidFill>
                  <a:schemeClr val="dk1"/>
                </a:solidFill>
              </a:rPr>
              <a:t> o </a:t>
            </a:r>
            <a:r>
              <a:rPr i="1" lang="en" sz="1100">
                <a:solidFill>
                  <a:schemeClr val="dk1"/>
                </a:solidFill>
              </a:rPr>
              <a:t>“Pago mensual junio”</a:t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2️⃣ 👥 Selecciona a los participantes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Puedes hacerlo de forma </a:t>
            </a:r>
            <a:r>
              <a:rPr b="1" lang="en" sz="1100">
                <a:solidFill>
                  <a:schemeClr val="dk1"/>
                </a:solidFill>
              </a:rPr>
              <a:t>masiva</a:t>
            </a:r>
            <a:r>
              <a:rPr lang="en" sz="1100">
                <a:solidFill>
                  <a:schemeClr val="dk1"/>
                </a:solidFill>
              </a:rPr>
              <a:t> o individual, según lo necesites.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</a:rPr>
              <a:t>3️⃣ ➕ Agrega la selección al proceso</a:t>
            </a:r>
            <a:br>
              <a:rPr b="1" lang="en" sz="1100">
                <a:solidFill>
                  <a:schemeClr val="dk1"/>
                </a:solidFill>
              </a:rPr>
            </a:br>
            <a:r>
              <a:rPr lang="en" sz="1100">
                <a:solidFill>
                  <a:schemeClr val="dk1"/>
                </a:solidFill>
              </a:rPr>
              <a:t> Suma a los colaboradores seleccionados al proceso de pago para que queden registrados correctamente.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5" name="Google Shape;19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0299" y="1224175"/>
            <a:ext cx="5643273" cy="287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2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1" name="Google Shape;201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6"/>
          <p:cNvSpPr txBox="1"/>
          <p:nvPr/>
        </p:nvSpPr>
        <p:spPr>
          <a:xfrm>
            <a:off x="465050" y="1134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203" name="Google Shape;20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9900" y="1617250"/>
            <a:ext cx="5916274" cy="220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3065" y="3887187"/>
            <a:ext cx="2049126" cy="89321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6"/>
          <p:cNvSpPr txBox="1"/>
          <p:nvPr/>
        </p:nvSpPr>
        <p:spPr>
          <a:xfrm>
            <a:off x="4316175" y="3858838"/>
            <a:ext cx="30000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🚀 ¿Todo está correcto?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 parte inferior, haz clic en </a:t>
            </a: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“Crear proceso”</a:t>
            </a:r>
            <a:r>
              <a:rPr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iniciar oficialmente el proceso de pago.</a:t>
            </a:r>
            <a:endParaRPr sz="16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206" name="Google Shape;206;p26"/>
          <p:cNvSpPr txBox="1"/>
          <p:nvPr/>
        </p:nvSpPr>
        <p:spPr>
          <a:xfrm>
            <a:off x="1028700" y="330075"/>
            <a:ext cx="6371700" cy="12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👀 Revisa a los participantes seleccionados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la pestaña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“Participantes seleccionados”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valida que todos estén correctamente asignados.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❌ ¿Hay un error?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Puedes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eliminar participantes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fácilmente: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Selecciona los nombres y haz clic en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“Quitar selección”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7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2" name="Google Shape;212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497" y="471085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5924" y="164575"/>
            <a:ext cx="7746826" cy="278585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7"/>
          <p:cNvSpPr txBox="1"/>
          <p:nvPr/>
        </p:nvSpPr>
        <p:spPr>
          <a:xfrm>
            <a:off x="2458775" y="2949200"/>
            <a:ext cx="4939200" cy="209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Una vez creado el proceso, accederás a una nueva vista con la siguiente información: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🔄 Flujo del proceso</a:t>
            </a:r>
            <a:br>
              <a:rPr b="1"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Visualiza las etapas que componen tu proceso de pago.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📋 Detalles del proceso</a:t>
            </a:r>
            <a:br>
              <a:rPr b="1"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Consulta la información clave: nombre, fechas, tipo, entre otros.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⚙️ Acciones disponibles</a:t>
            </a:r>
            <a:br>
              <a:rPr b="1"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Podrás </a:t>
            </a:r>
            <a:r>
              <a:rPr b="1"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publicar recibos de nómina</a:t>
            </a: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o </a:t>
            </a:r>
            <a:r>
              <a:rPr b="1"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agregar más participantes</a:t>
            </a: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al proceso.</a:t>
            </a:r>
            <a:endParaRPr sz="10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➡️ Botón "Continuar"</a:t>
            </a:r>
            <a:br>
              <a:rPr b="1"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Haz clic para avanzar a la siguiente etapa del flujo.</a:t>
            </a:r>
            <a:endParaRPr>
              <a:solidFill>
                <a:srgbClr val="083C92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8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0" name="Google Shape;22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497" y="471085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0073" y="210415"/>
            <a:ext cx="4809444" cy="21279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0073" y="2494069"/>
            <a:ext cx="4809444" cy="236133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28"/>
          <p:cNvSpPr txBox="1"/>
          <p:nvPr/>
        </p:nvSpPr>
        <p:spPr>
          <a:xfrm>
            <a:off x="5991600" y="465200"/>
            <a:ext cx="3000000" cy="40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💳 Selección de fecha de pago y cierre del proceso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Una vez que haces clic en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“Continuar”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accederás a la etapa final del proceso: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📅 Selecciona la fecha de pago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Esta fecha definirá sobre qué día se genera el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layout de pago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📥 Descarga el layout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Con la fecha definida, podrás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descargar el archivo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ejecutar el pago.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Registra el pago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Una vez realizado,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registra el pago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la plataforma para dar por cerrado el proceso.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9"/>
          <p:cNvSpPr/>
          <p:nvPr/>
        </p:nvSpPr>
        <p:spPr>
          <a:xfrm>
            <a:off x="-19775" y="-29675"/>
            <a:ext cx="5934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9" name="Google Shape;229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02497" y="4710859"/>
            <a:ext cx="685726" cy="28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6625" y="1747025"/>
            <a:ext cx="7788727" cy="28099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9"/>
          <p:cNvSpPr txBox="1"/>
          <p:nvPr/>
        </p:nvSpPr>
        <p:spPr>
          <a:xfrm>
            <a:off x="803550" y="258770"/>
            <a:ext cx="7894800" cy="180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🏁 Cierre del período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Una vez finalizado el proceso de pago, puedes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cerrar el período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forma normal.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Paso final: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Haz clic en el botón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“Cerrar período”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para completar el ciclo.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Esto asegura que toda la información quede registrada correctamente y tu plataforma se mantenga actualizada.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28084" y="4066325"/>
            <a:ext cx="2096426" cy="58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12925" y="2151900"/>
            <a:ext cx="5118152" cy="839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1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Emojis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243" name="Google Shape;243;p31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pic>
        <p:nvPicPr>
          <p:cNvPr id="244" name="Google Shape;24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1200" y="1580381"/>
            <a:ext cx="402450" cy="403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9581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85432" y="1571684"/>
            <a:ext cx="419797" cy="42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257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35319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112614" y="2392519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823995" y="3244890"/>
            <a:ext cx="450957" cy="45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757011" y="1568837"/>
            <a:ext cx="425470" cy="42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408982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31200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69669" y="2411972"/>
            <a:ext cx="413533" cy="4135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910374" y="2380648"/>
            <a:ext cx="476182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1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309256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708138" y="2380648"/>
            <a:ext cx="476183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3511492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334263" y="1557637"/>
            <a:ext cx="449274" cy="449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7301943" y="2380648"/>
            <a:ext cx="476186" cy="476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6787860" y="2424168"/>
            <a:ext cx="389147" cy="389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5687725" y="2404328"/>
            <a:ext cx="428833" cy="428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6241494" y="2408029"/>
            <a:ext cx="421431" cy="421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5172567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4625483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6276911" y="3269886"/>
            <a:ext cx="402455" cy="4024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4690879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1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5222371" y="1592420"/>
            <a:ext cx="379710" cy="3797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1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5226072" y="2450384"/>
            <a:ext cx="336718" cy="336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1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5753863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1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5719652" y="3264796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31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7903065" y="2412424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1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7918232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31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6836048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31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377140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31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6294956" y="1587618"/>
            <a:ext cx="389310" cy="38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3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3510965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1"/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4068224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1"/>
          <p:cNvPicPr preferRelativeResize="0"/>
          <p:nvPr/>
        </p:nvPicPr>
        <p:blipFill>
          <a:blip r:embed="rId38">
            <a:alphaModFix/>
          </a:blip>
          <a:stretch>
            <a:fillRect/>
          </a:stretch>
        </p:blipFill>
        <p:spPr>
          <a:xfrm>
            <a:off x="2953706" y="3225471"/>
            <a:ext cx="412630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1"/>
          <p:cNvPicPr preferRelativeResize="0"/>
          <p:nvPr/>
        </p:nvPicPr>
        <p:blipFill>
          <a:blip r:embed="rId39">
            <a:alphaModFix/>
          </a:blip>
          <a:stretch>
            <a:fillRect/>
          </a:stretch>
        </p:blipFill>
        <p:spPr>
          <a:xfrm>
            <a:off x="4688506" y="2412424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1"/>
          <p:cNvPicPr preferRelativeResize="0"/>
          <p:nvPr/>
        </p:nvPicPr>
        <p:blipFill>
          <a:blip r:embed="rId40">
            <a:alphaModFix/>
          </a:blip>
          <a:stretch>
            <a:fillRect/>
          </a:stretch>
        </p:blipFill>
        <p:spPr>
          <a:xfrm>
            <a:off x="118845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1"/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631200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1"/>
          <p:cNvPicPr preferRelativeResize="0"/>
          <p:nvPr/>
        </p:nvPicPr>
        <p:blipFill>
          <a:blip r:embed="rId42">
            <a:alphaModFix/>
          </a:blip>
          <a:stretch>
            <a:fillRect/>
          </a:stretch>
        </p:blipFill>
        <p:spPr>
          <a:xfrm>
            <a:off x="2302978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1"/>
          <p:cNvPicPr preferRelativeResize="0"/>
          <p:nvPr/>
        </p:nvPicPr>
        <p:blipFill>
          <a:blip r:embed="rId43">
            <a:alphaModFix/>
          </a:blip>
          <a:stretch>
            <a:fillRect/>
          </a:stretch>
        </p:blipFill>
        <p:spPr>
          <a:xfrm>
            <a:off x="1745719" y="3225471"/>
            <a:ext cx="412631" cy="412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1"/>
          <p:cNvPicPr preferRelativeResize="0"/>
          <p:nvPr/>
        </p:nvPicPr>
        <p:blipFill>
          <a:blip r:embed="rId44">
            <a:alphaModFix/>
          </a:blip>
          <a:stretch>
            <a:fillRect/>
          </a:stretch>
        </p:blipFill>
        <p:spPr>
          <a:xfrm>
            <a:off x="7966674" y="3299886"/>
            <a:ext cx="412626" cy="412004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1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iOS 11.2" id="287" name="Google Shape;287;p31"/>
          <p:cNvPicPr preferRelativeResize="0"/>
          <p:nvPr/>
        </p:nvPicPr>
        <p:blipFill>
          <a:blip r:embed="rId45">
            <a:alphaModFix/>
          </a:blip>
          <a:stretch>
            <a:fillRect/>
          </a:stretch>
        </p:blipFill>
        <p:spPr>
          <a:xfrm>
            <a:off x="6640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88" name="Google Shape;288;p31" title="cross-mark_274c-1.png"/>
          <p:cNvPicPr preferRelativeResize="0"/>
          <p:nvPr/>
        </p:nvPicPr>
        <p:blipFill rotWithShape="1">
          <a:blip r:embed="rId46">
            <a:alphaModFix/>
          </a:blip>
          <a:srcRect b="0" l="39" r="39" t="0"/>
          <a:stretch/>
        </p:blipFill>
        <p:spPr>
          <a:xfrm>
            <a:off x="12249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89" name="Google Shape;289;p31" title="bell_1f514.png"/>
          <p:cNvPicPr preferRelativeResize="0"/>
          <p:nvPr/>
        </p:nvPicPr>
        <p:blipFill rotWithShape="1">
          <a:blip r:embed="rId47">
            <a:alphaModFix/>
          </a:blip>
          <a:srcRect b="0" l="39" r="39" t="0"/>
          <a:stretch/>
        </p:blipFill>
        <p:spPr>
          <a:xfrm>
            <a:off x="17964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90" name="Google Shape;290;p31" title="briefcase_1f4bc.png"/>
          <p:cNvPicPr preferRelativeResize="0"/>
          <p:nvPr/>
        </p:nvPicPr>
        <p:blipFill rotWithShape="1">
          <a:blip r:embed="rId48">
            <a:alphaModFix/>
          </a:blip>
          <a:srcRect b="0" l="39" r="39" t="0"/>
          <a:stretch/>
        </p:blipFill>
        <p:spPr>
          <a:xfrm>
            <a:off x="2357361" y="3996643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91" name="Google Shape;291;p31" title="card-index-dividers_1f5c2-fe0f.png"/>
          <p:cNvPicPr preferRelativeResize="0"/>
          <p:nvPr/>
        </p:nvPicPr>
        <p:blipFill rotWithShape="1">
          <a:blip r:embed="rId49">
            <a:alphaModFix/>
          </a:blip>
          <a:srcRect b="0" l="39" r="39" t="0"/>
          <a:stretch/>
        </p:blipFill>
        <p:spPr>
          <a:xfrm>
            <a:off x="299236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92" name="Google Shape;292;p31" title="magnifying-glass-tilted-right_1f50e.png"/>
          <p:cNvPicPr preferRelativeResize="0"/>
          <p:nvPr/>
        </p:nvPicPr>
        <p:blipFill rotWithShape="1">
          <a:blip r:embed="rId50">
            <a:alphaModFix/>
          </a:blip>
          <a:srcRect b="0" l="39" r="39" t="0"/>
          <a:stretch/>
        </p:blipFill>
        <p:spPr>
          <a:xfrm>
            <a:off x="35426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93" name="Google Shape;293;p31" title="megaphone_1f4e3.png"/>
          <p:cNvPicPr preferRelativeResize="0"/>
          <p:nvPr/>
        </p:nvPicPr>
        <p:blipFill rotWithShape="1">
          <a:blip r:embed="rId51">
            <a:alphaModFix/>
          </a:blip>
          <a:srcRect b="0" l="39" r="39" t="0"/>
          <a:stretch/>
        </p:blipFill>
        <p:spPr>
          <a:xfrm>
            <a:off x="410358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94" name="Google Shape;294;p31" title="laptop_1f4bb.png"/>
          <p:cNvPicPr preferRelativeResize="0"/>
          <p:nvPr/>
        </p:nvPicPr>
        <p:blipFill rotWithShape="1">
          <a:blip r:embed="rId52">
            <a:alphaModFix/>
          </a:blip>
          <a:srcRect b="0" l="39" r="39" t="0"/>
          <a:stretch/>
        </p:blipFill>
        <p:spPr>
          <a:xfrm>
            <a:off x="4653911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95" name="Google Shape;295;p31" title="warning_26a0-fe0f.png"/>
          <p:cNvPicPr preferRelativeResize="0"/>
          <p:nvPr/>
        </p:nvPicPr>
        <p:blipFill rotWithShape="1">
          <a:blip r:embed="rId53">
            <a:alphaModFix/>
          </a:blip>
          <a:srcRect b="0" l="39" r="39" t="0"/>
          <a:stretch/>
        </p:blipFill>
        <p:spPr>
          <a:xfrm>
            <a:off x="52042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96" name="Google Shape;296;p31" title="stopwatch_23f1-fe0f.png"/>
          <p:cNvPicPr preferRelativeResize="0"/>
          <p:nvPr/>
        </p:nvPicPr>
        <p:blipFill rotWithShape="1">
          <a:blip r:embed="rId54">
            <a:alphaModFix/>
          </a:blip>
          <a:srcRect b="0" l="39" r="39" t="0"/>
          <a:stretch/>
        </p:blipFill>
        <p:spPr>
          <a:xfrm>
            <a:off x="57757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297" name="Google Shape;297;p31" title="backhand-index-pointing-right_1f449.png"/>
          <p:cNvPicPr preferRelativeResize="0"/>
          <p:nvPr/>
        </p:nvPicPr>
        <p:blipFill rotWithShape="1">
          <a:blip r:embed="rId55">
            <a:alphaModFix/>
          </a:blip>
          <a:srcRect b="0" l="39" r="39" t="0"/>
          <a:stretch/>
        </p:blipFill>
        <p:spPr>
          <a:xfrm>
            <a:off x="6292036" y="4017810"/>
            <a:ext cx="336725" cy="33699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1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14"/>
          <p:cNvSpPr txBox="1"/>
          <p:nvPr/>
        </p:nvSpPr>
        <p:spPr>
          <a:xfrm>
            <a:off x="405350" y="586900"/>
            <a:ext cx="1999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Contenido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524406" y="1623925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01.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2" name="Google Shape;62;p14"/>
          <p:cNvSpPr txBox="1"/>
          <p:nvPr/>
        </p:nvSpPr>
        <p:spPr>
          <a:xfrm>
            <a:off x="1008799" y="1623925"/>
            <a:ext cx="227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Periodos o Procesos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5307473" y="1713150"/>
            <a:ext cx="2776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Pago</a:t>
            </a:r>
            <a:endParaRPr b="1"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5" name="Google Shape;65;p14"/>
          <p:cNvSpPr txBox="1"/>
          <p:nvPr/>
        </p:nvSpPr>
        <p:spPr>
          <a:xfrm>
            <a:off x="859750" y="1854375"/>
            <a:ext cx="3143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es un Periodo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es un Proceso de Pago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Porque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 importante tener al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día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mi plataforma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Errores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más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comunes</a:t>
            </a: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al actualizar mi plataforma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823081" y="1713148"/>
            <a:ext cx="45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02.</a:t>
            </a:r>
            <a:endParaRPr sz="12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5158425" y="1995600"/>
            <a:ext cx="3008100" cy="8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279400" rtl="0" algn="l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 avanzar si no tengo Nómina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Como avanzar mis procesos con nómina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marR="279400" rtl="0" algn="l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ource Sans Pro"/>
              <a:buChar char="●"/>
            </a:pPr>
            <a:r>
              <a:rPr lang="en" sz="1100">
                <a:solidFill>
                  <a:srgbClr val="43434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Pago</a:t>
            </a:r>
            <a:endParaRPr sz="1100">
              <a:solidFill>
                <a:srgbClr val="43434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2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32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Imagenes a color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04" name="Google Shape;304;p32"/>
          <p:cNvSpPr txBox="1"/>
          <p:nvPr/>
        </p:nvSpPr>
        <p:spPr>
          <a:xfrm>
            <a:off x="501100" y="896975"/>
            <a:ext cx="85206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  <p:sp>
        <p:nvSpPr>
          <p:cNvPr id="305" name="Google Shape;305;p32"/>
          <p:cNvSpPr txBox="1"/>
          <p:nvPr/>
        </p:nvSpPr>
        <p:spPr>
          <a:xfrm>
            <a:off x="821332" y="1221484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u="sng">
                <a:solidFill>
                  <a:schemeClr val="hlink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/>
              </a:rPr>
              <a:t>Fotos a color</a:t>
            </a:r>
            <a:endParaRPr b="1" i="0" u="sng" cap="none" strike="noStrike">
              <a:solidFill>
                <a:srgbClr val="4A86E8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06" name="Google Shape;306;p32" title="diner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4816" y="3381561"/>
            <a:ext cx="2053391" cy="1642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2" title="chanchito con lentes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42065" y="1842632"/>
            <a:ext cx="1510559" cy="1510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2" title="megaphonehan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2947211">
            <a:off x="2599863" y="1654697"/>
            <a:ext cx="2252434" cy="1632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2" title="lupa2.png"/>
          <p:cNvPicPr preferRelativeResize="0"/>
          <p:nvPr/>
        </p:nvPicPr>
        <p:blipFill rotWithShape="1">
          <a:blip r:embed="rId7">
            <a:alphaModFix/>
          </a:blip>
          <a:srcRect b="4215" l="0" r="15533" t="12638"/>
          <a:stretch/>
        </p:blipFill>
        <p:spPr>
          <a:xfrm>
            <a:off x="295800" y="3383703"/>
            <a:ext cx="2503205" cy="1642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2" title="binoculares.png"/>
          <p:cNvPicPr preferRelativeResize="0"/>
          <p:nvPr/>
        </p:nvPicPr>
        <p:blipFill rotWithShape="1">
          <a:blip r:embed="rId8">
            <a:alphaModFix/>
          </a:blip>
          <a:srcRect b="23139" l="29047" r="0" t="14524"/>
          <a:stretch/>
        </p:blipFill>
        <p:spPr>
          <a:xfrm>
            <a:off x="6610658" y="1777982"/>
            <a:ext cx="2366040" cy="13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2" title="ampolleta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915936" y="2885077"/>
            <a:ext cx="1814900" cy="22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2" title="calc.png"/>
          <p:cNvPicPr preferRelativeResize="0"/>
          <p:nvPr/>
        </p:nvPicPr>
        <p:blipFill rotWithShape="1">
          <a:blip r:embed="rId10">
            <a:alphaModFix/>
          </a:blip>
          <a:srcRect b="0" l="50888" r="0" t="0"/>
          <a:stretch/>
        </p:blipFill>
        <p:spPr>
          <a:xfrm>
            <a:off x="7102531" y="2929526"/>
            <a:ext cx="1636525" cy="2222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2" title="Cellphone.png"/>
          <p:cNvPicPr preferRelativeResize="0"/>
          <p:nvPr/>
        </p:nvPicPr>
        <p:blipFill rotWithShape="1">
          <a:blip r:embed="rId11">
            <a:alphaModFix/>
          </a:blip>
          <a:srcRect b="8" l="0" r="0" t="14206"/>
          <a:stretch/>
        </p:blipFill>
        <p:spPr>
          <a:xfrm>
            <a:off x="557100" y="1919026"/>
            <a:ext cx="1814899" cy="1510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2" title="backhand-index-pointing-right_1f449.png"/>
          <p:cNvPicPr preferRelativeResize="0"/>
          <p:nvPr/>
        </p:nvPicPr>
        <p:blipFill rotWithShape="1">
          <a:blip r:embed="rId12">
            <a:alphaModFix/>
          </a:blip>
          <a:srcRect b="0" l="39" r="39" t="0"/>
          <a:stretch/>
        </p:blipFill>
        <p:spPr>
          <a:xfrm>
            <a:off x="601610" y="1287425"/>
            <a:ext cx="226275" cy="226450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3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0" name="Google Shape;320;p33" title="plataforma buk_.png"/>
          <p:cNvPicPr preferRelativeResize="0"/>
          <p:nvPr/>
        </p:nvPicPr>
        <p:blipFill rotWithShape="1">
          <a:blip r:embed="rId3">
            <a:alphaModFix/>
          </a:blip>
          <a:srcRect b="12199" l="14082" r="24874" t="25045"/>
          <a:stretch/>
        </p:blipFill>
        <p:spPr>
          <a:xfrm>
            <a:off x="295800" y="1419350"/>
            <a:ext cx="2658780" cy="18218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3" title="Mesa de trabajo 1 copia 3.png"/>
          <p:cNvPicPr preferRelativeResize="0"/>
          <p:nvPr/>
        </p:nvPicPr>
        <p:blipFill rotWithShape="1">
          <a:blip r:embed="rId4">
            <a:alphaModFix/>
          </a:blip>
          <a:srcRect b="4489" l="11839" r="11877" t="5719"/>
          <a:stretch/>
        </p:blipFill>
        <p:spPr>
          <a:xfrm>
            <a:off x="5575447" y="1592240"/>
            <a:ext cx="2658780" cy="1760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3" title="Portal-del-Colaborador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93725" y="3020045"/>
            <a:ext cx="1893078" cy="21234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3" title="Computador Portal Buk_Beneficios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1227" y="3276319"/>
            <a:ext cx="2621959" cy="16881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4" name="Google Shape;324;p33"/>
          <p:cNvGrpSpPr/>
          <p:nvPr/>
        </p:nvGrpSpPr>
        <p:grpSpPr>
          <a:xfrm>
            <a:off x="3805761" y="3097889"/>
            <a:ext cx="2566260" cy="2044962"/>
            <a:chOff x="3787800" y="2927838"/>
            <a:chExt cx="2677650" cy="2133725"/>
          </a:xfrm>
        </p:grpSpPr>
        <p:pic>
          <p:nvPicPr>
            <p:cNvPr id="325" name="Google Shape;325;p3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787800" y="3558683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33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301599" y="3361662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327;p33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707215" y="318262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328;p33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5220234" y="2927838"/>
              <a:ext cx="1245217" cy="150288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29" name="Google Shape;329;p33"/>
          <p:cNvPicPr preferRelativeResize="0"/>
          <p:nvPr/>
        </p:nvPicPr>
        <p:blipFill rotWithShape="1">
          <a:blip r:embed="rId11">
            <a:alphaModFix/>
          </a:blip>
          <a:srcRect b="0" l="-1318" r="3652" t="0"/>
          <a:stretch/>
        </p:blipFill>
        <p:spPr>
          <a:xfrm>
            <a:off x="2856755" y="1525647"/>
            <a:ext cx="2566292" cy="174108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3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Producto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31" name="Google Shape;331;p33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8999" y="2398953"/>
            <a:ext cx="3479988" cy="2296966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34"/>
          <p:cNvSpPr/>
          <p:nvPr/>
        </p:nvSpPr>
        <p:spPr>
          <a:xfrm>
            <a:off x="384675" y="1638700"/>
            <a:ext cx="33771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4"/>
          <p:cNvSpPr/>
          <p:nvPr/>
        </p:nvSpPr>
        <p:spPr>
          <a:xfrm>
            <a:off x="3922650" y="1638700"/>
            <a:ext cx="20709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4"/>
          <p:cNvSpPr/>
          <p:nvPr/>
        </p:nvSpPr>
        <p:spPr>
          <a:xfrm>
            <a:off x="6175875" y="1638700"/>
            <a:ext cx="2709000" cy="3057300"/>
          </a:xfrm>
          <a:prstGeom prst="roundRect">
            <a:avLst>
              <a:gd fmla="val 2680" name="adj"/>
            </a:avLst>
          </a:prstGeom>
          <a:noFill/>
          <a:ln cap="flat" cmpd="sng" w="9525">
            <a:solidFill>
              <a:schemeClr val="dk2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34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34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p34"/>
          <p:cNvSpPr txBox="1"/>
          <p:nvPr/>
        </p:nvSpPr>
        <p:spPr>
          <a:xfrm>
            <a:off x="437950" y="982900"/>
            <a:ext cx="735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 esta ppt encontrarás un marco de foto blanco que puedes </a:t>
            </a:r>
            <a:r>
              <a:rPr b="1"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copiar y pegar sobre la imagen </a:t>
            </a:r>
            <a:r>
              <a:rPr lang="en" sz="11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selecciones</a:t>
            </a:r>
            <a:endParaRPr sz="1100"/>
          </a:p>
        </p:txBody>
      </p:sp>
      <p:sp>
        <p:nvSpPr>
          <p:cNvPr id="343" name="Google Shape;343;p34"/>
          <p:cNvSpPr txBox="1"/>
          <p:nvPr/>
        </p:nvSpPr>
        <p:spPr>
          <a:xfrm>
            <a:off x="621076" y="1739574"/>
            <a:ext cx="2438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Imagen seleccionada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doble click sobre la imagen y regula los bordes para que quede cuadrada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344" name="Google Shape;344;p34" title="IMG_6416-Mejorado-NR copia.jpg"/>
          <p:cNvPicPr preferRelativeResize="0"/>
          <p:nvPr/>
        </p:nvPicPr>
        <p:blipFill rotWithShape="1">
          <a:blip r:embed="rId4">
            <a:alphaModFix/>
          </a:blip>
          <a:srcRect b="0" l="22614" r="19130" t="0"/>
          <a:stretch/>
        </p:blipFill>
        <p:spPr>
          <a:xfrm>
            <a:off x="4079198" y="2604855"/>
            <a:ext cx="1801513" cy="1807611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pic>
        <p:nvPicPr>
          <p:cNvPr id="345" name="Google Shape;34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80215" y="2557700"/>
            <a:ext cx="2506077" cy="16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4" title="polaroid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13760" y="2163896"/>
            <a:ext cx="2709050" cy="2709030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347" name="Google Shape;347;p34"/>
          <p:cNvSpPr txBox="1"/>
          <p:nvPr/>
        </p:nvSpPr>
        <p:spPr>
          <a:xfrm>
            <a:off x="4046194" y="1699835"/>
            <a:ext cx="18813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y pega sobre la imagen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Copia el cuadro de la slide 18 y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pegalo sobre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la imagen ya recortada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8" name="Google Shape;348;p34"/>
          <p:cNvSpPr txBox="1"/>
          <p:nvPr/>
        </p:nvSpPr>
        <p:spPr>
          <a:xfrm>
            <a:off x="6324880" y="1714092"/>
            <a:ext cx="24387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Si al pegarlo queda abajo de la foto,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Haz click derecho y selecciona esta opción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49" name="Google Shape;349;p34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Cómo cambiar la imagen</a:t>
            </a: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35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5" name="Google Shape;355;p35" title="polaroid.png"/>
          <p:cNvPicPr preferRelativeResize="0"/>
          <p:nvPr/>
        </p:nvPicPr>
        <p:blipFill rotWithShape="1">
          <a:blip r:embed="rId3">
            <a:alphaModFix/>
          </a:blip>
          <a:srcRect b="10537" l="8922" r="4196" t="9270"/>
          <a:stretch/>
        </p:blipFill>
        <p:spPr>
          <a:xfrm>
            <a:off x="417325" y="1494450"/>
            <a:ext cx="3008850" cy="2777375"/>
          </a:xfrm>
          <a:prstGeom prst="rect">
            <a:avLst/>
          </a:prstGeom>
          <a:noFill/>
          <a:ln>
            <a:noFill/>
          </a:ln>
          <a:effectLst>
            <a:outerShdw blurRad="128588" rotWithShape="0" algn="bl">
              <a:srgbClr val="000000">
                <a:alpha val="18000"/>
              </a:srgbClr>
            </a:outerShdw>
          </a:effectLst>
        </p:spPr>
      </p:pic>
      <p:sp>
        <p:nvSpPr>
          <p:cNvPr id="356" name="Google Shape;356;p35"/>
          <p:cNvSpPr txBox="1"/>
          <p:nvPr/>
        </p:nvSpPr>
        <p:spPr>
          <a:xfrm>
            <a:off x="501100" y="4943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314F9D"/>
                </a:solidFill>
                <a:latin typeface="Source Sans 3 Black"/>
                <a:ea typeface="Source Sans 3 Black"/>
                <a:cs typeface="Source Sans 3 Black"/>
                <a:sym typeface="Source Sans 3 Black"/>
              </a:rPr>
              <a:t>Marco de foto 🙌</a:t>
            </a:r>
            <a:endParaRPr sz="2800">
              <a:solidFill>
                <a:srgbClr val="314F9D"/>
              </a:solidFill>
              <a:latin typeface="Source Sans 3 Black"/>
              <a:ea typeface="Source Sans 3 Black"/>
              <a:cs typeface="Source Sans 3 Black"/>
              <a:sym typeface="Source Sans 3 Black"/>
            </a:endParaRPr>
          </a:p>
        </p:txBody>
      </p:sp>
      <p:sp>
        <p:nvSpPr>
          <p:cNvPr id="357" name="Google Shape;357;p35"/>
          <p:cNvSpPr txBox="1"/>
          <p:nvPr/>
        </p:nvSpPr>
        <p:spPr>
          <a:xfrm>
            <a:off x="501100" y="896975"/>
            <a:ext cx="85206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¡Copia y pega lo que necesites! </a:t>
            </a:r>
            <a:r>
              <a:rPr b="1" lang="en">
                <a:solidFill>
                  <a:srgbClr val="314F9D"/>
                </a:solidFill>
                <a:latin typeface="Source Sans 3"/>
                <a:ea typeface="Source Sans 3"/>
                <a:cs typeface="Source Sans 3"/>
                <a:sym typeface="Source Sans 3"/>
              </a:rPr>
              <a:t>No modificar colores o alterar su forma original.</a:t>
            </a:r>
            <a:endParaRPr b="1">
              <a:solidFill>
                <a:srgbClr val="314F9D"/>
              </a:solidFill>
              <a:latin typeface="Source Sans 3"/>
              <a:ea typeface="Source Sans 3"/>
              <a:cs typeface="Source Sans 3"/>
              <a:sym typeface="Source Sans 3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6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6"/>
          <p:cNvSpPr txBox="1"/>
          <p:nvPr/>
        </p:nvSpPr>
        <p:spPr>
          <a:xfrm>
            <a:off x="715475" y="586788"/>
            <a:ext cx="4124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Indicaciones </a:t>
            </a:r>
            <a:endParaRPr b="1" sz="26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364" name="Google Shape;364;p36"/>
          <p:cNvSpPr txBox="1"/>
          <p:nvPr/>
        </p:nvSpPr>
        <p:spPr>
          <a:xfrm>
            <a:off x="811525" y="1282513"/>
            <a:ext cx="6536700" cy="280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Basarse en el diseño de la presentación existente.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Intentar seguirlo lo más parecido posible, si es necesario separar la información por el espacio,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duden en hacerlo.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Asegurarse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terminen antes de que topen con el logo BUK.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Revisar que los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textos vayan justificados y alineados.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Uso de imágenes o emojis: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Utilizar estos recursos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si es necesario, </a:t>
            </a: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explotar o abusar de los recursos gráficos.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Tipografías a usar: 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títulos de las presentaciones </a:t>
            </a: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Source Sans Pro Bold.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Para los cuerpos de texto: Source Sans Pro Normal.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●"/>
            </a:pPr>
            <a:r>
              <a:rPr b="1"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Logos:</a:t>
            </a:r>
            <a:endParaRPr b="1"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portadas va el logo Buk + Gestión de Personas.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2100" lvl="0" marL="457200" rtl="0" algn="l">
              <a:spcBef>
                <a:spcPts val="0"/>
              </a:spcBef>
              <a:spcAft>
                <a:spcPts val="0"/>
              </a:spcAft>
              <a:buClr>
                <a:srgbClr val="2F48A7"/>
              </a:buClr>
              <a:buSzPts val="1000"/>
              <a:buFont typeface="Source Sans Pro"/>
              <a:buChar char="-"/>
            </a:pPr>
            <a:r>
              <a:rPr lang="en" sz="1000">
                <a:solidFill>
                  <a:srgbClr val="2F48A7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las diapositivas que no son portadas va solo el logo Buk.</a:t>
            </a:r>
            <a:endParaRPr sz="1000">
              <a:solidFill>
                <a:srgbClr val="2F48A7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557125" y="645900"/>
            <a:ext cx="7750200" cy="5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7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Bienvenid@ al curso de Importadores en Buk</a:t>
            </a:r>
            <a:endParaRPr sz="64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090225" y="4577609"/>
            <a:ext cx="685726" cy="28909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966275" y="1269300"/>
            <a:ext cx="5453100" cy="286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🔍 </a:t>
            </a: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Objetivo de la sesión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302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600"/>
              <a:buFont typeface="Source Sans Pro"/>
              <a:buChar char="●"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Al finalizar esta capacitación podrás: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Comprender la diferencia entre un </a:t>
            </a: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</a:t>
            </a: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y un </a:t>
            </a: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período</a:t>
            </a: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dentro de tu plataforma.</a:t>
            </a:r>
            <a:b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✅ Entender el propósito de cada uno y su impacto en los datos de tu compañía.</a:t>
            </a:r>
            <a:b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✅ Identificar cómo estos elementos aseguran el </a:t>
            </a: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correcto funcionamiento</a:t>
            </a: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del sistema y la </a:t>
            </a: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precisión de tus reportes</a:t>
            </a:r>
            <a:r>
              <a:rPr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75" name="Google Shape;75;p15" title="megaphonehand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2947211">
            <a:off x="6136975" y="1514755"/>
            <a:ext cx="2863353" cy="20747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735002" y="1964209"/>
            <a:ext cx="6099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Periodos</a:t>
            </a:r>
            <a:endParaRPr sz="36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81" name="Google Shape;81;p16"/>
          <p:cNvSpPr txBox="1"/>
          <p:nvPr/>
        </p:nvSpPr>
        <p:spPr>
          <a:xfrm>
            <a:off x="737050" y="2521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1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2" name="Google Shape;82;p16" title="plataforma buk_.png"/>
          <p:cNvPicPr preferRelativeResize="0"/>
          <p:nvPr/>
        </p:nvPicPr>
        <p:blipFill rotWithShape="1">
          <a:blip r:embed="rId4">
            <a:alphaModFix/>
          </a:blip>
          <a:srcRect b="12199" l="14082" r="24874" t="25045"/>
          <a:stretch/>
        </p:blipFill>
        <p:spPr>
          <a:xfrm>
            <a:off x="3083725" y="347155"/>
            <a:ext cx="6379976" cy="437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50970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17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89" name="Google Shape;8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7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7"/>
          <p:cNvSpPr/>
          <p:nvPr/>
        </p:nvSpPr>
        <p:spPr>
          <a:xfrm>
            <a:off x="-35475" y="-44550"/>
            <a:ext cx="145200" cy="5232600"/>
          </a:xfrm>
          <a:prstGeom prst="rect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17"/>
          <p:cNvSpPr txBox="1"/>
          <p:nvPr/>
        </p:nvSpPr>
        <p:spPr>
          <a:xfrm>
            <a:off x="428575" y="631825"/>
            <a:ext cx="45162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4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Que es un Periodo</a:t>
            </a:r>
            <a:endParaRPr sz="24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93" name="Google Shape;93;p17"/>
          <p:cNvSpPr txBox="1"/>
          <p:nvPr/>
        </p:nvSpPr>
        <p:spPr>
          <a:xfrm>
            <a:off x="705725" y="1338700"/>
            <a:ext cx="3800100" cy="32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período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es el marco de tiempo en el que opera tu plataforma. Puede ser: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Mensual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Quincenal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298450" lvl="0" marL="4572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100"/>
              <a:buFont typeface="Source Sans Pro"/>
              <a:buChar char="●"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Semanal</a:t>
            </a:r>
            <a:b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🔄 ¿Y si tengo un tenant multiperiodo?</a:t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tenant multiperiodo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incluye los tres tipos de periodicidad, por lo que es clave:</a:t>
            </a:r>
            <a:endParaRPr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✅ Avanzar semanalmente, quincenalmente y mensualmente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✅ Mantener siempre actualizada la plataforma</a:t>
            </a:r>
            <a:b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✅ Realizar este avance </a:t>
            </a: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tengas o no contratada la nómina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94" name="Google Shape;9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61021" y="950900"/>
            <a:ext cx="2300275" cy="202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0346" y="986487"/>
            <a:ext cx="1918372" cy="1956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55200" y="2943102"/>
            <a:ext cx="1999437" cy="18219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/>
          <p:nvPr/>
        </p:nvSpPr>
        <p:spPr>
          <a:xfrm>
            <a:off x="4944678" y="1080000"/>
            <a:ext cx="5143500" cy="5143500"/>
          </a:xfrm>
          <a:prstGeom prst="ellipse">
            <a:avLst/>
          </a:prstGeom>
          <a:solidFill>
            <a:srgbClr val="DBE5FC">
              <a:alpha val="38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8"/>
          <p:cNvSpPr txBox="1"/>
          <p:nvPr/>
        </p:nvSpPr>
        <p:spPr>
          <a:xfrm>
            <a:off x="712538" y="1369200"/>
            <a:ext cx="2883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En cada Periodo</a:t>
            </a:r>
            <a:endParaRPr b="1" sz="18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103" name="Google Shape;103;p18"/>
          <p:cNvCxnSpPr>
            <a:stCxn id="104" idx="4"/>
            <a:endCxn id="105" idx="4"/>
          </p:cNvCxnSpPr>
          <p:nvPr/>
        </p:nvCxnSpPr>
        <p:spPr>
          <a:xfrm>
            <a:off x="578378" y="1543169"/>
            <a:ext cx="0" cy="1882500"/>
          </a:xfrm>
          <a:prstGeom prst="straightConnector1">
            <a:avLst/>
          </a:prstGeom>
          <a:noFill/>
          <a:ln cap="flat" cmpd="sng" w="9525">
            <a:solidFill>
              <a:srgbClr val="2F48A7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104" name="Google Shape;104;p18"/>
          <p:cNvSpPr/>
          <p:nvPr/>
        </p:nvSpPr>
        <p:spPr>
          <a:xfrm>
            <a:off x="551678" y="148976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8"/>
          <p:cNvSpPr/>
          <p:nvPr/>
        </p:nvSpPr>
        <p:spPr>
          <a:xfrm>
            <a:off x="551678" y="2507144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18"/>
          <p:cNvSpPr/>
          <p:nvPr/>
        </p:nvSpPr>
        <p:spPr>
          <a:xfrm>
            <a:off x="551678" y="3372119"/>
            <a:ext cx="53400" cy="53400"/>
          </a:xfrm>
          <a:prstGeom prst="ellipse">
            <a:avLst/>
          </a:prstGeom>
          <a:solidFill>
            <a:srgbClr val="2F48A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8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8"/>
          <p:cNvSpPr txBox="1"/>
          <p:nvPr/>
        </p:nvSpPr>
        <p:spPr>
          <a:xfrm>
            <a:off x="712550" y="2280650"/>
            <a:ext cx="38331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Captura de Información</a:t>
            </a:r>
            <a:endParaRPr b="1" sz="18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09" name="Google Shape;109;p18"/>
          <p:cNvSpPr txBox="1"/>
          <p:nvPr/>
        </p:nvSpPr>
        <p:spPr>
          <a:xfrm>
            <a:off x="712550" y="3221825"/>
            <a:ext cx="40020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Garantiza la validez de tu informacion</a:t>
            </a:r>
            <a:endParaRPr b="1" sz="18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0" name="Google Shape;110;p18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712550" y="25367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Involucra la captura, revisión y cierre de información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como incidencias, variables, deducciones y percepciones.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2" name="Google Shape;112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428575" y="631825"/>
            <a:ext cx="71253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20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¿Que es un proceso de pago?</a:t>
            </a:r>
            <a:endParaRPr b="1" sz="3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4" name="Google Shape;114;p18"/>
          <p:cNvSpPr txBox="1"/>
          <p:nvPr/>
        </p:nvSpPr>
        <p:spPr>
          <a:xfrm>
            <a:off x="712550" y="1647090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279400" rtl="0" algn="just">
              <a:spcBef>
                <a:spcPts val="800"/>
              </a:spcBef>
              <a:spcAft>
                <a:spcPts val="190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una secuencia de acciones dentro de un período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diseñada para calcular, validar y generar los pagos a los colaboradores.</a:t>
            </a:r>
            <a:endParaRPr b="1"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15" name="Google Shape;115;p18"/>
          <p:cNvSpPr txBox="1"/>
          <p:nvPr/>
        </p:nvSpPr>
        <p:spPr>
          <a:xfrm>
            <a:off x="712550" y="3469215"/>
            <a:ext cx="3646500" cy="5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38100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Es fundamental para garantizar la precisión de la nómina</a:t>
            </a: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los recibos y los reportes, asegurando que toda la información esté completa y correctamente procesada.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16" name="Google Shape;11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81500" y="2148500"/>
            <a:ext cx="4420500" cy="1346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/>
          <p:nvPr/>
        </p:nvSpPr>
        <p:spPr>
          <a:xfrm>
            <a:off x="372000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2" name="Google Shape;12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9"/>
          <p:cNvSpPr/>
          <p:nvPr/>
        </p:nvSpPr>
        <p:spPr>
          <a:xfrm>
            <a:off x="3611009" y="1441336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4" name="Google Shape;12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1164604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/>
          <p:nvPr/>
        </p:nvSpPr>
        <p:spPr>
          <a:xfrm>
            <a:off x="372000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20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/>
          <p:nvPr/>
        </p:nvSpPr>
        <p:spPr>
          <a:xfrm>
            <a:off x="3611009" y="2982831"/>
            <a:ext cx="2968800" cy="1207200"/>
          </a:xfrm>
          <a:prstGeom prst="roundRect">
            <a:avLst>
              <a:gd fmla="val 4679" name="adj"/>
            </a:avLst>
          </a:prstGeom>
          <a:solidFill>
            <a:srgbClr val="FFFFFF"/>
          </a:solidFill>
          <a:ln cap="flat" cmpd="sng" w="9525">
            <a:solidFill>
              <a:srgbClr val="324F9D"/>
            </a:solidFill>
            <a:prstDash val="dot"/>
            <a:round/>
            <a:headEnd len="sm" w="sm" type="none"/>
            <a:tailEnd len="sm" w="sm" type="none"/>
          </a:ln>
          <a:effectLst>
            <a:outerShdw blurRad="114300" rotWithShape="0" algn="bl">
              <a:srgbClr val="000000">
                <a:alpha val="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8" name="Google Shape;12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58629" y="2706099"/>
            <a:ext cx="513598" cy="51157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OS 11.2" id="129" name="Google Shape;12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50" y="1339462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0" name="Google Shape;130;p19" title="rocket_1f680.png"/>
          <p:cNvPicPr preferRelativeResize="0"/>
          <p:nvPr/>
        </p:nvPicPr>
        <p:blipFill rotWithShape="1">
          <a:blip r:embed="rId5">
            <a:alphaModFix/>
          </a:blip>
          <a:srcRect b="0" l="29" r="29" t="0"/>
          <a:stretch/>
        </p:blipFill>
        <p:spPr>
          <a:xfrm>
            <a:off x="3834558" y="1339474"/>
            <a:ext cx="161761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1" name="Google Shape;131;p19" title="bell_1f514.png"/>
          <p:cNvPicPr preferRelativeResize="0"/>
          <p:nvPr/>
        </p:nvPicPr>
        <p:blipFill rotWithShape="1">
          <a:blip r:embed="rId6">
            <a:alphaModFix/>
          </a:blip>
          <a:srcRect b="0" l="29" r="29" t="0"/>
          <a:stretch/>
        </p:blipFill>
        <p:spPr>
          <a:xfrm>
            <a:off x="595550" y="2880958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pic>
        <p:nvPicPr>
          <p:cNvPr id="132" name="Google Shape;132;p19" title="warning_26a0-fe0f.png"/>
          <p:cNvPicPr preferRelativeResize="0"/>
          <p:nvPr/>
        </p:nvPicPr>
        <p:blipFill rotWithShape="1">
          <a:blip r:embed="rId7">
            <a:alphaModFix/>
          </a:blip>
          <a:srcRect b="0" l="29" r="29" t="0"/>
          <a:stretch/>
        </p:blipFill>
        <p:spPr>
          <a:xfrm>
            <a:off x="3834558" y="2880969"/>
            <a:ext cx="161762" cy="161854"/>
          </a:xfrm>
          <a:prstGeom prst="rect">
            <a:avLst/>
          </a:prstGeom>
          <a:noFill/>
          <a:ln cap="flat" cmpd="sng">
            <a:solidFill>
              <a:srgbClr val="000000"/>
            </a:solidFill>
            <a:prstDash val="solid"/>
            <a:miter lim="8000"/>
            <a:headEnd len="sm" w="sm" type="none"/>
            <a:tailEnd len="sm" w="sm" type="none"/>
          </a:ln>
        </p:spPr>
      </p:pic>
      <p:sp>
        <p:nvSpPr>
          <p:cNvPr id="133" name="Google Shape;133;p19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34" name="Google Shape;13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9"/>
          <p:cNvSpPr txBox="1"/>
          <p:nvPr/>
        </p:nvSpPr>
        <p:spPr>
          <a:xfrm>
            <a:off x="465050" y="265863"/>
            <a:ext cx="60996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 de Onboarding Exitoso</a:t>
            </a:r>
            <a:endParaRPr sz="9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6" name="Google Shape;136;p19"/>
          <p:cNvSpPr txBox="1"/>
          <p:nvPr/>
        </p:nvSpPr>
        <p:spPr>
          <a:xfrm>
            <a:off x="428575" y="631825"/>
            <a:ext cx="6967800" cy="4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lang="en" sz="17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⏰ ¿Por qué es importante tener actualizados los períodos?</a:t>
            </a:r>
            <a:endParaRPr b="1" sz="30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7" name="Google Shape;137;p19"/>
          <p:cNvSpPr txBox="1"/>
          <p:nvPr/>
        </p:nvSpPr>
        <p:spPr>
          <a:xfrm>
            <a:off x="519350" y="1625779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Evita errores en reportes y cálculos</a:t>
            </a:r>
            <a:endParaRPr b="1" sz="1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Mantener los períodos al día asegura que la información reflejada en tus reportes sea precisa y confiable.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8" name="Google Shape;138;p19"/>
          <p:cNvSpPr txBox="1"/>
          <p:nvPr/>
        </p:nvSpPr>
        <p:spPr>
          <a:xfrm>
            <a:off x="3732836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Evita bloqueos o restricciones en el sistema</a:t>
            </a:r>
            <a:endParaRPr b="1" sz="1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avanzar los períodos puede impedirte seguir operando normalmente en la plataforma.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39" name="Google Shape;139;p19"/>
          <p:cNvSpPr txBox="1"/>
          <p:nvPr/>
        </p:nvSpPr>
        <p:spPr>
          <a:xfrm>
            <a:off x="519350" y="3149548"/>
            <a:ext cx="282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Garantiza la trazabilidad de los datos</a:t>
            </a:r>
            <a:endParaRPr b="1" sz="1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Un buen control de períodos permite un historial ordenado y auditable de toda la operación.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0" name="Google Shape;140;p19"/>
          <p:cNvSpPr txBox="1"/>
          <p:nvPr/>
        </p:nvSpPr>
        <p:spPr>
          <a:xfrm>
            <a:off x="3732825" y="1501325"/>
            <a:ext cx="2821500" cy="104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1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Permite ejecutar procesos de forma correcta</a:t>
            </a:r>
            <a:endParaRPr b="1" sz="11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Solo con períodos activos puedes realizar procesos como pagos, ajustes o cargas de información.</a:t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41" name="Google Shape;141;p19" title="megaphonehand.png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-2947217">
            <a:off x="6792549" y="1324916"/>
            <a:ext cx="2589825" cy="18765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"/>
          <p:cNvSpPr/>
          <p:nvPr/>
        </p:nvSpPr>
        <p:spPr>
          <a:xfrm>
            <a:off x="-44825" y="-112050"/>
            <a:ext cx="190500" cy="5356500"/>
          </a:xfrm>
          <a:prstGeom prst="rect">
            <a:avLst/>
          </a:prstGeom>
          <a:solidFill>
            <a:srgbClr val="2F4D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85075" y="4542402"/>
            <a:ext cx="564525" cy="23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20"/>
          <p:cNvSpPr txBox="1"/>
          <p:nvPr/>
        </p:nvSpPr>
        <p:spPr>
          <a:xfrm>
            <a:off x="1515725" y="99400"/>
            <a:ext cx="63279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AB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Consejos para el uso de tus Importadores</a:t>
            </a:r>
            <a:endParaRPr b="1" sz="2000">
              <a:solidFill>
                <a:srgbClr val="FFAB40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49" name="Google Shape;149;p20"/>
          <p:cNvSpPr txBox="1"/>
          <p:nvPr/>
        </p:nvSpPr>
        <p:spPr>
          <a:xfrm>
            <a:off x="323025" y="600900"/>
            <a:ext cx="4414500" cy="49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⚠️ Errores comunes al avanzar períodos</a:t>
            </a:r>
            <a:endParaRPr b="1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14F9D"/>
              </a:buClr>
              <a:buSzPts val="1200"/>
              <a:buAutoNum type="arabicPeriod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❌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cerrar correctamente el período anterior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Avanzar sin cerrar puede generar inconsistencias en reportes y procesos pendientes.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AutoNum type="arabicPeriod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🔄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Avanzar solo un tipo de período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En tenants multiperiodo, omitir semanas o quincenas mientras solo se avanza el mes provoca desfases en la información.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AutoNum type="arabicPeriod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🕵️‍♂️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No revisar incidencias o datos cargados antes de avanzar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Saltarse la validación de datos puede llevar a omisiones en nómina o reportes.</a:t>
            </a:r>
            <a:b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endParaRPr sz="12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-304800" lvl="0" marL="457200" rtl="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4F9D"/>
              </a:buClr>
              <a:buSzPts val="1200"/>
              <a:buAutoNum type="arabicPeriod"/>
            </a:pP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🤷‍♀️ </a:t>
            </a:r>
            <a: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Asumir que si no hay nómina, no es necesario avanzar</a:t>
            </a:r>
            <a:br>
              <a:rPr b="1"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</a:br>
            <a:r>
              <a:rPr lang="en" sz="1200">
                <a:solidFill>
                  <a:srgbClr val="314F9D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 Aunque no tengas nómina contratada, el avance de períodos es esencial para mantener la plataforma operativa y actualizada.</a:t>
            </a:r>
            <a:endParaRPr sz="13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  <a:p>
            <a:pPr indent="0" lvl="0" marL="0" rtl="0" algn="just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100">
              <a:solidFill>
                <a:srgbClr val="314F9D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0" name="Google Shape;150;p20" title="binoculares.png"/>
          <p:cNvPicPr preferRelativeResize="0"/>
          <p:nvPr/>
        </p:nvPicPr>
        <p:blipFill rotWithShape="1">
          <a:blip r:embed="rId4">
            <a:alphaModFix/>
          </a:blip>
          <a:srcRect b="23139" l="29047" r="0" t="14524"/>
          <a:stretch/>
        </p:blipFill>
        <p:spPr>
          <a:xfrm>
            <a:off x="5116401" y="1772471"/>
            <a:ext cx="3620125" cy="21199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1"/>
          <p:cNvSpPr txBox="1"/>
          <p:nvPr/>
        </p:nvSpPr>
        <p:spPr>
          <a:xfrm>
            <a:off x="735002" y="1659409"/>
            <a:ext cx="60996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Procesos de Pago</a:t>
            </a:r>
            <a:endParaRPr sz="37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sp>
        <p:nvSpPr>
          <p:cNvPr id="156" name="Google Shape;156;p21"/>
          <p:cNvSpPr txBox="1"/>
          <p:nvPr/>
        </p:nvSpPr>
        <p:spPr>
          <a:xfrm>
            <a:off x="737050" y="2902641"/>
            <a:ext cx="3883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2F4DAA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Tema 2</a:t>
            </a:r>
            <a:endParaRPr sz="2500">
              <a:solidFill>
                <a:srgbClr val="2F4DAA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57" name="Google Shape;157;p21" title="Portal-del-Colaborador3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22475" y="458225"/>
            <a:ext cx="4186751" cy="469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